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</p:sldIdLst>
  <p:sldSz cx="9144000" cy="6858000" type="screen4x3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5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990F2-5F87-4B78-A17D-E195F96DC53D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1899-A9E2-45D9-B050-21E6C863C1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449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990F2-5F87-4B78-A17D-E195F96DC53D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1899-A9E2-45D9-B050-21E6C863C1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68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990F2-5F87-4B78-A17D-E195F96DC53D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1899-A9E2-45D9-B050-21E6C863C1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316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990F2-5F87-4B78-A17D-E195F96DC53D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1899-A9E2-45D9-B050-21E6C863C1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130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990F2-5F87-4B78-A17D-E195F96DC53D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1899-A9E2-45D9-B050-21E6C863C1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610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990F2-5F87-4B78-A17D-E195F96DC53D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1899-A9E2-45D9-B050-21E6C863C1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77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990F2-5F87-4B78-A17D-E195F96DC53D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1899-A9E2-45D9-B050-21E6C863C1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3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990F2-5F87-4B78-A17D-E195F96DC53D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1899-A9E2-45D9-B050-21E6C863C1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585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990F2-5F87-4B78-A17D-E195F96DC53D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1899-A9E2-45D9-B050-21E6C863C1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38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990F2-5F87-4B78-A17D-E195F96DC53D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1899-A9E2-45D9-B050-21E6C863C1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676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990F2-5F87-4B78-A17D-E195F96DC53D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1899-A9E2-45D9-B050-21E6C863C1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635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990F2-5F87-4B78-A17D-E195F96DC53D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41899-A9E2-45D9-B050-21E6C863C1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1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7525C35-B4B5-48C4-A87E-1BCDAC2BCA22}"/>
              </a:ext>
            </a:extLst>
          </p:cNvPr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6B50A21-2F8B-4A98-8DBF-3A330660786E}"/>
              </a:ext>
            </a:extLst>
          </p:cNvPr>
          <p:cNvCxnSpPr>
            <a:cxnSpLocks/>
          </p:cNvCxnSpPr>
          <p:nvPr/>
        </p:nvCxnSpPr>
        <p:spPr>
          <a:xfrm flipH="1">
            <a:off x="0" y="3265717"/>
            <a:ext cx="457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23A5ED4C-CAB7-4E91-94B9-E2CDC9619C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1967435"/>
              </p:ext>
            </p:extLst>
          </p:nvPr>
        </p:nvGraphicFramePr>
        <p:xfrm>
          <a:off x="165462" y="762362"/>
          <a:ext cx="4251402" cy="22042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8948">
                  <a:extLst>
                    <a:ext uri="{9D8B030D-6E8A-4147-A177-3AD203B41FA5}">
                      <a16:colId xmlns:a16="http://schemas.microsoft.com/office/drawing/2014/main" val="4134711198"/>
                    </a:ext>
                  </a:extLst>
                </a:gridCol>
                <a:gridCol w="1547795">
                  <a:extLst>
                    <a:ext uri="{9D8B030D-6E8A-4147-A177-3AD203B41FA5}">
                      <a16:colId xmlns:a16="http://schemas.microsoft.com/office/drawing/2014/main" val="4162386047"/>
                    </a:ext>
                  </a:extLst>
                </a:gridCol>
                <a:gridCol w="1464659">
                  <a:extLst>
                    <a:ext uri="{9D8B030D-6E8A-4147-A177-3AD203B41FA5}">
                      <a16:colId xmlns:a16="http://schemas.microsoft.com/office/drawing/2014/main" val="327795733"/>
                    </a:ext>
                  </a:extLst>
                </a:gridCol>
              </a:tblGrid>
              <a:tr h="622301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Temperature</a:t>
                      </a:r>
                    </a:p>
                    <a:p>
                      <a:pPr algn="ctr"/>
                      <a:r>
                        <a:rPr lang="en-US" dirty="0"/>
                        <a:t>Water Freezes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Temperature</a:t>
                      </a:r>
                    </a:p>
                    <a:p>
                      <a:pPr algn="ctr"/>
                      <a:r>
                        <a:rPr lang="en-US" dirty="0"/>
                        <a:t>Water Boils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4363288"/>
                  </a:ext>
                </a:extLst>
              </a:tr>
              <a:tr h="52140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Fahrenheit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32°F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212°F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498558"/>
                  </a:ext>
                </a:extLst>
              </a:tr>
              <a:tr h="52140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Celsius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0°C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100°C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6416963"/>
                  </a:ext>
                </a:extLst>
              </a:tr>
              <a:tr h="52140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Kelvin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273 K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373 K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289051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D3968150-C1C8-4B95-A5BE-425779FDCD5E}"/>
              </a:ext>
            </a:extLst>
          </p:cNvPr>
          <p:cNvSpPr txBox="1"/>
          <p:nvPr/>
        </p:nvSpPr>
        <p:spPr>
          <a:xfrm>
            <a:off x="326571" y="130629"/>
            <a:ext cx="38274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Table of Reference Temperatures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9D6D31C-8655-462F-9A83-9131B05F8F4C}"/>
              </a:ext>
            </a:extLst>
          </p:cNvPr>
          <p:cNvCxnSpPr/>
          <p:nvPr/>
        </p:nvCxnSpPr>
        <p:spPr>
          <a:xfrm flipV="1">
            <a:off x="5603968" y="287382"/>
            <a:ext cx="0" cy="23251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5217705-0390-4E02-825D-688778BA12CF}"/>
              </a:ext>
            </a:extLst>
          </p:cNvPr>
          <p:cNvCxnSpPr/>
          <p:nvPr/>
        </p:nvCxnSpPr>
        <p:spPr>
          <a:xfrm>
            <a:off x="5603968" y="2612570"/>
            <a:ext cx="32526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AE6AF5A-DFED-4CE7-AF29-21B4828453B9}"/>
              </a:ext>
            </a:extLst>
          </p:cNvPr>
          <p:cNvCxnSpPr/>
          <p:nvPr/>
        </p:nvCxnSpPr>
        <p:spPr>
          <a:xfrm flipH="1">
            <a:off x="5394960" y="2312126"/>
            <a:ext cx="20900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DC68E4A-05CF-4FC5-B311-DBDF87FE1144}"/>
              </a:ext>
            </a:extLst>
          </p:cNvPr>
          <p:cNvCxnSpPr/>
          <p:nvPr/>
        </p:nvCxnSpPr>
        <p:spPr>
          <a:xfrm flipH="1">
            <a:off x="5390604" y="557347"/>
            <a:ext cx="20900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81647EF-FE35-4EA9-A8B1-66D0302ECF0A}"/>
              </a:ext>
            </a:extLst>
          </p:cNvPr>
          <p:cNvCxnSpPr/>
          <p:nvPr/>
        </p:nvCxnSpPr>
        <p:spPr>
          <a:xfrm>
            <a:off x="5599612" y="2612570"/>
            <a:ext cx="0" cy="20900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6331419-73D6-43EB-8042-275B2F890D17}"/>
              </a:ext>
            </a:extLst>
          </p:cNvPr>
          <p:cNvCxnSpPr/>
          <p:nvPr/>
        </p:nvCxnSpPr>
        <p:spPr>
          <a:xfrm>
            <a:off x="8390709" y="2612570"/>
            <a:ext cx="0" cy="20900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0C1D79F-438A-4A0C-AF09-32F7AB8CF3B0}"/>
              </a:ext>
            </a:extLst>
          </p:cNvPr>
          <p:cNvSpPr txBox="1"/>
          <p:nvPr/>
        </p:nvSpPr>
        <p:spPr>
          <a:xfrm>
            <a:off x="5390604" y="2821577"/>
            <a:ext cx="592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0°C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5B0F1C-3BB5-4CBC-B304-246EC07B0727}"/>
              </a:ext>
            </a:extLst>
          </p:cNvPr>
          <p:cNvSpPr txBox="1"/>
          <p:nvPr/>
        </p:nvSpPr>
        <p:spPr>
          <a:xfrm>
            <a:off x="8020604" y="2817223"/>
            <a:ext cx="836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100°C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16D77DD-BD5A-48F0-9BA6-5D26AFC693F9}"/>
              </a:ext>
            </a:extLst>
          </p:cNvPr>
          <p:cNvSpPr txBox="1"/>
          <p:nvPr/>
        </p:nvSpPr>
        <p:spPr>
          <a:xfrm>
            <a:off x="4798421" y="2125672"/>
            <a:ext cx="687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32°F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7C4481C-314C-4AEB-84E2-69933C7654AF}"/>
              </a:ext>
            </a:extLst>
          </p:cNvPr>
          <p:cNvSpPr txBox="1"/>
          <p:nvPr/>
        </p:nvSpPr>
        <p:spPr>
          <a:xfrm>
            <a:off x="4701013" y="393030"/>
            <a:ext cx="767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212°F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0A8BC8-90E0-4B72-9C43-773EA68E1188}"/>
              </a:ext>
            </a:extLst>
          </p:cNvPr>
          <p:cNvSpPr txBox="1"/>
          <p:nvPr/>
        </p:nvSpPr>
        <p:spPr>
          <a:xfrm>
            <a:off x="4680854" y="3265717"/>
            <a:ext cx="418882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600" dirty="0"/>
              <a:t>Plot the points (0°C,32°F) and (100°C,212°F)</a:t>
            </a:r>
          </a:p>
          <a:p>
            <a:pPr marL="342900" indent="-342900">
              <a:buAutoNum type="arabicPeriod"/>
            </a:pPr>
            <a:r>
              <a:rPr lang="en-US" sz="1600" dirty="0"/>
              <a:t>Connect the points with a straight line</a:t>
            </a:r>
          </a:p>
          <a:p>
            <a:pPr marL="342900" indent="-342900">
              <a:buAutoNum type="arabicPeriod"/>
            </a:pPr>
            <a:r>
              <a:rPr lang="en-US" sz="1600" dirty="0"/>
              <a:t>Calculate the slope of the line</a:t>
            </a:r>
          </a:p>
          <a:p>
            <a:pPr marL="342900" indent="-342900">
              <a:buAutoNum type="arabicPeriod"/>
            </a:pPr>
            <a:endParaRPr lang="en-US" sz="1600" dirty="0"/>
          </a:p>
          <a:p>
            <a:pPr marL="342900" indent="-342900">
              <a:buAutoNum type="arabicPeriod"/>
            </a:pPr>
            <a:endParaRPr lang="en-US" sz="1600" dirty="0"/>
          </a:p>
          <a:p>
            <a:pPr marL="342900" indent="-342900">
              <a:buAutoNum type="arabicPeriod"/>
            </a:pPr>
            <a:endParaRPr lang="en-US" sz="1600" dirty="0"/>
          </a:p>
          <a:p>
            <a:pPr marL="342900" indent="-342900">
              <a:buAutoNum type="arabicPeriod"/>
            </a:pPr>
            <a:endParaRPr lang="en-US" sz="1600" dirty="0"/>
          </a:p>
          <a:p>
            <a:pPr marL="342900" indent="-342900">
              <a:buAutoNum type="arabicPeriod"/>
            </a:pPr>
            <a:r>
              <a:rPr lang="en-US" sz="1600" dirty="0"/>
              <a:t>Determine the equation of the line using slope-intercept form. </a:t>
            </a:r>
          </a:p>
          <a:p>
            <a:pPr marL="342900" indent="-342900">
              <a:buAutoNum type="arabicPeriod"/>
            </a:pPr>
            <a:endParaRPr lang="en-US" sz="1600" dirty="0"/>
          </a:p>
          <a:p>
            <a:pPr marL="342900" indent="-342900">
              <a:buAutoNum type="arabicPeriod"/>
            </a:pPr>
            <a:endParaRPr lang="en-US" sz="1600" dirty="0"/>
          </a:p>
          <a:p>
            <a:pPr marL="342900" indent="-342900">
              <a:buAutoNum type="arabicPeriod"/>
            </a:pPr>
            <a:endParaRPr lang="en-US" sz="1600" dirty="0"/>
          </a:p>
          <a:p>
            <a:pPr marL="342900" indent="-342900">
              <a:buAutoNum type="arabicPeriod"/>
            </a:pPr>
            <a:endParaRPr lang="en-US" sz="16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FE2F4DC-CBC9-4BE3-8D51-4113E282C5E9}"/>
              </a:ext>
            </a:extLst>
          </p:cNvPr>
          <p:cNvSpPr txBox="1"/>
          <p:nvPr/>
        </p:nvSpPr>
        <p:spPr>
          <a:xfrm>
            <a:off x="165462" y="3566160"/>
            <a:ext cx="4188825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Temperature Unit Conversion</a:t>
            </a:r>
          </a:p>
          <a:p>
            <a:endParaRPr lang="en-US" dirty="0"/>
          </a:p>
          <a:p>
            <a:r>
              <a:rPr lang="en-US" sz="2000" dirty="0"/>
              <a:t>°F = 1.8(°C) + 32</a:t>
            </a:r>
          </a:p>
          <a:p>
            <a:endParaRPr lang="en-US" sz="2000" dirty="0"/>
          </a:p>
          <a:p>
            <a:r>
              <a:rPr lang="en-US" sz="2000" dirty="0"/>
              <a:t>°C = (5/9)(°F – 32)</a:t>
            </a:r>
          </a:p>
          <a:p>
            <a:endParaRPr lang="en-US" sz="2000" dirty="0"/>
          </a:p>
          <a:p>
            <a:r>
              <a:rPr lang="en-US" sz="2000" dirty="0"/>
              <a:t>K = °C + 273</a:t>
            </a:r>
          </a:p>
          <a:p>
            <a:endParaRPr lang="en-US" sz="2000" dirty="0"/>
          </a:p>
          <a:p>
            <a:pPr algn="ctr"/>
            <a:r>
              <a:rPr lang="en-US" sz="2000" b="1" dirty="0"/>
              <a:t>0 K = absolute zero</a:t>
            </a:r>
          </a:p>
        </p:txBody>
      </p:sp>
    </p:spTree>
    <p:extLst>
      <p:ext uri="{BB962C8B-B14F-4D97-AF65-F5344CB8AC3E}">
        <p14:creationId xmlns:p14="http://schemas.microsoft.com/office/powerpoint/2010/main" val="3583110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55E2951-0BFA-474A-8C62-B5E2A2F95FA5}"/>
              </a:ext>
            </a:extLst>
          </p:cNvPr>
          <p:cNvCxnSpPr/>
          <p:nvPr/>
        </p:nvCxnSpPr>
        <p:spPr>
          <a:xfrm>
            <a:off x="2991395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962B305-DB90-401C-8447-77ED3931E8D4}"/>
              </a:ext>
            </a:extLst>
          </p:cNvPr>
          <p:cNvCxnSpPr/>
          <p:nvPr/>
        </p:nvCxnSpPr>
        <p:spPr>
          <a:xfrm>
            <a:off x="6148252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7B4216A-D446-4072-93F9-5BCFB44BF378}"/>
              </a:ext>
            </a:extLst>
          </p:cNvPr>
          <p:cNvSpPr txBox="1"/>
          <p:nvPr/>
        </p:nvSpPr>
        <p:spPr>
          <a:xfrm>
            <a:off x="-1" y="104503"/>
            <a:ext cx="2991367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u="sng" dirty="0"/>
              <a:t>Boyle’s Law</a:t>
            </a:r>
          </a:p>
          <a:p>
            <a:pPr algn="ctr"/>
            <a:endParaRPr lang="en-US" sz="1400" dirty="0"/>
          </a:p>
          <a:p>
            <a:r>
              <a:rPr lang="en-US" sz="1400" dirty="0"/>
              <a:t>Math Equation:</a:t>
            </a:r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Equation in Words:</a:t>
            </a:r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Assumption:</a:t>
            </a:r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Proportionality: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Re-worked equation using the proportionality constant (k):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Example Problem:</a:t>
            </a:r>
          </a:p>
          <a:p>
            <a:r>
              <a:rPr lang="en-US" sz="1400" dirty="0"/>
              <a:t>P</a:t>
            </a:r>
            <a:r>
              <a:rPr lang="en-US" sz="1400" baseline="-25000" dirty="0"/>
              <a:t>1</a:t>
            </a:r>
            <a:r>
              <a:rPr lang="en-US" sz="1400" dirty="0"/>
              <a:t> = 1.0 atm		P</a:t>
            </a:r>
            <a:r>
              <a:rPr lang="en-US" sz="1400" baseline="-25000" dirty="0"/>
              <a:t>2</a:t>
            </a:r>
            <a:r>
              <a:rPr lang="en-US" sz="1400" dirty="0"/>
              <a:t> = 0.8 atm</a:t>
            </a:r>
          </a:p>
          <a:p>
            <a:r>
              <a:rPr lang="en-US" sz="1400" dirty="0"/>
              <a:t>V</a:t>
            </a:r>
            <a:r>
              <a:rPr lang="en-US" sz="1400" baseline="-25000" dirty="0"/>
              <a:t>1</a:t>
            </a:r>
            <a:r>
              <a:rPr lang="en-US" sz="1400" dirty="0"/>
              <a:t> = 0.5 L		V</a:t>
            </a:r>
            <a:r>
              <a:rPr lang="en-US" sz="1400" baseline="-25000" dirty="0"/>
              <a:t>2</a:t>
            </a:r>
            <a:r>
              <a:rPr lang="en-US" sz="1400" dirty="0"/>
              <a:t> = 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D98E94-7F29-4C4D-A7B0-F5152A5BC26F}"/>
              </a:ext>
            </a:extLst>
          </p:cNvPr>
          <p:cNvSpPr txBox="1"/>
          <p:nvPr/>
        </p:nvSpPr>
        <p:spPr>
          <a:xfrm>
            <a:off x="2991394" y="104503"/>
            <a:ext cx="3156843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u="sng" dirty="0"/>
              <a:t>Charles’ Law</a:t>
            </a:r>
          </a:p>
          <a:p>
            <a:pPr algn="ctr"/>
            <a:endParaRPr lang="en-US" sz="1400" dirty="0"/>
          </a:p>
          <a:p>
            <a:r>
              <a:rPr lang="en-US" sz="1400" dirty="0"/>
              <a:t>Math Equation:</a:t>
            </a:r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Equation in Words:</a:t>
            </a:r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Assumption:</a:t>
            </a:r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Proportionality: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Re-worked equation using the proportionality constant (k):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Example Problem:</a:t>
            </a:r>
          </a:p>
          <a:p>
            <a:r>
              <a:rPr lang="en-US" sz="1400" dirty="0"/>
              <a:t>T</a:t>
            </a:r>
            <a:r>
              <a:rPr lang="en-US" sz="1400" baseline="-25000" dirty="0"/>
              <a:t>1</a:t>
            </a:r>
            <a:r>
              <a:rPr lang="en-US" sz="1400" dirty="0"/>
              <a:t> = 295 K		T</a:t>
            </a:r>
            <a:r>
              <a:rPr lang="en-US" sz="1400" baseline="-25000" dirty="0"/>
              <a:t>2</a:t>
            </a:r>
            <a:r>
              <a:rPr lang="en-US" sz="1400" dirty="0"/>
              <a:t> = 373 K</a:t>
            </a:r>
          </a:p>
          <a:p>
            <a:r>
              <a:rPr lang="en-US" sz="1400" dirty="0"/>
              <a:t>V</a:t>
            </a:r>
            <a:r>
              <a:rPr lang="en-US" sz="1400" baseline="-25000" dirty="0"/>
              <a:t>1</a:t>
            </a:r>
            <a:r>
              <a:rPr lang="en-US" sz="1400" dirty="0"/>
              <a:t> = 2.0 L		V</a:t>
            </a:r>
            <a:r>
              <a:rPr lang="en-US" sz="1400" baseline="-25000" dirty="0"/>
              <a:t>2</a:t>
            </a:r>
            <a:r>
              <a:rPr lang="en-US" sz="1400" dirty="0"/>
              <a:t> = 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F86236-CB8B-4DA5-8B32-16DADCA3B4FD}"/>
              </a:ext>
            </a:extLst>
          </p:cNvPr>
          <p:cNvSpPr txBox="1"/>
          <p:nvPr/>
        </p:nvSpPr>
        <p:spPr>
          <a:xfrm>
            <a:off x="6148252" y="104503"/>
            <a:ext cx="2995748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u="sng" dirty="0"/>
              <a:t>Gay-Lussac’s Law</a:t>
            </a:r>
          </a:p>
          <a:p>
            <a:pPr algn="ctr"/>
            <a:endParaRPr lang="en-US" sz="1400" dirty="0"/>
          </a:p>
          <a:p>
            <a:r>
              <a:rPr lang="en-US" sz="1400" dirty="0"/>
              <a:t>Math Equation:</a:t>
            </a:r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Equation in Words:</a:t>
            </a:r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Assumption:</a:t>
            </a:r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Proportionality: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Re-worked equation using the proportionality constant (k):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Example Problem:</a:t>
            </a:r>
          </a:p>
          <a:p>
            <a:r>
              <a:rPr lang="en-US" sz="1400" dirty="0"/>
              <a:t>T</a:t>
            </a:r>
            <a:r>
              <a:rPr lang="en-US" sz="1400" baseline="-25000" dirty="0"/>
              <a:t>1</a:t>
            </a:r>
            <a:r>
              <a:rPr lang="en-US" sz="1400" dirty="0"/>
              <a:t> = 300 K		T</a:t>
            </a:r>
            <a:r>
              <a:rPr lang="en-US" sz="1400" baseline="-25000" dirty="0"/>
              <a:t>2</a:t>
            </a:r>
            <a:r>
              <a:rPr lang="en-US" sz="1400" dirty="0"/>
              <a:t> = ?</a:t>
            </a:r>
          </a:p>
          <a:p>
            <a:r>
              <a:rPr lang="en-US" sz="1400" dirty="0"/>
              <a:t>P</a:t>
            </a:r>
            <a:r>
              <a:rPr lang="en-US" sz="1400" baseline="-25000" dirty="0"/>
              <a:t>1</a:t>
            </a:r>
            <a:r>
              <a:rPr lang="en-US" sz="1400" dirty="0"/>
              <a:t> = 1.1 atm		P</a:t>
            </a:r>
            <a:r>
              <a:rPr lang="en-US" sz="1400" baseline="-25000" dirty="0"/>
              <a:t>2</a:t>
            </a:r>
            <a:r>
              <a:rPr lang="en-US" sz="1400" dirty="0"/>
              <a:t> = 1.5 atm</a:t>
            </a:r>
          </a:p>
        </p:txBody>
      </p:sp>
    </p:spTree>
    <p:extLst>
      <p:ext uri="{BB962C8B-B14F-4D97-AF65-F5344CB8AC3E}">
        <p14:creationId xmlns:p14="http://schemas.microsoft.com/office/powerpoint/2010/main" val="756516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</TotalTime>
  <Words>252</Words>
  <Application>Microsoft Office PowerPoint</Application>
  <PresentationFormat>On-screen Show (4:3)</PresentationFormat>
  <Paragraphs>103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Swart</dc:creator>
  <cp:lastModifiedBy>David Swart</cp:lastModifiedBy>
  <cp:revision>9</cp:revision>
  <dcterms:created xsi:type="dcterms:W3CDTF">2020-01-31T18:15:00Z</dcterms:created>
  <dcterms:modified xsi:type="dcterms:W3CDTF">2020-01-31T20:07:28Z</dcterms:modified>
</cp:coreProperties>
</file>