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7" r:id="rId5"/>
    <p:sldId id="257" r:id="rId6"/>
    <p:sldId id="258" r:id="rId7"/>
    <p:sldId id="259" r:id="rId8"/>
    <p:sldId id="261" r:id="rId9"/>
    <p:sldId id="262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3" d="100"/>
          <a:sy n="73" d="100"/>
        </p:scale>
        <p:origin x="11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82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99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23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39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0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19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85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4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6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16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ECFBA-980B-4E7C-AA57-954DA284F4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2E2CE-702C-40A9-B0F9-879A4AE5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99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F4904A-3940-481D-8230-DFB94A5B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Mean (Average)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8A03A4-9A4B-4443-AB45-4397AC7A2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77656"/>
            <a:ext cx="7886700" cy="47152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The mean is the total of all of the values divided by the number of values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u="sng" dirty="0"/>
              <a:t>Example:</a:t>
            </a:r>
            <a:r>
              <a:rPr lang="en-US" sz="3200" dirty="0"/>
              <a:t>  Find the mean of 2, 3, 7, 7, 4</a:t>
            </a:r>
          </a:p>
          <a:p>
            <a:pPr marL="0" indent="0">
              <a:buNone/>
            </a:pPr>
            <a:r>
              <a:rPr lang="en-US" sz="3200" u="sng" dirty="0"/>
              <a:t>Step 1:</a:t>
            </a:r>
            <a:r>
              <a:rPr lang="en-US" sz="3200" dirty="0"/>
              <a:t> 2 + 3 + 7 + 7 + 4 = 23</a:t>
            </a:r>
          </a:p>
          <a:p>
            <a:pPr marL="0" indent="0">
              <a:buNone/>
            </a:pPr>
            <a:r>
              <a:rPr lang="en-US" sz="3200" u="sng" dirty="0"/>
              <a:t>Step 2:</a:t>
            </a:r>
            <a:r>
              <a:rPr lang="en-US" sz="3200" dirty="0"/>
              <a:t> There are 5 numbers added together</a:t>
            </a:r>
          </a:p>
          <a:p>
            <a:pPr marL="0" indent="0">
              <a:buNone/>
            </a:pPr>
            <a:r>
              <a:rPr lang="en-US" sz="3200" u="sng" dirty="0"/>
              <a:t>Step 3:</a:t>
            </a:r>
            <a:r>
              <a:rPr lang="en-US" sz="3200" dirty="0"/>
              <a:t> Divide the total of the values (23) by the number of values (5) </a:t>
            </a:r>
          </a:p>
          <a:p>
            <a:pPr marL="0" indent="0">
              <a:buNone/>
            </a:pPr>
            <a:r>
              <a:rPr lang="en-US" sz="3200" u="sng" dirty="0"/>
              <a:t>Answer:</a:t>
            </a:r>
            <a:r>
              <a:rPr lang="en-US" sz="3200" dirty="0"/>
              <a:t> 23 / 5 = 4.6</a:t>
            </a:r>
          </a:p>
        </p:txBody>
      </p:sp>
    </p:spTree>
    <p:extLst>
      <p:ext uri="{BB962C8B-B14F-4D97-AF65-F5344CB8AC3E}">
        <p14:creationId xmlns:p14="http://schemas.microsoft.com/office/powerpoint/2010/main" val="600965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6BDF6-688C-41FC-A851-D6604103F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5E3D9-6900-49AE-A9D8-D17B6D289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The force applied over a specific area.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Common Units:</a:t>
            </a:r>
          </a:p>
          <a:p>
            <a:pPr marL="0" indent="0">
              <a:buNone/>
            </a:pPr>
            <a:r>
              <a:rPr lang="en-US" dirty="0"/>
              <a:t>Pounds per square inch (psi)</a:t>
            </a:r>
          </a:p>
          <a:p>
            <a:pPr marL="0" indent="0">
              <a:buNone/>
            </a:pPr>
            <a:r>
              <a:rPr lang="en-US" dirty="0"/>
              <a:t>Atmosphere (atm)</a:t>
            </a:r>
          </a:p>
          <a:p>
            <a:pPr marL="0" indent="0">
              <a:buNone/>
            </a:pPr>
            <a:r>
              <a:rPr lang="en-US" dirty="0"/>
              <a:t>Torr (torr)</a:t>
            </a:r>
          </a:p>
          <a:p>
            <a:pPr marL="0" indent="0">
              <a:buNone/>
            </a:pPr>
            <a:r>
              <a:rPr lang="en-US" dirty="0"/>
              <a:t>Pascal (Pa)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Conversions: 1 atm = 14.6956 psi = 760 torr = </a:t>
            </a:r>
            <a:r>
              <a:rPr lang="en-US" dirty="0"/>
              <a:t>101325 Pa </a:t>
            </a:r>
          </a:p>
        </p:txBody>
      </p:sp>
    </p:spTree>
    <p:extLst>
      <p:ext uri="{BB962C8B-B14F-4D97-AF65-F5344CB8AC3E}">
        <p14:creationId xmlns:p14="http://schemas.microsoft.com/office/powerpoint/2010/main" val="3193053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6BDF6-688C-41FC-A851-D6604103F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Volume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5E3D9-6900-49AE-A9D8-D17B6D289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amount of space a sample of matter occupies.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cube with sides of 10 cm has a volume of:</a:t>
            </a:r>
          </a:p>
          <a:p>
            <a:pPr marL="0" indent="0">
              <a:buNone/>
            </a:pPr>
            <a:r>
              <a:rPr lang="en-US" dirty="0"/>
              <a:t>10 cm x 10 cm x 10 cm = 1000 cm</a:t>
            </a:r>
            <a:r>
              <a:rPr lang="en-US" baseline="30000" dirty="0"/>
              <a:t>3</a:t>
            </a:r>
            <a:r>
              <a:rPr lang="en-US" dirty="0"/>
              <a:t> = 1000 mL = 1 L</a:t>
            </a:r>
          </a:p>
          <a:p>
            <a:pPr marL="0" indent="0">
              <a:buNone/>
            </a:pPr>
            <a:r>
              <a:rPr lang="en-US" dirty="0"/>
              <a:t>1 cm</a:t>
            </a:r>
            <a:r>
              <a:rPr lang="en-US" baseline="30000" dirty="0"/>
              <a:t>3</a:t>
            </a:r>
            <a:r>
              <a:rPr lang="en-US" dirty="0"/>
              <a:t> = 1 mL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Volume is often calculated using the water displacement method.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504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6BDF6-688C-41FC-A851-D6604103F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Temperature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5E3D9-6900-49AE-A9D8-D17B6D289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 measure of the average kinetic energy of the atoms and molecules in a sample of matter.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u="sng" dirty="0"/>
              <a:t>Common Units and Conversions:</a:t>
            </a:r>
          </a:p>
          <a:p>
            <a:pPr marL="0" indent="0">
              <a:buNone/>
            </a:pPr>
            <a:r>
              <a:rPr lang="en-US" sz="3200" dirty="0"/>
              <a:t>Degrees Fahrenheit (°F) °F = (9/5)°C + 32</a:t>
            </a:r>
          </a:p>
          <a:p>
            <a:pPr marL="0" indent="0">
              <a:buNone/>
            </a:pPr>
            <a:r>
              <a:rPr lang="en-US" sz="3200" dirty="0"/>
              <a:t>Degrees Celsius (°C) °C = (5/9)(°F -32)</a:t>
            </a:r>
          </a:p>
          <a:p>
            <a:pPr marL="0" indent="0">
              <a:buNone/>
            </a:pPr>
            <a:r>
              <a:rPr lang="en-US" sz="3200" dirty="0"/>
              <a:t>Kelvin (K)  K = °C + 273</a:t>
            </a:r>
          </a:p>
        </p:txBody>
      </p:sp>
    </p:spTree>
    <p:extLst>
      <p:ext uri="{BB962C8B-B14F-4D97-AF65-F5344CB8AC3E}">
        <p14:creationId xmlns:p14="http://schemas.microsoft.com/office/powerpoint/2010/main" val="3999592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AFE5-0AB7-4228-9E13-BE282F0EC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Avogadro’s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690CF-6070-420B-AB08-99842D56B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000" dirty="0"/>
              <a:t>            n = kV</a:t>
            </a: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When temperature and pressure are held constant, the number of molecules (n) is equal to a constant (k) times the volume (V); therefore,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/>
              <a:t>V</a:t>
            </a:r>
            <a:r>
              <a:rPr lang="en-US" sz="4000" baseline="-25000" dirty="0"/>
              <a:t>1</a:t>
            </a:r>
            <a:r>
              <a:rPr lang="en-US" sz="4000" dirty="0"/>
              <a:t>	   n</a:t>
            </a:r>
            <a:r>
              <a:rPr lang="en-US" sz="4000" baseline="-25000" dirty="0"/>
              <a:t>1</a:t>
            </a:r>
          </a:p>
          <a:p>
            <a:pPr marL="0" indent="0" algn="ctr">
              <a:buNone/>
            </a:pPr>
            <a:r>
              <a:rPr lang="en-US" sz="4000" dirty="0"/>
              <a:t>V</a:t>
            </a:r>
            <a:r>
              <a:rPr lang="en-US" sz="4000" baseline="-25000" dirty="0"/>
              <a:t>2</a:t>
            </a:r>
            <a:r>
              <a:rPr lang="en-US" sz="4000" dirty="0"/>
              <a:t>	   n</a:t>
            </a:r>
            <a:r>
              <a:rPr lang="en-US" sz="4000" baseline="-25000" dirty="0"/>
              <a:t>2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D997702-230F-4C02-904B-E2274A8F6FBE}"/>
              </a:ext>
            </a:extLst>
          </p:cNvPr>
          <p:cNvCxnSpPr/>
          <p:nvPr/>
        </p:nvCxnSpPr>
        <p:spPr>
          <a:xfrm flipH="1">
            <a:off x="3610803" y="5604090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C6B7C2-CD50-49DD-86F6-2C42B7CA8562}"/>
              </a:ext>
            </a:extLst>
          </p:cNvPr>
          <p:cNvCxnSpPr/>
          <p:nvPr/>
        </p:nvCxnSpPr>
        <p:spPr>
          <a:xfrm flipH="1">
            <a:off x="4929394" y="5617342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7F7B83F-D8CF-49A6-AF3A-3988F7CFF19C}"/>
              </a:ext>
            </a:extLst>
          </p:cNvPr>
          <p:cNvSpPr txBox="1"/>
          <p:nvPr/>
        </p:nvSpPr>
        <p:spPr>
          <a:xfrm>
            <a:off x="4307370" y="4980402"/>
            <a:ext cx="529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415287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AFE5-0AB7-4228-9E13-BE282F0EC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Charles’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690CF-6070-420B-AB08-99842D56B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/>
              <a:t>            V = </a:t>
            </a:r>
            <a:r>
              <a:rPr lang="en-US" sz="4000" dirty="0" err="1"/>
              <a:t>kT</a:t>
            </a: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When pressure is held constant, volume (V) is equal to a constant (k) times the temperature (T); therefore,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/>
              <a:t>V</a:t>
            </a:r>
            <a:r>
              <a:rPr lang="en-US" sz="4000" baseline="-25000" dirty="0"/>
              <a:t>1</a:t>
            </a:r>
            <a:r>
              <a:rPr lang="en-US" sz="4000" dirty="0"/>
              <a:t>	   V</a:t>
            </a:r>
            <a:r>
              <a:rPr lang="en-US" sz="4000" baseline="-25000" dirty="0"/>
              <a:t>2</a:t>
            </a:r>
          </a:p>
          <a:p>
            <a:pPr marL="0" indent="0" algn="ctr">
              <a:buNone/>
            </a:pPr>
            <a:r>
              <a:rPr lang="en-US" sz="4000" dirty="0"/>
              <a:t>T</a:t>
            </a:r>
            <a:r>
              <a:rPr lang="en-US" sz="4000" baseline="-25000" dirty="0"/>
              <a:t>1</a:t>
            </a:r>
            <a:r>
              <a:rPr lang="en-US" sz="4000" dirty="0"/>
              <a:t>	   T</a:t>
            </a:r>
            <a:r>
              <a:rPr lang="en-US" sz="4000" baseline="-25000" dirty="0"/>
              <a:t>2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D997702-230F-4C02-904B-E2274A8F6FBE}"/>
              </a:ext>
            </a:extLst>
          </p:cNvPr>
          <p:cNvCxnSpPr/>
          <p:nvPr/>
        </p:nvCxnSpPr>
        <p:spPr>
          <a:xfrm flipH="1">
            <a:off x="3610803" y="5418562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C6B7C2-CD50-49DD-86F6-2C42B7CA8562}"/>
              </a:ext>
            </a:extLst>
          </p:cNvPr>
          <p:cNvCxnSpPr/>
          <p:nvPr/>
        </p:nvCxnSpPr>
        <p:spPr>
          <a:xfrm flipH="1">
            <a:off x="4929394" y="5418562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7F7B83F-D8CF-49A6-AF3A-3988F7CFF19C}"/>
              </a:ext>
            </a:extLst>
          </p:cNvPr>
          <p:cNvSpPr txBox="1"/>
          <p:nvPr/>
        </p:nvSpPr>
        <p:spPr>
          <a:xfrm>
            <a:off x="4307370" y="4980402"/>
            <a:ext cx="529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28075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AFE5-0AB7-4228-9E13-BE282F0EC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Boyle’s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690CF-6070-420B-AB08-99842D56B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            PV = k</a:t>
            </a: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When temperature is held constant, pressure (P) times volume (V) is equal to a constant (k); therefore, </a:t>
            </a:r>
            <a:endParaRPr lang="en-US" dirty="0"/>
          </a:p>
          <a:p>
            <a:pPr marL="0" indent="0" algn="ctr">
              <a:buNone/>
            </a:pPr>
            <a:r>
              <a:rPr lang="en-US" sz="4000" dirty="0"/>
              <a:t>P</a:t>
            </a:r>
            <a:r>
              <a:rPr lang="en-US" sz="4000" baseline="-25000" dirty="0"/>
              <a:t>1</a:t>
            </a:r>
            <a:r>
              <a:rPr lang="en-US" sz="4000" dirty="0"/>
              <a:t>V</a:t>
            </a:r>
            <a:r>
              <a:rPr lang="en-US" sz="4000" baseline="-25000" dirty="0"/>
              <a:t>1</a:t>
            </a:r>
            <a:r>
              <a:rPr lang="en-US" sz="4000" dirty="0"/>
              <a:t>	 =  P</a:t>
            </a:r>
            <a:r>
              <a:rPr lang="en-US" sz="4000" baseline="-25000" dirty="0"/>
              <a:t>2</a:t>
            </a:r>
            <a:r>
              <a:rPr lang="en-US" sz="4000" dirty="0"/>
              <a:t>V</a:t>
            </a:r>
            <a:r>
              <a:rPr lang="en-US" sz="4000" baseline="-25000" dirty="0"/>
              <a:t>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95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AFE5-0AB7-4228-9E13-BE282F0EC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Gay-Lussac’s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690CF-6070-420B-AB08-99842D56B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/>
              <a:t>            P = </a:t>
            </a:r>
            <a:r>
              <a:rPr lang="en-US" sz="4000" dirty="0" err="1"/>
              <a:t>kT</a:t>
            </a: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When volume is held constant, pressure (P) is equal to a constant (k) times the temperature (T); therefore,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/>
              <a:t>P</a:t>
            </a:r>
            <a:r>
              <a:rPr lang="en-US" sz="4000" baseline="-25000" dirty="0"/>
              <a:t>1</a:t>
            </a:r>
            <a:r>
              <a:rPr lang="en-US" sz="4000" dirty="0"/>
              <a:t>	   P</a:t>
            </a:r>
            <a:r>
              <a:rPr lang="en-US" sz="4000" baseline="-25000" dirty="0"/>
              <a:t>2</a:t>
            </a:r>
          </a:p>
          <a:p>
            <a:pPr marL="0" indent="0" algn="ctr">
              <a:buNone/>
            </a:pPr>
            <a:r>
              <a:rPr lang="en-US" sz="4000" dirty="0"/>
              <a:t>T</a:t>
            </a:r>
            <a:r>
              <a:rPr lang="en-US" sz="4000" baseline="-25000" dirty="0"/>
              <a:t>1</a:t>
            </a:r>
            <a:r>
              <a:rPr lang="en-US" sz="4000" dirty="0"/>
              <a:t>	   T</a:t>
            </a:r>
            <a:r>
              <a:rPr lang="en-US" sz="4000" baseline="-25000" dirty="0"/>
              <a:t>2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D997702-230F-4C02-904B-E2274A8F6FBE}"/>
              </a:ext>
            </a:extLst>
          </p:cNvPr>
          <p:cNvCxnSpPr/>
          <p:nvPr/>
        </p:nvCxnSpPr>
        <p:spPr>
          <a:xfrm flipH="1">
            <a:off x="3610803" y="5418562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C6B7C2-CD50-49DD-86F6-2C42B7CA8562}"/>
              </a:ext>
            </a:extLst>
          </p:cNvPr>
          <p:cNvCxnSpPr/>
          <p:nvPr/>
        </p:nvCxnSpPr>
        <p:spPr>
          <a:xfrm flipH="1">
            <a:off x="4929394" y="5418562"/>
            <a:ext cx="5905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7F7B83F-D8CF-49A6-AF3A-3988F7CFF19C}"/>
              </a:ext>
            </a:extLst>
          </p:cNvPr>
          <p:cNvSpPr txBox="1"/>
          <p:nvPr/>
        </p:nvSpPr>
        <p:spPr>
          <a:xfrm>
            <a:off x="4307370" y="4980402"/>
            <a:ext cx="529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213559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3D5CC-5367-408E-A947-F05A656CB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Proportional Relationship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0F283-C974-423B-8261-EE534168D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 mathematically predictable relationship where one variable increases, the other increases (or vice versa).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Examples:</a:t>
            </a:r>
          </a:p>
          <a:p>
            <a:pPr marL="0" indent="0">
              <a:buNone/>
            </a:pPr>
            <a:r>
              <a:rPr lang="en-US" dirty="0"/>
              <a:t>Charles’ Law (V = </a:t>
            </a:r>
            <a:r>
              <a:rPr lang="en-US" dirty="0" err="1"/>
              <a:t>kT</a:t>
            </a:r>
            <a:r>
              <a:rPr lang="en-US" dirty="0"/>
              <a:t>)  V ↑   T ↑</a:t>
            </a:r>
          </a:p>
          <a:p>
            <a:pPr marL="0" indent="0">
              <a:buNone/>
            </a:pPr>
            <a:r>
              <a:rPr lang="en-US" dirty="0"/>
              <a:t>			     V ↓   T ↓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Gay-Lussac’s Law (P = </a:t>
            </a:r>
            <a:r>
              <a:rPr lang="en-US" dirty="0" err="1"/>
              <a:t>kT</a:t>
            </a:r>
            <a:r>
              <a:rPr lang="en-US" dirty="0"/>
              <a:t>)    P ↑   T ↑</a:t>
            </a:r>
          </a:p>
          <a:p>
            <a:pPr marL="0" indent="0">
              <a:buNone/>
            </a:pPr>
            <a:r>
              <a:rPr lang="en-US" dirty="0"/>
              <a:t>			               P ↓   T ↓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31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E20BA-731D-40CA-9D2D-ED00EEEDF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8276811" cy="1325563"/>
          </a:xfrm>
        </p:spPr>
        <p:txBody>
          <a:bodyPr>
            <a:normAutofit/>
          </a:bodyPr>
          <a:lstStyle/>
          <a:p>
            <a:r>
              <a:rPr lang="en-US" b="1" dirty="0"/>
              <a:t>Inversely Proportional Relationship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9C9FB-649F-4E71-8CE4-0F308D9B6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mathematically predictable relationship where one variable increases, another decreases.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Example:</a:t>
            </a:r>
          </a:p>
          <a:p>
            <a:pPr marL="0" indent="0">
              <a:buNone/>
            </a:pPr>
            <a:r>
              <a:rPr lang="en-US" dirty="0"/>
              <a:t>Boyle’s Law (PV = k)    P ↑   V ↓</a:t>
            </a:r>
          </a:p>
          <a:p>
            <a:pPr marL="0" indent="0">
              <a:buNone/>
            </a:pPr>
            <a:r>
              <a:rPr lang="en-US" dirty="0"/>
              <a:t>			     P ↓   T ↑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54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</TotalTime>
  <Words>516</Words>
  <Application>Microsoft Office PowerPoint</Application>
  <PresentationFormat>On-screen Show (4:3)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Mean (Average)</vt:lpstr>
      <vt:lpstr>Pressure</vt:lpstr>
      <vt:lpstr>Volume</vt:lpstr>
      <vt:lpstr>Temperature</vt:lpstr>
      <vt:lpstr>Avogadro’s Law</vt:lpstr>
      <vt:lpstr>Charles’ Law</vt:lpstr>
      <vt:lpstr>Boyle’s Law</vt:lpstr>
      <vt:lpstr>Gay-Lussac’s Law</vt:lpstr>
      <vt:lpstr>Proportional Relationship</vt:lpstr>
      <vt:lpstr>Inversely Proportional Relationship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Mean (Average)</dc:title>
  <dc:creator>David Swart</dc:creator>
  <cp:lastModifiedBy>David Swart</cp:lastModifiedBy>
  <cp:revision>9</cp:revision>
  <dcterms:created xsi:type="dcterms:W3CDTF">2019-01-29T21:13:32Z</dcterms:created>
  <dcterms:modified xsi:type="dcterms:W3CDTF">2020-01-30T19:40:14Z</dcterms:modified>
</cp:coreProperties>
</file>