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70" r:id="rId3"/>
    <p:sldId id="259" r:id="rId4"/>
    <p:sldId id="264" r:id="rId5"/>
    <p:sldId id="265" r:id="rId6"/>
    <p:sldId id="266" r:id="rId7"/>
    <p:sldId id="263" r:id="rId8"/>
    <p:sldId id="267" r:id="rId9"/>
    <p:sldId id="271" r:id="rId10"/>
    <p:sldId id="262" r:id="rId11"/>
    <p:sldId id="261" r:id="rId12"/>
    <p:sldId id="272" r:id="rId13"/>
    <p:sldId id="268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69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9D812-9829-2749-ABCD-26D9DC8384AA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B16D7-8897-3549-9242-0FA22AA57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49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77A908A-5F9C-6E49-BF0E-D3A781CA7D78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0065FA4-32F4-B24F-9105-79D23439E648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360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BA8EA88-53E8-734F-8A5D-7A24009E1C28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2CDF19-9DA9-4B49-8B68-A301E0F6609F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F8A5FD8-375D-F04C-A702-601FA358DE86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EBC6A6A-59D2-0447-AA2D-CB912257549E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80B32F3-2747-AC4D-B743-C560A600F68A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E22FDE3-3A6F-A94B-9890-7E74C97B3C7E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E22FDE3-3A6F-A94B-9890-7E74C97B3C7E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125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D92D870-8E99-0740-BE88-E9B3BCEC49F2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0097C39-5F9D-DA4D-A325-942CBEC001D0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611401-E548-9D42-B139-894DA9ADA5AF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92BD860-AF30-FD47-91E1-8294A303DC61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711CC4-8698-4447-950C-752F23D483F9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5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6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306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6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3353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0075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2438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4850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5968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37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779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7794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4187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8216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40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41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42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43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44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47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0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Lessons 37 and 38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 dirty="0">
                <a:latin typeface="Palatino" charset="0"/>
                <a:ea typeface="ＭＳ Ｐゴシック" charset="0"/>
              </a:rPr>
              <a:t>Electron Domains and Molecule Shape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F820DF3-63AC-4B21-93BD-05E18C296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0" y="3438778"/>
            <a:ext cx="7391400" cy="405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32561"/>
                </a:solidFill>
                <a:latin typeface="+mj-lt"/>
                <a:ea typeface="+mj-ea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32561"/>
                </a:solidFill>
                <a:latin typeface="Arial" charset="0"/>
                <a:ea typeface="ＭＳ Ｐゴシック" pitchFamily="48" charset="-128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32561"/>
                </a:solidFill>
                <a:latin typeface="Arial" charset="0"/>
                <a:ea typeface="ＭＳ Ｐゴシック" pitchFamily="48" charset="-128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32561"/>
                </a:solidFill>
                <a:latin typeface="Arial" charset="0"/>
                <a:ea typeface="ＭＳ Ｐゴシック" pitchFamily="48" charset="-128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32561"/>
                </a:solidFill>
                <a:latin typeface="Arial" charset="0"/>
                <a:ea typeface="ＭＳ Ｐゴシック" pitchFamily="48" charset="-128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32561"/>
                </a:solidFill>
                <a:latin typeface="Arial" charset="0"/>
                <a:ea typeface="ＭＳ Ｐゴシック" pitchFamily="4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32561"/>
                </a:solidFill>
                <a:latin typeface="Arial" charset="0"/>
                <a:ea typeface="ＭＳ Ｐゴシック" pitchFamily="4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32561"/>
                </a:solidFill>
                <a:latin typeface="Arial" charset="0"/>
                <a:ea typeface="ＭＳ Ｐゴシック" pitchFamily="4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32561"/>
                </a:solidFill>
                <a:latin typeface="Arial" charset="0"/>
                <a:ea typeface="ＭＳ Ｐゴシック" pitchFamily="48" charset="-128"/>
              </a:defRPr>
            </a:lvl9pPr>
          </a:lstStyle>
          <a:p>
            <a:pPr defTabSz="914400" eaLnBrk="1" hangingPunct="1"/>
            <a:r>
              <a:rPr lang="en-US" kern="0" dirty="0">
                <a:latin typeface="Arial" charset="0"/>
                <a:ea typeface="ＭＳ Ｐゴシック" charset="0"/>
              </a:rPr>
              <a:t>Key Questions: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CF8EAD3-D519-45F5-A188-BA5A31275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038598"/>
            <a:ext cx="7162800" cy="111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defTabSz="914400" eaLnBrk="1" hangingPunct="1"/>
            <a:r>
              <a:rPr lang="en-US" sz="2400" kern="0" dirty="0">
                <a:latin typeface="Palatino" charset="0"/>
                <a:ea typeface="ＭＳ Ｐゴシック" charset="0"/>
              </a:rPr>
              <a:t>How do electrons affect the shape of a molecule?</a:t>
            </a:r>
          </a:p>
          <a:p>
            <a:pPr marL="0" indent="0" defTabSz="914400" eaLnBrk="1" hangingPunct="1"/>
            <a:r>
              <a:rPr lang="en-US" sz="2400" dirty="0">
                <a:latin typeface="Palatino" charset="0"/>
                <a:ea typeface="ＭＳ Ｐゴシック" charset="0"/>
              </a:rPr>
              <a:t>How can you predict the shape of a molecule?</a:t>
            </a:r>
          </a:p>
          <a:p>
            <a:pPr marL="0" indent="0" defTabSz="914400" eaLnBrk="1" hangingPunct="1"/>
            <a:endParaRPr lang="en-US" sz="2400" kern="0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031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65013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Entry Task</a:t>
            </a:r>
          </a:p>
        </p:txBody>
      </p:sp>
      <p:pic>
        <p:nvPicPr>
          <p:cNvPr id="1026" name="Picture 2" descr="Image result for ethanol molecule structure">
            <a:extLst>
              <a:ext uri="{FF2B5EF4-FFF2-40B4-BE49-F238E27FC236}">
                <a16:creationId xmlns:a16="http://schemas.microsoft.com/office/drawing/2014/main" id="{5F303FF1-7930-4C2C-91AE-4BD1EF362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" t="12222" r="4747" b="12222"/>
          <a:stretch/>
        </p:blipFill>
        <p:spPr bwMode="auto">
          <a:xfrm rot="19880087">
            <a:off x="2826327" y="2420341"/>
            <a:ext cx="3748155" cy="326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510146"/>
            <a:ext cx="7162800" cy="1233054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The image below shows a ball-and-stick model of an ethanol molecule.  Predict why the bonds coming from the oxygen atom (red) are angled.</a:t>
            </a:r>
          </a:p>
        </p:txBody>
      </p:sp>
    </p:spTree>
    <p:extLst>
      <p:ext uri="{BB962C8B-B14F-4D97-AF65-F5344CB8AC3E}">
        <p14:creationId xmlns:p14="http://schemas.microsoft.com/office/powerpoint/2010/main" val="3560260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1628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determine the shapes of small molecules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how lone pairs of electrons          influence molecular shape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describe electron domain theory and how it relates to molecular shape</a:t>
            </a:r>
          </a:p>
        </p:txBody>
      </p:sp>
    </p:spTree>
    <p:extLst>
      <p:ext uri="{BB962C8B-B14F-4D97-AF65-F5344CB8AC3E}">
        <p14:creationId xmlns:p14="http://schemas.microsoft.com/office/powerpoint/2010/main" val="2524954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Vocabulary: Electron domains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Electron domain</a:t>
            </a:r>
            <a:r>
              <a:rPr lang="en-US" sz="2400">
                <a:latin typeface="Arial" charset="0"/>
                <a:ea typeface="ＭＳ Ｐゴシック" charset="0"/>
              </a:rPr>
              <a:t>: The space occupied by valence electrons in a molecule, either a bonded pair(s) or a lone pair. Electron domains affect the overall shape of a molecule.</a:t>
            </a: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Electron domain theory</a:t>
            </a:r>
            <a:r>
              <a:rPr lang="en-US" sz="2400">
                <a:latin typeface="Arial" charset="0"/>
                <a:ea typeface="ＭＳ Ｐゴシック" charset="0"/>
              </a:rPr>
              <a:t>: The idea that every electron domain in a molecule is as far as possible from every other electron domain in that molecule.</a:t>
            </a:r>
          </a:p>
        </p:txBody>
      </p:sp>
      <p:sp>
        <p:nvSpPr>
          <p:cNvPr id="44035" name="AutoShape 4"/>
          <p:cNvSpPr>
            <a:spLocks noChangeArrowheads="1"/>
          </p:cNvSpPr>
          <p:nvPr/>
        </p:nvSpPr>
        <p:spPr bwMode="auto">
          <a:xfrm>
            <a:off x="1143000" y="2057400"/>
            <a:ext cx="7467600" cy="1752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36" name="AutoShape 5"/>
          <p:cNvSpPr>
            <a:spLocks noChangeArrowheads="1"/>
          </p:cNvSpPr>
          <p:nvPr/>
        </p:nvSpPr>
        <p:spPr bwMode="auto">
          <a:xfrm>
            <a:off x="1143000" y="3962400"/>
            <a:ext cx="7391400" cy="1524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72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Even though the molecules you created today have different numbers of atoms, they all have a similar underlying shape.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46083" name="Text Box 6"/>
          <p:cNvSpPr txBox="1">
            <a:spLocks noChangeArrowheads="1"/>
          </p:cNvSpPr>
          <p:nvPr/>
        </p:nvSpPr>
        <p:spPr bwMode="auto">
          <a:xfrm>
            <a:off x="1752600" y="3962400"/>
            <a:ext cx="5867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CH</a:t>
            </a:r>
            <a:r>
              <a:rPr lang="en-US" sz="1400">
                <a:solidFill>
                  <a:srgbClr val="000000"/>
                </a:solidFill>
              </a:rPr>
              <a:t>4	             </a:t>
            </a:r>
            <a:r>
              <a:rPr lang="en-US" sz="1400" baseline="0">
                <a:solidFill>
                  <a:srgbClr val="000000"/>
                </a:solidFill>
              </a:rPr>
              <a:t>NH</a:t>
            </a:r>
            <a:r>
              <a:rPr lang="en-US" sz="1400">
                <a:solidFill>
                  <a:srgbClr val="000000"/>
                </a:solidFill>
              </a:rPr>
              <a:t>3	                      </a:t>
            </a:r>
            <a:r>
              <a:rPr lang="en-US" sz="1400" baseline="0">
                <a:solidFill>
                  <a:srgbClr val="000000"/>
                </a:solidFill>
              </a:rPr>
              <a:t>H</a:t>
            </a:r>
            <a:r>
              <a:rPr lang="en-US" sz="1400">
                <a:solidFill>
                  <a:srgbClr val="000000"/>
                </a:solidFill>
              </a:rPr>
              <a:t>2</a:t>
            </a:r>
            <a:r>
              <a:rPr lang="en-US" sz="1400" baseline="0">
                <a:solidFill>
                  <a:srgbClr val="000000"/>
                </a:solidFill>
              </a:rPr>
              <a:t>O	   HF	          Ne</a:t>
            </a:r>
            <a:endParaRPr lang="en-US">
              <a:solidFill>
                <a:srgbClr val="000000"/>
              </a:solidFill>
            </a:endParaRPr>
          </a:p>
        </p:txBody>
      </p:sp>
      <p:pic>
        <p:nvPicPr>
          <p:cNvPr id="46084" name="Picture 7" descr="LBCTG_SME_989_2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657600"/>
            <a:ext cx="701040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DF3B6F9-BCDC-4346-9673-03E58B68E41F}"/>
              </a:ext>
            </a:extLst>
          </p:cNvPr>
          <p:cNvCxnSpPr/>
          <p:nvPr/>
        </p:nvCxnSpPr>
        <p:spPr bwMode="auto">
          <a:xfrm flipV="1">
            <a:off x="7620000" y="5209309"/>
            <a:ext cx="332509" cy="6041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3EFD349-24CA-42F8-B12D-3A0D58996988}"/>
              </a:ext>
            </a:extLst>
          </p:cNvPr>
          <p:cNvSpPr txBox="1"/>
          <p:nvPr/>
        </p:nvSpPr>
        <p:spPr>
          <a:xfrm>
            <a:off x="6580909" y="5813425"/>
            <a:ext cx="2078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Lone-pair paddles</a:t>
            </a:r>
          </a:p>
        </p:txBody>
      </p:sp>
    </p:spTree>
    <p:extLst>
      <p:ext uri="{BB962C8B-B14F-4D97-AF65-F5344CB8AC3E}">
        <p14:creationId xmlns:p14="http://schemas.microsoft.com/office/powerpoint/2010/main" val="122989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Most molecular models do not include lone pair paddles in their representations.</a:t>
            </a:r>
          </a:p>
        </p:txBody>
      </p:sp>
      <p:pic>
        <p:nvPicPr>
          <p:cNvPr id="48131" name="Picture 6" descr="LBCTG_SME_989_2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429000"/>
            <a:ext cx="6402388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777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92725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Vocabulary: Tetrahedral shape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35725"/>
            <a:ext cx="7162800" cy="13716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Arial" charset="0"/>
                <a:ea typeface="ＭＳ Ｐゴシック" charset="0"/>
              </a:rPr>
              <a:t>The shape around an atom with four bonded pairs of electrons. This is the shape of a methane molecule (CH</a:t>
            </a:r>
            <a:r>
              <a:rPr lang="en-US" sz="2400" baseline="-25000" dirty="0">
                <a:latin typeface="Arial" charset="0"/>
                <a:ea typeface="ＭＳ Ｐゴシック" charset="0"/>
              </a:rPr>
              <a:t>4</a:t>
            </a:r>
            <a:r>
              <a:rPr lang="en-US" sz="2400" dirty="0">
                <a:latin typeface="Arial" charset="0"/>
                <a:ea typeface="ＭＳ Ｐゴシック" charset="0"/>
              </a:rPr>
              <a:t>).</a:t>
            </a:r>
            <a:endParaRPr lang="en-US" sz="2400" dirty="0">
              <a:latin typeface="Palatino" charset="0"/>
              <a:ea typeface="ＭＳ Ｐゴシック" charset="0"/>
            </a:endParaRPr>
          </a:p>
        </p:txBody>
      </p:sp>
      <p:pic>
        <p:nvPicPr>
          <p:cNvPr id="2052" name="Picture 4" descr="Image result for methane molecule structure">
            <a:extLst>
              <a:ext uri="{FF2B5EF4-FFF2-40B4-BE49-F238E27FC236}">
                <a16:creationId xmlns:a16="http://schemas.microsoft.com/office/drawing/2014/main" id="{7C493731-890F-4845-B070-EBFAF8125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45" y="3366002"/>
            <a:ext cx="2655311" cy="269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methane molecule structure">
            <a:extLst>
              <a:ext uri="{FF2B5EF4-FFF2-40B4-BE49-F238E27FC236}">
                <a16:creationId xmlns:a16="http://schemas.microsoft.com/office/drawing/2014/main" id="{5D1A54D0-2A99-4E2E-9B4E-57C4D1BEE9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5" t="4641" r="27033" b="20848"/>
          <a:stretch/>
        </p:blipFill>
        <p:spPr bwMode="auto">
          <a:xfrm>
            <a:off x="5026402" y="3056876"/>
            <a:ext cx="3431797" cy="313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7" name="AutoShape 4"/>
          <p:cNvSpPr>
            <a:spLocks noChangeArrowheads="1"/>
          </p:cNvSpPr>
          <p:nvPr/>
        </p:nvSpPr>
        <p:spPr bwMode="auto">
          <a:xfrm>
            <a:off x="1143000" y="1683325"/>
            <a:ext cx="7467600" cy="1447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51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720432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Vocabulary: Pyramidal shape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87232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Pyramidal shape</a:t>
            </a:r>
            <a:r>
              <a:rPr lang="en-US" sz="2400" dirty="0">
                <a:latin typeface="Arial" charset="0"/>
                <a:ea typeface="ＭＳ Ｐゴシック" charset="0"/>
              </a:rPr>
              <a:t>: The shape around an atom with one lone pair of electrons. This is the shape of an ammonia molecule.</a:t>
            </a:r>
          </a:p>
          <a:p>
            <a:pPr marL="0" indent="0" eaLnBrk="1" hangingPunct="1"/>
            <a:endParaRPr lang="en-US" sz="2400" b="1" dirty="0">
              <a:latin typeface="Arial" charset="0"/>
              <a:ea typeface="ＭＳ Ｐゴシック" charset="0"/>
            </a:endParaRPr>
          </a:p>
        </p:txBody>
      </p:sp>
      <p:sp>
        <p:nvSpPr>
          <p:cNvPr id="50179" name="AutoShape 5"/>
          <p:cNvSpPr>
            <a:spLocks noChangeArrowheads="1"/>
          </p:cNvSpPr>
          <p:nvPr/>
        </p:nvSpPr>
        <p:spPr bwMode="auto">
          <a:xfrm>
            <a:off x="1066800" y="1634832"/>
            <a:ext cx="7467600" cy="1447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078" name="Picture 6" descr="Image result for ammonia molecule structure">
            <a:extLst>
              <a:ext uri="{FF2B5EF4-FFF2-40B4-BE49-F238E27FC236}">
                <a16:creationId xmlns:a16="http://schemas.microsoft.com/office/drawing/2014/main" id="{8CCB89D4-B3CA-4238-AF5C-2667C33A8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27" y="3451515"/>
            <a:ext cx="4506645" cy="249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ammonia molecule structure">
            <a:extLst>
              <a:ext uri="{FF2B5EF4-FFF2-40B4-BE49-F238E27FC236}">
                <a16:creationId xmlns:a16="http://schemas.microsoft.com/office/drawing/2014/main" id="{346F1966-6860-45A7-AAD8-212E55C421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7" t="7783" b="5212"/>
          <a:stretch/>
        </p:blipFill>
        <p:spPr bwMode="auto">
          <a:xfrm>
            <a:off x="5514986" y="3560618"/>
            <a:ext cx="3185350" cy="238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208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734285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Vocabulary: Bent shape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01085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Bent shape</a:t>
            </a:r>
            <a:r>
              <a:rPr lang="en-US" sz="2400" dirty="0">
                <a:latin typeface="Arial" charset="0"/>
                <a:ea typeface="ＭＳ Ｐゴシック" charset="0"/>
              </a:rPr>
              <a:t>: The shape around an atom with two lone pairs of electrons. This is the characteristic shape of a water molecule.</a:t>
            </a:r>
          </a:p>
        </p:txBody>
      </p:sp>
      <p:sp>
        <p:nvSpPr>
          <p:cNvPr id="50180" name="AutoShape 6"/>
          <p:cNvSpPr>
            <a:spLocks noChangeArrowheads="1"/>
          </p:cNvSpPr>
          <p:nvPr/>
        </p:nvSpPr>
        <p:spPr bwMode="auto">
          <a:xfrm>
            <a:off x="1066800" y="1724885"/>
            <a:ext cx="7391400" cy="1371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100" name="Picture 4" descr="Image result for water molecule structure">
            <a:extLst>
              <a:ext uri="{FF2B5EF4-FFF2-40B4-BE49-F238E27FC236}">
                <a16:creationId xmlns:a16="http://schemas.microsoft.com/office/drawing/2014/main" id="{FA7407AB-B046-47CB-9052-D9957CBD2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16" y="3411789"/>
            <a:ext cx="7721884" cy="258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756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96259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Vocabulary: Linear shape</a:t>
            </a:r>
          </a:p>
        </p:txBody>
      </p:sp>
      <p:sp>
        <p:nvSpPr>
          <p:cNvPr id="68610" name="Text Box 3"/>
          <p:cNvSpPr txBox="1">
            <a:spLocks noChangeArrowheads="1"/>
          </p:cNvSpPr>
          <p:nvPr/>
        </p:nvSpPr>
        <p:spPr bwMode="auto">
          <a:xfrm>
            <a:off x="1143001" y="1600195"/>
            <a:ext cx="728575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baseline="0" dirty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 dirty="0">
                <a:solidFill>
                  <a:srgbClr val="000000"/>
                </a:solidFill>
              </a:rPr>
              <a:t>A geometric shape found in small molecules with two electron domains surrounding the central atom.</a:t>
            </a:r>
            <a:endParaRPr lang="en-US" baseline="0" dirty="0">
              <a:solidFill>
                <a:srgbClr val="000000"/>
              </a:solidFill>
              <a:latin typeface="Palatino" charset="0"/>
            </a:endParaRPr>
          </a:p>
        </p:txBody>
      </p:sp>
      <p:sp>
        <p:nvSpPr>
          <p:cNvPr id="68611" name="AutoShape 4"/>
          <p:cNvSpPr>
            <a:spLocks noChangeArrowheads="1"/>
          </p:cNvSpPr>
          <p:nvPr/>
        </p:nvSpPr>
        <p:spPr bwMode="auto">
          <a:xfrm>
            <a:off x="1143000" y="1745670"/>
            <a:ext cx="7285758" cy="130439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122" name="Picture 2" descr="Image result for oxygen molecule structure">
            <a:extLst>
              <a:ext uri="{FF2B5EF4-FFF2-40B4-BE49-F238E27FC236}">
                <a16:creationId xmlns:a16="http://schemas.microsoft.com/office/drawing/2014/main" id="{5D913FAA-4074-4310-A440-D6C23E0E9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170650"/>
            <a:ext cx="301942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oxygen molecule structure">
            <a:extLst>
              <a:ext uri="{FF2B5EF4-FFF2-40B4-BE49-F238E27FC236}">
                <a16:creationId xmlns:a16="http://schemas.microsoft.com/office/drawing/2014/main" id="{D7C999CE-D3CA-4F1A-8950-2D9946FE1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591" y="4170650"/>
            <a:ext cx="25336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0BDEE7-F4C7-42FB-AA09-033694B8F605}"/>
              </a:ext>
            </a:extLst>
          </p:cNvPr>
          <p:cNvSpPr txBox="1"/>
          <p:nvPr/>
        </p:nvSpPr>
        <p:spPr>
          <a:xfrm>
            <a:off x="1371600" y="5685125"/>
            <a:ext cx="2660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oxygen (O</a:t>
            </a:r>
            <a:r>
              <a:rPr lang="en-US" sz="2400" baseline="-25000" dirty="0"/>
              <a:t>2</a:t>
            </a:r>
            <a:r>
              <a:rPr lang="en-US" sz="24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1E221C-04AB-494F-AAAC-58A489927F52}"/>
              </a:ext>
            </a:extLst>
          </p:cNvPr>
          <p:cNvSpPr txBox="1"/>
          <p:nvPr/>
        </p:nvSpPr>
        <p:spPr>
          <a:xfrm>
            <a:off x="5768686" y="5375860"/>
            <a:ext cx="2660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carbon dioxide (CO</a:t>
            </a:r>
            <a:r>
              <a:rPr lang="en-US" sz="2400" baseline="-25000" dirty="0"/>
              <a:t>2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95532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78868"/>
            <a:ext cx="78486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Vocabulary: Trigonal Planar shape</a:t>
            </a:r>
          </a:p>
        </p:txBody>
      </p:sp>
      <p:sp>
        <p:nvSpPr>
          <p:cNvPr id="66562" name="Text Box 38"/>
          <p:cNvSpPr txBox="1">
            <a:spLocks noChangeArrowheads="1"/>
          </p:cNvSpPr>
          <p:nvPr/>
        </p:nvSpPr>
        <p:spPr bwMode="auto">
          <a:xfrm>
            <a:off x="955964" y="1655621"/>
            <a:ext cx="77308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 dirty="0">
                <a:solidFill>
                  <a:srgbClr val="000000"/>
                </a:solidFill>
              </a:rPr>
              <a:t>A flat triangular shape found in small molecules with three electron domains surrounding the central atom.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6563" name="AutoShape 39"/>
          <p:cNvSpPr>
            <a:spLocks noChangeArrowheads="1"/>
          </p:cNvSpPr>
          <p:nvPr/>
        </p:nvSpPr>
        <p:spPr bwMode="auto">
          <a:xfrm>
            <a:off x="838199" y="1579422"/>
            <a:ext cx="7848599" cy="914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146" name="Picture 2" descr="Image result for formaldehyde structure bonding angles">
            <a:extLst>
              <a:ext uri="{FF2B5EF4-FFF2-40B4-BE49-F238E27FC236}">
                <a16:creationId xmlns:a16="http://schemas.microsoft.com/office/drawing/2014/main" id="{B66A4BF8-EF94-49D2-A01F-71FAB9C6C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6" b="15555"/>
          <a:stretch/>
        </p:blipFill>
        <p:spPr bwMode="auto">
          <a:xfrm>
            <a:off x="914282" y="2613371"/>
            <a:ext cx="7315436" cy="377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256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More atoms = More Shapes</a:t>
            </a:r>
          </a:p>
        </p:txBody>
      </p:sp>
      <p:sp>
        <p:nvSpPr>
          <p:cNvPr id="70658" name="Text Box 3"/>
          <p:cNvSpPr txBox="1">
            <a:spLocks noChangeArrowheads="1"/>
          </p:cNvSpPr>
          <p:nvPr/>
        </p:nvSpPr>
        <p:spPr bwMode="auto">
          <a:xfrm>
            <a:off x="1371600" y="4876800"/>
            <a:ext cx="6629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The more atoms in a molecule, the more combinations of shapes you might see together.</a:t>
            </a:r>
          </a:p>
        </p:txBody>
      </p:sp>
      <p:pic>
        <p:nvPicPr>
          <p:cNvPr id="70659" name="Picture 4" descr="LBCTG_SME_989_2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33600"/>
            <a:ext cx="5487988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410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976745" y="838200"/>
            <a:ext cx="7391400" cy="914400"/>
          </a:xfrm>
        </p:spPr>
        <p:txBody>
          <a:bodyPr/>
          <a:lstStyle/>
          <a:p>
            <a:pPr marL="0" indent="0" eaLnBrk="1" hangingPunct="1"/>
            <a:r>
              <a:rPr lang="en-US" dirty="0">
                <a:latin typeface="Palatino" charset="0"/>
                <a:ea typeface="ＭＳ Ｐゴシック" charset="0"/>
              </a:rPr>
              <a:t>How do electrons affect the shape of a molecule?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4182" y="2057400"/>
            <a:ext cx="8056418" cy="3962400"/>
          </a:xfrm>
        </p:spPr>
        <p:txBody>
          <a:bodyPr/>
          <a:lstStyle/>
          <a:p>
            <a:pPr lvl="1" eaLnBrk="1" hangingPunct="1"/>
            <a:r>
              <a:rPr lang="en-US" dirty="0">
                <a:latin typeface="Palatino" charset="0"/>
                <a:ea typeface="ＭＳ Ｐゴシック" charset="0"/>
              </a:rPr>
              <a:t>Electron domains represent the space occupied by bonded electrons or a lone pair.</a:t>
            </a:r>
          </a:p>
          <a:p>
            <a:pPr lvl="1" eaLnBrk="1" hangingPunct="1"/>
            <a:r>
              <a:rPr lang="en-US" dirty="0">
                <a:latin typeface="Palatino" charset="0"/>
                <a:ea typeface="ＭＳ Ｐゴシック" charset="0"/>
              </a:rPr>
              <a:t>Electron domains are located as far apart from one another as possible. This is referred to as electron domain theory.</a:t>
            </a:r>
          </a:p>
          <a:p>
            <a:pPr lvl="1" eaLnBrk="1" hangingPunct="1"/>
            <a:r>
              <a:rPr lang="en-US" dirty="0">
                <a:latin typeface="Palatino" charset="0"/>
                <a:ea typeface="ＭＳ Ｐゴシック" charset="0"/>
              </a:rPr>
              <a:t>The three-dimensional shape of a molecule is determined by the valence electrons, both bonding electrons and lone pairs.</a:t>
            </a:r>
          </a:p>
        </p:txBody>
      </p:sp>
    </p:spTree>
    <p:extLst>
      <p:ext uri="{BB962C8B-B14F-4D97-AF65-F5344CB8AC3E}">
        <p14:creationId xmlns:p14="http://schemas.microsoft.com/office/powerpoint/2010/main" val="986222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>
          <a:xfrm>
            <a:off x="1004455" y="734291"/>
            <a:ext cx="7391400" cy="914400"/>
          </a:xfrm>
        </p:spPr>
        <p:txBody>
          <a:bodyPr/>
          <a:lstStyle/>
          <a:p>
            <a:pPr marL="0" indent="0" eaLnBrk="1" hangingPunct="1"/>
            <a:r>
              <a:rPr lang="en-US" dirty="0">
                <a:latin typeface="Palatino" charset="0"/>
                <a:ea typeface="ＭＳ Ｐゴシック" charset="0"/>
              </a:rPr>
              <a:t>How can you predict the shape of a molecule?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63436"/>
            <a:ext cx="7315200" cy="3962400"/>
          </a:xfrm>
        </p:spPr>
        <p:txBody>
          <a:bodyPr/>
          <a:lstStyle/>
          <a:p>
            <a:pPr marL="457200" lvl="1" indent="-342900" eaLnBrk="1" hangingPunct="1"/>
            <a:r>
              <a:rPr lang="en-US" dirty="0">
                <a:latin typeface="Palatino" charset="0"/>
                <a:ea typeface="ＭＳ Ｐゴシック" charset="0"/>
              </a:rPr>
              <a:t>Drawing the Lewis dot structure of a molecule allows us to predict its three- dimensional shape.</a:t>
            </a:r>
          </a:p>
          <a:p>
            <a:pPr marL="457200" lvl="1" indent="-342900" eaLnBrk="1" hangingPunct="1"/>
            <a:r>
              <a:rPr lang="en-US" dirty="0">
                <a:latin typeface="Palatino" charset="0"/>
                <a:ea typeface="ＭＳ Ｐゴシック" charset="0"/>
              </a:rPr>
              <a:t>The presence of double or triple bonds changes the number of electron domains around an atom, which in turn affects the overall shape of the molecule.</a:t>
            </a:r>
          </a:p>
          <a:p>
            <a:pPr marL="457200" lvl="1" indent="-342900" eaLnBrk="1" hangingPunct="1"/>
            <a:r>
              <a:rPr lang="en-US" dirty="0">
                <a:latin typeface="Palatino" charset="0"/>
                <a:ea typeface="ＭＳ Ｐゴシック" charset="0"/>
              </a:rPr>
              <a:t>The shape of large molecules is determined by the smaller shapes around individual atoms.</a:t>
            </a:r>
          </a:p>
        </p:txBody>
      </p:sp>
    </p:spTree>
    <p:extLst>
      <p:ext uri="{BB962C8B-B14F-4D97-AF65-F5344CB8AC3E}">
        <p14:creationId xmlns:p14="http://schemas.microsoft.com/office/powerpoint/2010/main" val="51294309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525</Words>
  <Application>Microsoft Office PowerPoint</Application>
  <PresentationFormat>On-screen Show (4:3)</PresentationFormat>
  <Paragraphs>58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Palatino</vt:lpstr>
      <vt:lpstr>Times</vt:lpstr>
      <vt:lpstr>Blank Presentation</vt:lpstr>
      <vt:lpstr>Lessons 37 and 38</vt:lpstr>
      <vt:lpstr>Entry Task</vt:lpstr>
      <vt:lpstr>You will be able to:</vt:lpstr>
      <vt:lpstr>Vocabulary: Electron domains</vt:lpstr>
      <vt:lpstr>Discussion Notes (cont.)</vt:lpstr>
      <vt:lpstr>Discussion Notes (cont.)</vt:lpstr>
      <vt:lpstr>Vocabulary: Tetrahedral shape</vt:lpstr>
      <vt:lpstr>Vocabulary: Pyramidal shape</vt:lpstr>
      <vt:lpstr>Vocabulary: Bent shape</vt:lpstr>
      <vt:lpstr>Vocabulary: Linear shape</vt:lpstr>
      <vt:lpstr>Vocabulary: Trigonal Planar shape</vt:lpstr>
      <vt:lpstr>More atoms = More Shapes</vt:lpstr>
      <vt:lpstr>How do electrons affect the shape of a molecule?</vt:lpstr>
      <vt:lpstr>How can you predict the shape of a molecule?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37: Two’s Company</dc:title>
  <dc:creator>Matthew Belford</dc:creator>
  <cp:lastModifiedBy>David Swart</cp:lastModifiedBy>
  <cp:revision>10</cp:revision>
  <dcterms:created xsi:type="dcterms:W3CDTF">2014-12-05T21:30:05Z</dcterms:created>
  <dcterms:modified xsi:type="dcterms:W3CDTF">2019-12-06T17:53:34Z</dcterms:modified>
</cp:coreProperties>
</file>