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59" r:id="rId4"/>
    <p:sldId id="261" r:id="rId5"/>
    <p:sldId id="266" r:id="rId6"/>
    <p:sldId id="267"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141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2DF271-6FBF-E447-A5BE-6694AB5C7F56}" type="datetimeFigureOut">
              <a:rPr lang="en-US" smtClean="0"/>
              <a:t>11/20/2019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8CF974-0209-3E48-8C98-8E9EDEE7323A}" type="slidenum">
              <a:rPr lang="en-US" smtClean="0"/>
              <a:t>‹#›</a:t>
            </a:fld>
            <a:endParaRPr lang="en-US"/>
          </a:p>
        </p:txBody>
      </p:sp>
    </p:spTree>
    <p:extLst>
      <p:ext uri="{BB962C8B-B14F-4D97-AF65-F5344CB8AC3E}">
        <p14:creationId xmlns:p14="http://schemas.microsoft.com/office/powerpoint/2010/main" val="34461038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9281794-098E-5643-A995-C4AD799D810B}" type="slidenum">
              <a:rPr lang="en-US" sz="1200">
                <a:solidFill>
                  <a:prstClr val="black"/>
                </a:solidFill>
              </a:rPr>
              <a:pPr/>
              <a:t>1</a:t>
            </a:fld>
            <a:endParaRPr lang="en-US" sz="1200">
              <a:solidFill>
                <a:prstClr val="black"/>
              </a:solidFill>
            </a:endParaRPr>
          </a:p>
        </p:txBody>
      </p:sp>
      <p:sp>
        <p:nvSpPr>
          <p:cNvPr id="142339" name="Rectangle 2"/>
          <p:cNvSpPr>
            <a:spLocks noGrp="1" noRot="1" noChangeAspect="1" noChangeArrowheads="1" noTextEdit="1"/>
          </p:cNvSpPr>
          <p:nvPr>
            <p:ph type="sldImg"/>
          </p:nvPr>
        </p:nvSpPr>
        <p:spPr>
          <a:solidFill>
            <a:srgbClr val="FFFFFF"/>
          </a:solidFill>
          <a:ln/>
        </p:spPr>
      </p:sp>
      <p:sp>
        <p:nvSpPr>
          <p:cNvPr id="9625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CA545B00-294A-E647-84B5-914BC6D569E8}" type="slidenum">
              <a:rPr lang="en-US" sz="1200">
                <a:solidFill>
                  <a:prstClr val="black"/>
                </a:solidFill>
              </a:rPr>
              <a:pPr/>
              <a:t>2</a:t>
            </a:fld>
            <a:endParaRPr lang="en-US" sz="1200">
              <a:solidFill>
                <a:prstClr val="black"/>
              </a:solidFill>
            </a:endParaRPr>
          </a:p>
        </p:txBody>
      </p:sp>
      <p:sp>
        <p:nvSpPr>
          <p:cNvPr id="143363" name="Rectangle 2"/>
          <p:cNvSpPr>
            <a:spLocks noGrp="1" noRot="1" noChangeAspect="1" noChangeArrowheads="1" noTextEdit="1"/>
          </p:cNvSpPr>
          <p:nvPr>
            <p:ph type="sldImg"/>
          </p:nvPr>
        </p:nvSpPr>
        <p:spPr>
          <a:solidFill>
            <a:srgbClr val="FFFFFF"/>
          </a:solidFill>
          <a:ln/>
        </p:spPr>
      </p:sp>
      <p:sp>
        <p:nvSpPr>
          <p:cNvPr id="9830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5105096-7D11-7F4E-9666-600F50D95BA3}" type="slidenum">
              <a:rPr lang="en-US" sz="1200">
                <a:solidFill>
                  <a:prstClr val="black"/>
                </a:solidFill>
              </a:rPr>
              <a:pPr/>
              <a:t>3</a:t>
            </a:fld>
            <a:endParaRPr lang="en-US" sz="1200">
              <a:solidFill>
                <a:prstClr val="black"/>
              </a:solidFill>
            </a:endParaRPr>
          </a:p>
        </p:txBody>
      </p:sp>
      <p:sp>
        <p:nvSpPr>
          <p:cNvPr id="145411" name="Rectangle 2"/>
          <p:cNvSpPr>
            <a:spLocks noGrp="1" noRot="1" noChangeAspect="1" noChangeArrowheads="1" noTextEdit="1"/>
          </p:cNvSpPr>
          <p:nvPr>
            <p:ph type="sldImg"/>
          </p:nvPr>
        </p:nvSpPr>
        <p:spPr>
          <a:solidFill>
            <a:srgbClr val="FFFFFF"/>
          </a:solidFill>
          <a:ln/>
        </p:spPr>
      </p:sp>
      <p:sp>
        <p:nvSpPr>
          <p:cNvPr id="10240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113B6C97-9A4C-864E-B0E7-7F335CC76D17}" type="slidenum">
              <a:rPr lang="en-US" sz="1200">
                <a:solidFill>
                  <a:prstClr val="black"/>
                </a:solidFill>
              </a:rPr>
              <a:pPr/>
              <a:t>4</a:t>
            </a:fld>
            <a:endParaRPr lang="en-US" sz="1200">
              <a:solidFill>
                <a:prstClr val="black"/>
              </a:solidFill>
            </a:endParaRPr>
          </a:p>
        </p:txBody>
      </p:sp>
      <p:sp>
        <p:nvSpPr>
          <p:cNvPr id="147459" name="Rectangle 2"/>
          <p:cNvSpPr>
            <a:spLocks noGrp="1" noRot="1" noChangeAspect="1" noChangeArrowheads="1" noTextEdit="1"/>
          </p:cNvSpPr>
          <p:nvPr>
            <p:ph type="sldImg"/>
          </p:nvPr>
        </p:nvSpPr>
        <p:spPr>
          <a:solidFill>
            <a:srgbClr val="FFFFFF"/>
          </a:solidFill>
          <a:ln/>
        </p:spPr>
      </p:sp>
      <p:sp>
        <p:nvSpPr>
          <p:cNvPr id="10649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E88B9FF-4276-AB49-B6C3-FD26BB5D7B61}" type="slidenum">
              <a:rPr lang="en-US" sz="1200">
                <a:solidFill>
                  <a:prstClr val="black"/>
                </a:solidFill>
              </a:rPr>
              <a:pPr/>
              <a:t>5</a:t>
            </a:fld>
            <a:endParaRPr lang="en-US" sz="1200">
              <a:solidFill>
                <a:prstClr val="black"/>
              </a:solidFill>
            </a:endParaRPr>
          </a:p>
        </p:txBody>
      </p:sp>
      <p:sp>
        <p:nvSpPr>
          <p:cNvPr id="146435" name="Rectangle 2"/>
          <p:cNvSpPr>
            <a:spLocks noGrp="1" noRot="1" noChangeAspect="1" noChangeArrowheads="1" noTextEdit="1"/>
          </p:cNvSpPr>
          <p:nvPr>
            <p:ph type="sldImg"/>
          </p:nvPr>
        </p:nvSpPr>
        <p:spPr>
          <a:solidFill>
            <a:srgbClr val="FFFFFF"/>
          </a:solidFill>
          <a:ln/>
        </p:spPr>
      </p:sp>
      <p:sp>
        <p:nvSpPr>
          <p:cNvPr id="10445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extLst>
      <p:ext uri="{BB962C8B-B14F-4D97-AF65-F5344CB8AC3E}">
        <p14:creationId xmlns:p14="http://schemas.microsoft.com/office/powerpoint/2010/main" val="174571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E88B9FF-4276-AB49-B6C3-FD26BB5D7B61}" type="slidenum">
              <a:rPr lang="en-US" sz="1200">
                <a:solidFill>
                  <a:prstClr val="black"/>
                </a:solidFill>
              </a:rPr>
              <a:pPr/>
              <a:t>6</a:t>
            </a:fld>
            <a:endParaRPr lang="en-US" sz="1200">
              <a:solidFill>
                <a:prstClr val="black"/>
              </a:solidFill>
            </a:endParaRPr>
          </a:p>
        </p:txBody>
      </p:sp>
      <p:sp>
        <p:nvSpPr>
          <p:cNvPr id="146435" name="Rectangle 2"/>
          <p:cNvSpPr>
            <a:spLocks noGrp="1" noRot="1" noChangeAspect="1" noChangeArrowheads="1" noTextEdit="1"/>
          </p:cNvSpPr>
          <p:nvPr>
            <p:ph type="sldImg"/>
          </p:nvPr>
        </p:nvSpPr>
        <p:spPr>
          <a:solidFill>
            <a:srgbClr val="FFFFFF"/>
          </a:solidFill>
          <a:ln/>
        </p:spPr>
      </p:sp>
      <p:sp>
        <p:nvSpPr>
          <p:cNvPr id="10445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extLst>
      <p:ext uri="{BB962C8B-B14F-4D97-AF65-F5344CB8AC3E}">
        <p14:creationId xmlns:p14="http://schemas.microsoft.com/office/powerpoint/2010/main" val="1870305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C44E24C0-3D34-444D-9B28-BF30EACA9354}" type="slidenum">
              <a:rPr lang="en-US" sz="1200">
                <a:solidFill>
                  <a:prstClr val="black"/>
                </a:solidFill>
              </a:rPr>
              <a:pPr/>
              <a:t>7</a:t>
            </a:fld>
            <a:endParaRPr lang="en-US" sz="1200">
              <a:solidFill>
                <a:prstClr val="black"/>
              </a:solidFill>
            </a:endParaRPr>
          </a:p>
        </p:txBody>
      </p:sp>
      <p:sp>
        <p:nvSpPr>
          <p:cNvPr id="148483" name="Rectangle 2"/>
          <p:cNvSpPr>
            <a:spLocks noGrp="1" noRot="1" noChangeAspect="1" noChangeArrowheads="1" noTextEdit="1"/>
          </p:cNvSpPr>
          <p:nvPr>
            <p:ph type="sldImg"/>
          </p:nvPr>
        </p:nvSpPr>
        <p:spPr>
          <a:solidFill>
            <a:srgbClr val="FFFFFF"/>
          </a:solidFill>
          <a:ln/>
        </p:spPr>
      </p:sp>
      <p:sp>
        <p:nvSpPr>
          <p:cNvPr id="10854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2B0DBA1B-4F3F-7A48-9935-7653D750FA47}" type="slidenum">
              <a:rPr lang="en-US" sz="1200">
                <a:solidFill>
                  <a:prstClr val="black"/>
                </a:solidFill>
              </a:rPr>
              <a:pPr/>
              <a:t>8</a:t>
            </a:fld>
            <a:endParaRPr lang="en-US" sz="1200">
              <a:solidFill>
                <a:prstClr val="black"/>
              </a:solidFill>
            </a:endParaRPr>
          </a:p>
        </p:txBody>
      </p:sp>
      <p:sp>
        <p:nvSpPr>
          <p:cNvPr id="149507" name="Rectangle 2"/>
          <p:cNvSpPr>
            <a:spLocks noGrp="1" noRot="1" noChangeAspect="1" noChangeArrowheads="1" noTextEdit="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1E08A05-814E-D844-BF2A-6ADC8FFC4936}" type="slidenum">
              <a:rPr lang="en-US" sz="1200">
                <a:solidFill>
                  <a:prstClr val="black"/>
                </a:solidFill>
              </a:rPr>
              <a:pPr/>
              <a:t>9</a:t>
            </a:fld>
            <a:endParaRPr lang="en-US" sz="1200">
              <a:solidFill>
                <a:prstClr val="black"/>
              </a:solidFill>
            </a:endParaRPr>
          </a:p>
        </p:txBody>
      </p:sp>
      <p:sp>
        <p:nvSpPr>
          <p:cNvPr id="150531" name="Rectangle 2"/>
          <p:cNvSpPr>
            <a:spLocks noGrp="1" noRot="1" noChangeAspect="1" noChangeArrowheads="1" noTextEdit="1"/>
          </p:cNvSpPr>
          <p:nvPr>
            <p:ph type="sldImg"/>
          </p:nvPr>
        </p:nvSpPr>
        <p:spPr>
          <a:solidFill>
            <a:srgbClr val="FFFFFF"/>
          </a:solidFill>
          <a:ln/>
        </p:spPr>
      </p:sp>
      <p:sp>
        <p:nvSpPr>
          <p:cNvPr id="11264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0"/>
            <a:ext cx="9144000" cy="6858000"/>
          </a:xfrm>
          <a:prstGeom prst="rect">
            <a:avLst/>
          </a:prstGeom>
          <a:solidFill>
            <a:srgbClr val="450245"/>
          </a:solidFill>
          <a:ln>
            <a:noFill/>
          </a:ln>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17">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18">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307" name="Rectangle 19"/>
          <p:cNvSpPr>
            <a:spLocks noGrp="1" noChangeArrowheads="1"/>
          </p:cNvSpPr>
          <p:nvPr>
            <p:ph type="ctrTitle" sz="quarter"/>
          </p:nvPr>
        </p:nvSpPr>
        <p:spPr>
          <a:xfrm>
            <a:off x="1371600" y="1295400"/>
            <a:ext cx="7543800" cy="1600200"/>
          </a:xfrm>
        </p:spPr>
        <p:txBody>
          <a:bodyPr/>
          <a:lstStyle>
            <a:lvl1pPr>
              <a:defRPr/>
            </a:lvl1pPr>
          </a:lstStyle>
          <a:p>
            <a:pPr lvl="0"/>
            <a:r>
              <a:rPr lang="en-US" noProof="0"/>
              <a:t>Click to edit Master title style</a:t>
            </a:r>
          </a:p>
        </p:txBody>
      </p:sp>
      <p:sp>
        <p:nvSpPr>
          <p:cNvPr id="12308" name="Rectangle 2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74287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1943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063636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4021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2998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1099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72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5808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89433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2808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6174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ChangeArrowheads="1"/>
          </p:cNvSpPr>
          <p:nvPr userDrawn="1"/>
        </p:nvSpPr>
        <p:spPr bwMode="auto">
          <a:xfrm>
            <a:off x="0" y="0"/>
            <a:ext cx="9144000" cy="6858000"/>
          </a:xfrm>
          <a:prstGeom prst="rect">
            <a:avLst/>
          </a:prstGeom>
          <a:solidFill>
            <a:srgbClr val="450245"/>
          </a:solidFill>
          <a:ln>
            <a:noFill/>
          </a:ln>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3"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29"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0"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3722608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b="1">
          <a:solidFill>
            <a:srgbClr val="A32561"/>
          </a:solidFill>
          <a:latin typeface="+mj-lt"/>
          <a:ea typeface="+mj-ea"/>
          <a:cs typeface="ＭＳ Ｐゴシック" charset="0"/>
        </a:defRPr>
      </a:lvl1pPr>
      <a:lvl2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2pPr>
      <a:lvl3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3pPr>
      <a:lvl4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4pPr>
      <a:lvl5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5pPr>
      <a:lvl6pPr marL="457200" algn="l" rtl="0" fontAlgn="base">
        <a:spcBef>
          <a:spcPct val="0"/>
        </a:spcBef>
        <a:spcAft>
          <a:spcPct val="0"/>
        </a:spcAft>
        <a:defRPr sz="3600" b="1">
          <a:solidFill>
            <a:srgbClr val="A32561"/>
          </a:solidFill>
          <a:latin typeface="Arial" charset="0"/>
          <a:ea typeface="ＭＳ Ｐゴシック" pitchFamily="48" charset="-128"/>
        </a:defRPr>
      </a:lvl6pPr>
      <a:lvl7pPr marL="914400" algn="l" rtl="0" fontAlgn="base">
        <a:spcBef>
          <a:spcPct val="0"/>
        </a:spcBef>
        <a:spcAft>
          <a:spcPct val="0"/>
        </a:spcAft>
        <a:defRPr sz="3600" b="1">
          <a:solidFill>
            <a:srgbClr val="A32561"/>
          </a:solidFill>
          <a:latin typeface="Arial" charset="0"/>
          <a:ea typeface="ＭＳ Ｐゴシック" pitchFamily="48" charset="-128"/>
        </a:defRPr>
      </a:lvl7pPr>
      <a:lvl8pPr marL="1371600" algn="l" rtl="0" fontAlgn="base">
        <a:spcBef>
          <a:spcPct val="0"/>
        </a:spcBef>
        <a:spcAft>
          <a:spcPct val="0"/>
        </a:spcAft>
        <a:defRPr sz="3600" b="1">
          <a:solidFill>
            <a:srgbClr val="A32561"/>
          </a:solidFill>
          <a:latin typeface="Arial" charset="0"/>
          <a:ea typeface="ＭＳ Ｐゴシック" pitchFamily="48" charset="-128"/>
        </a:defRPr>
      </a:lvl8pPr>
      <a:lvl9pPr marL="1828800" algn="l" rtl="0" fontAlgn="base">
        <a:spcBef>
          <a:spcPct val="0"/>
        </a:spcBef>
        <a:spcAft>
          <a:spcPct val="0"/>
        </a:spcAft>
        <a:defRPr sz="3600" b="1">
          <a:solidFill>
            <a:srgbClr val="A32561"/>
          </a:solidFill>
          <a:latin typeface="Arial" charset="0"/>
          <a:ea typeface="ＭＳ Ｐゴシック" pitchFamily="4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pPr eaLnBrk="1" hangingPunct="1"/>
            <a:r>
              <a:rPr lang="en-US">
                <a:latin typeface="Arial" charset="0"/>
                <a:ea typeface="ＭＳ Ｐゴシック" charset="0"/>
              </a:rPr>
              <a:t>Lesson 32: Eight is Enough</a:t>
            </a:r>
          </a:p>
        </p:txBody>
      </p:sp>
      <p:sp>
        <p:nvSpPr>
          <p:cNvPr id="95234"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Octet Rule</a:t>
            </a:r>
          </a:p>
        </p:txBody>
      </p:sp>
    </p:spTree>
    <p:extLst>
      <p:ext uri="{BB962C8B-B14F-4D97-AF65-F5344CB8AC3E}">
        <p14:creationId xmlns:p14="http://schemas.microsoft.com/office/powerpoint/2010/main" val="2868952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pPr eaLnBrk="1" hangingPunct="1"/>
            <a:r>
              <a:rPr lang="en-US" dirty="0">
                <a:latin typeface="Arial" charset="0"/>
                <a:ea typeface="ＭＳ Ｐゴシック" charset="0"/>
              </a:rPr>
              <a:t>Entry Task</a:t>
            </a:r>
          </a:p>
        </p:txBody>
      </p:sp>
      <p:sp>
        <p:nvSpPr>
          <p:cNvPr id="97282" name="Rectangle 3"/>
          <p:cNvSpPr>
            <a:spLocks noGrp="1" noChangeArrowheads="1"/>
          </p:cNvSpPr>
          <p:nvPr>
            <p:ph type="body" idx="1"/>
          </p:nvPr>
        </p:nvSpPr>
        <p:spPr>
          <a:xfrm>
            <a:off x="1295400" y="2133600"/>
            <a:ext cx="6781800" cy="3886200"/>
          </a:xfrm>
        </p:spPr>
        <p:txBody>
          <a:bodyPr/>
          <a:lstStyle/>
          <a:p>
            <a:pPr marL="0" indent="0" eaLnBrk="1" hangingPunct="1"/>
            <a:r>
              <a:rPr lang="en-US" sz="2400">
                <a:latin typeface="Palatino" charset="0"/>
                <a:ea typeface="ＭＳ Ｐゴシック" charset="0"/>
              </a:rPr>
              <a:t>Draw the Lewis dot structure for the two covalently bonded molecules shown here. Explain how you arrived at your answer.</a:t>
            </a:r>
          </a:p>
          <a:p>
            <a:pPr marL="0" indent="0" eaLnBrk="1" hangingPunct="1"/>
            <a:endParaRPr lang="en-US" sz="2400">
              <a:latin typeface="Palatino" charset="0"/>
              <a:ea typeface="ＭＳ Ｐゴシック" charset="0"/>
            </a:endParaRPr>
          </a:p>
          <a:p>
            <a:pPr marL="0" indent="0" eaLnBrk="1" hangingPunct="1"/>
            <a:r>
              <a:rPr lang="en-US" sz="2400">
                <a:latin typeface="Palatino" charset="0"/>
                <a:ea typeface="ＭＳ Ｐゴシック" charset="0"/>
              </a:rPr>
              <a:t>	</a:t>
            </a:r>
            <a:r>
              <a:rPr lang="en-US" sz="2400" b="1">
                <a:latin typeface="Palatino" charset="0"/>
                <a:ea typeface="ＭＳ Ｐゴシック" charset="0"/>
              </a:rPr>
              <a:t>a.</a:t>
            </a:r>
            <a:r>
              <a:rPr lang="en-US" sz="2400">
                <a:latin typeface="Palatino" charset="0"/>
                <a:ea typeface="ＭＳ Ｐゴシック" charset="0"/>
              </a:rPr>
              <a:t> Cl</a:t>
            </a:r>
            <a:r>
              <a:rPr lang="en-US" sz="2400" baseline="-25000">
                <a:latin typeface="Palatino" charset="0"/>
                <a:ea typeface="ＭＳ Ｐゴシック" charset="0"/>
              </a:rPr>
              <a:t>2</a:t>
            </a:r>
            <a:r>
              <a:rPr lang="en-US" sz="2400">
                <a:latin typeface="Palatino" charset="0"/>
                <a:ea typeface="ＭＳ Ｐゴシック" charset="0"/>
              </a:rPr>
              <a:t> 			</a:t>
            </a:r>
            <a:r>
              <a:rPr lang="en-US" sz="2400" b="1">
                <a:latin typeface="Palatino" charset="0"/>
                <a:ea typeface="ＭＳ Ｐゴシック" charset="0"/>
              </a:rPr>
              <a:t>b.</a:t>
            </a:r>
            <a:r>
              <a:rPr lang="en-US" sz="2400">
                <a:latin typeface="Palatino" charset="0"/>
                <a:ea typeface="ＭＳ Ｐゴシック" charset="0"/>
              </a:rPr>
              <a:t> O</a:t>
            </a:r>
            <a:r>
              <a:rPr lang="en-US" sz="2400" baseline="-25000">
                <a:latin typeface="Palatino" charset="0"/>
                <a:ea typeface="ＭＳ Ｐゴシック" charset="0"/>
              </a:rPr>
              <a:t>2</a:t>
            </a:r>
            <a:endParaRPr lang="en-US" sz="2400">
              <a:latin typeface="Palatino" charset="0"/>
              <a:ea typeface="ＭＳ Ｐゴシック" charset="0"/>
            </a:endParaRPr>
          </a:p>
        </p:txBody>
      </p:sp>
    </p:spTree>
    <p:extLst>
      <p:ext uri="{BB962C8B-B14F-4D97-AF65-F5344CB8AC3E}">
        <p14:creationId xmlns:p14="http://schemas.microsoft.com/office/powerpoint/2010/main" val="2027103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1295400" y="2839329"/>
            <a:ext cx="7391400" cy="914400"/>
          </a:xfrm>
        </p:spPr>
        <p:txBody>
          <a:bodyPr/>
          <a:lstStyle/>
          <a:p>
            <a:pPr eaLnBrk="1" hangingPunct="1"/>
            <a:r>
              <a:rPr lang="en-US" dirty="0">
                <a:latin typeface="Arial" charset="0"/>
                <a:ea typeface="ＭＳ Ｐゴシック" charset="0"/>
              </a:rPr>
              <a:t>You will be able to:</a:t>
            </a:r>
          </a:p>
        </p:txBody>
      </p:sp>
      <p:sp>
        <p:nvSpPr>
          <p:cNvPr id="101378" name="Rectangle 3"/>
          <p:cNvSpPr>
            <a:spLocks noGrp="1" noChangeArrowheads="1"/>
          </p:cNvSpPr>
          <p:nvPr>
            <p:ph type="body" idx="1"/>
          </p:nvPr>
        </p:nvSpPr>
        <p:spPr>
          <a:xfrm>
            <a:off x="1295400" y="3906129"/>
            <a:ext cx="7162800" cy="2199249"/>
          </a:xfrm>
        </p:spPr>
        <p:txBody>
          <a:bodyPr/>
          <a:lstStyle/>
          <a:p>
            <a:pPr marL="457200" lvl="1" indent="-342900" eaLnBrk="1" hangingPunct="1"/>
            <a:r>
              <a:rPr lang="en-US" sz="2400" dirty="0">
                <a:latin typeface="Palatino" charset="0"/>
                <a:ea typeface="ＭＳ Ｐゴシック" charset="0"/>
              </a:rPr>
              <a:t>apply the </a:t>
            </a:r>
            <a:r>
              <a:rPr lang="en-US" sz="2400" u="sng" dirty="0">
                <a:latin typeface="Palatino" charset="0"/>
                <a:ea typeface="ＭＳ Ｐゴシック" charset="0"/>
              </a:rPr>
              <a:t>octet rule</a:t>
            </a:r>
            <a:r>
              <a:rPr lang="en-US" sz="2400" dirty="0">
                <a:latin typeface="Palatino" charset="0"/>
                <a:ea typeface="ＭＳ Ｐゴシック" charset="0"/>
              </a:rPr>
              <a:t> to predict bonding in molecules</a:t>
            </a:r>
          </a:p>
          <a:p>
            <a:pPr marL="457200" lvl="1" indent="-342900" eaLnBrk="1" hangingPunct="1"/>
            <a:r>
              <a:rPr lang="en-US" sz="2400" dirty="0">
                <a:latin typeface="Palatino" charset="0"/>
                <a:ea typeface="ＭＳ Ｐゴシック" charset="0"/>
              </a:rPr>
              <a:t>draw Lewis dot structures and structural formulas for molecules that contain </a:t>
            </a:r>
            <a:r>
              <a:rPr lang="en-US" sz="2400" u="sng" dirty="0">
                <a:latin typeface="Palatino" charset="0"/>
                <a:ea typeface="ＭＳ Ｐゴシック" charset="0"/>
              </a:rPr>
              <a:t>double</a:t>
            </a:r>
            <a:r>
              <a:rPr lang="en-US" sz="2400" dirty="0">
                <a:latin typeface="Palatino" charset="0"/>
                <a:ea typeface="ＭＳ Ｐゴシック" charset="0"/>
              </a:rPr>
              <a:t> and </a:t>
            </a:r>
            <a:r>
              <a:rPr lang="en-US" sz="2400" u="sng" dirty="0">
                <a:latin typeface="Palatino" charset="0"/>
                <a:ea typeface="ＭＳ Ｐゴシック" charset="0"/>
              </a:rPr>
              <a:t>triple bonds</a:t>
            </a:r>
            <a:endParaRPr lang="en-US" u="sng" dirty="0">
              <a:latin typeface="Palatino" charset="0"/>
              <a:ea typeface="ＭＳ Ｐゴシック" charset="0"/>
            </a:endParaRPr>
          </a:p>
        </p:txBody>
      </p:sp>
      <p:sp>
        <p:nvSpPr>
          <p:cNvPr id="4" name="Rectangle 2">
            <a:extLst>
              <a:ext uri="{FF2B5EF4-FFF2-40B4-BE49-F238E27FC236}">
                <a16:creationId xmlns:a16="http://schemas.microsoft.com/office/drawing/2014/main" id="{50994A3B-DB0B-4929-9118-D0F519BD4BB9}"/>
              </a:ext>
            </a:extLst>
          </p:cNvPr>
          <p:cNvSpPr txBox="1">
            <a:spLocks noChangeArrowheads="1"/>
          </p:cNvSpPr>
          <p:nvPr/>
        </p:nvSpPr>
        <p:spPr bwMode="auto">
          <a:xfrm>
            <a:off x="1295400" y="869851"/>
            <a:ext cx="7391400" cy="914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rgbClr val="A32561"/>
                </a:solidFill>
                <a:latin typeface="+mj-lt"/>
                <a:ea typeface="+mj-ea"/>
                <a:cs typeface="ＭＳ Ｐゴシック" charset="0"/>
              </a:defRPr>
            </a:lvl1pPr>
            <a:lvl2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2pPr>
            <a:lvl3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3pPr>
            <a:lvl4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4pPr>
            <a:lvl5pPr algn="l" rtl="0" eaLnBrk="0" fontAlgn="base" hangingPunct="0">
              <a:spcBef>
                <a:spcPct val="0"/>
              </a:spcBef>
              <a:spcAft>
                <a:spcPct val="0"/>
              </a:spcAft>
              <a:defRPr sz="3600" b="1">
                <a:solidFill>
                  <a:srgbClr val="A32561"/>
                </a:solidFill>
                <a:latin typeface="Arial" charset="0"/>
                <a:ea typeface="ＭＳ Ｐゴシック" pitchFamily="48" charset="-128"/>
                <a:cs typeface="ＭＳ Ｐゴシック" charset="0"/>
              </a:defRPr>
            </a:lvl5pPr>
            <a:lvl6pPr marL="457200" algn="l" rtl="0" fontAlgn="base">
              <a:spcBef>
                <a:spcPct val="0"/>
              </a:spcBef>
              <a:spcAft>
                <a:spcPct val="0"/>
              </a:spcAft>
              <a:defRPr sz="3600" b="1">
                <a:solidFill>
                  <a:srgbClr val="A32561"/>
                </a:solidFill>
                <a:latin typeface="Arial" charset="0"/>
                <a:ea typeface="ＭＳ Ｐゴシック" pitchFamily="48" charset="-128"/>
              </a:defRPr>
            </a:lvl6pPr>
            <a:lvl7pPr marL="914400" algn="l" rtl="0" fontAlgn="base">
              <a:spcBef>
                <a:spcPct val="0"/>
              </a:spcBef>
              <a:spcAft>
                <a:spcPct val="0"/>
              </a:spcAft>
              <a:defRPr sz="3600" b="1">
                <a:solidFill>
                  <a:srgbClr val="A32561"/>
                </a:solidFill>
                <a:latin typeface="Arial" charset="0"/>
                <a:ea typeface="ＭＳ Ｐゴシック" pitchFamily="48" charset="-128"/>
              </a:defRPr>
            </a:lvl7pPr>
            <a:lvl8pPr marL="1371600" algn="l" rtl="0" fontAlgn="base">
              <a:spcBef>
                <a:spcPct val="0"/>
              </a:spcBef>
              <a:spcAft>
                <a:spcPct val="0"/>
              </a:spcAft>
              <a:defRPr sz="3600" b="1">
                <a:solidFill>
                  <a:srgbClr val="A32561"/>
                </a:solidFill>
                <a:latin typeface="Arial" charset="0"/>
                <a:ea typeface="ＭＳ Ｐゴシック" pitchFamily="48" charset="-128"/>
              </a:defRPr>
            </a:lvl8pPr>
            <a:lvl9pPr marL="1828800" algn="l" rtl="0" fontAlgn="base">
              <a:spcBef>
                <a:spcPct val="0"/>
              </a:spcBef>
              <a:spcAft>
                <a:spcPct val="0"/>
              </a:spcAft>
              <a:defRPr sz="3600" b="1">
                <a:solidFill>
                  <a:srgbClr val="A32561"/>
                </a:solidFill>
                <a:latin typeface="Arial" charset="0"/>
                <a:ea typeface="ＭＳ Ｐゴシック" pitchFamily="48" charset="-128"/>
              </a:defRPr>
            </a:lvl9pPr>
          </a:lstStyle>
          <a:p>
            <a:pPr defTabSz="914400" eaLnBrk="1" hangingPunct="1"/>
            <a:r>
              <a:rPr lang="en-US" kern="0">
                <a:latin typeface="Arial" charset="0"/>
                <a:ea typeface="ＭＳ Ｐゴシック" charset="0"/>
              </a:rPr>
              <a:t>Key Question</a:t>
            </a:r>
            <a:endParaRPr lang="en-US" kern="0" dirty="0">
              <a:latin typeface="Arial" charset="0"/>
              <a:ea typeface="ＭＳ Ｐゴシック" charset="0"/>
            </a:endParaRPr>
          </a:p>
        </p:txBody>
      </p:sp>
      <p:sp>
        <p:nvSpPr>
          <p:cNvPr id="5" name="Rectangle 3">
            <a:extLst>
              <a:ext uri="{FF2B5EF4-FFF2-40B4-BE49-F238E27FC236}">
                <a16:creationId xmlns:a16="http://schemas.microsoft.com/office/drawing/2014/main" id="{185764AB-458A-48CC-B55A-18AC4F590D3D}"/>
              </a:ext>
            </a:extLst>
          </p:cNvPr>
          <p:cNvSpPr txBox="1">
            <a:spLocks noChangeArrowheads="1"/>
          </p:cNvSpPr>
          <p:nvPr/>
        </p:nvSpPr>
        <p:spPr bwMode="auto">
          <a:xfrm>
            <a:off x="1295400" y="1936651"/>
            <a:ext cx="7162800" cy="63773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a:lstStyle>
          <a:p>
            <a:pPr marL="0" indent="0" defTabSz="914400" eaLnBrk="1" hangingPunct="1"/>
            <a:r>
              <a:rPr lang="en-US" sz="2400" kern="0">
                <a:latin typeface="Palatino" charset="0"/>
                <a:ea typeface="ＭＳ Ｐゴシック" charset="0"/>
              </a:rPr>
              <a:t>How do atoms bond to form molecules?</a:t>
            </a:r>
            <a:endParaRPr lang="en-US" sz="2400" kern="0" dirty="0">
              <a:latin typeface="Palatino" charset="0"/>
              <a:ea typeface="ＭＳ Ｐゴシック" charset="0"/>
            </a:endParaRPr>
          </a:p>
        </p:txBody>
      </p:sp>
    </p:spTree>
    <p:extLst>
      <p:ext uri="{BB962C8B-B14F-4D97-AF65-F5344CB8AC3E}">
        <p14:creationId xmlns:p14="http://schemas.microsoft.com/office/powerpoint/2010/main" val="4052296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1181100" y="471487"/>
            <a:ext cx="7391400" cy="914400"/>
          </a:xfrm>
        </p:spPr>
        <p:txBody>
          <a:bodyPr/>
          <a:lstStyle/>
          <a:p>
            <a:pPr eaLnBrk="1" hangingPunct="1"/>
            <a:r>
              <a:rPr lang="en-US" dirty="0">
                <a:latin typeface="Arial" charset="0"/>
                <a:ea typeface="ＭＳ Ｐゴシック" charset="0"/>
              </a:rPr>
              <a:t>Lesson 32 Vocabulary</a:t>
            </a:r>
          </a:p>
        </p:txBody>
      </p:sp>
      <p:sp>
        <p:nvSpPr>
          <p:cNvPr id="105474" name="Rectangle 3"/>
          <p:cNvSpPr>
            <a:spLocks noGrp="1" noChangeArrowheads="1"/>
          </p:cNvSpPr>
          <p:nvPr>
            <p:ph type="body" idx="1"/>
          </p:nvPr>
        </p:nvSpPr>
        <p:spPr>
          <a:xfrm>
            <a:off x="990600" y="1321299"/>
            <a:ext cx="7787640" cy="3962400"/>
          </a:xfrm>
        </p:spPr>
        <p:txBody>
          <a:bodyPr/>
          <a:lstStyle/>
          <a:p>
            <a:pPr marL="0" indent="0" eaLnBrk="1" hangingPunct="1"/>
            <a:r>
              <a:rPr lang="en-US" sz="2400" dirty="0">
                <a:latin typeface="Palatino" charset="0"/>
                <a:ea typeface="ＭＳ Ｐゴシック" charset="0"/>
              </a:rPr>
              <a:t>Each atom in the molecule has an </a:t>
            </a:r>
            <a:r>
              <a:rPr lang="ja-JP" altLang="en-US" sz="2400" dirty="0">
                <a:latin typeface="Palatino" charset="0"/>
                <a:ea typeface="ＭＳ Ｐゴシック" charset="0"/>
              </a:rPr>
              <a:t>“</a:t>
            </a:r>
            <a:r>
              <a:rPr lang="en-US" altLang="ja-JP" sz="2400" dirty="0">
                <a:latin typeface="Palatino" charset="0"/>
                <a:ea typeface="ＭＳ Ｐゴシック" charset="0"/>
              </a:rPr>
              <a:t>octet</a:t>
            </a:r>
            <a:r>
              <a:rPr lang="ja-JP" altLang="en-US" sz="2400" dirty="0">
                <a:latin typeface="Palatino" charset="0"/>
                <a:ea typeface="ＭＳ Ｐゴシック" charset="0"/>
              </a:rPr>
              <a:t>”</a:t>
            </a:r>
            <a:r>
              <a:rPr lang="en-US" altLang="ja-JP" sz="2400" dirty="0">
                <a:latin typeface="Palatino" charset="0"/>
                <a:ea typeface="ＭＳ Ｐゴシック" charset="0"/>
              </a:rPr>
              <a:t> of valence electrons. Note that the hydrogen atoms do not follow the octet rule. They have a total of two electrons, similar to the noble gas helium, He.</a:t>
            </a:r>
            <a:endParaRPr lang="en-US" dirty="0">
              <a:latin typeface="Palatino" charset="0"/>
              <a:ea typeface="ＭＳ Ｐゴシック" charset="0"/>
            </a:endParaRPr>
          </a:p>
        </p:txBody>
      </p:sp>
      <p:pic>
        <p:nvPicPr>
          <p:cNvPr id="105475" name="Picture 5" descr="LBCTG_SME_989_101"/>
          <p:cNvPicPr>
            <a:picLocks noChangeAspect="1" noChangeArrowheads="1"/>
          </p:cNvPicPr>
          <p:nvPr/>
        </p:nvPicPr>
        <p:blipFill>
          <a:blip r:embed="rId3">
            <a:extLst>
              <a:ext uri="{28A0092B-C50C-407E-A947-70E740481C1C}">
                <a14:useLocalDpi xmlns:a14="http://schemas.microsoft.com/office/drawing/2010/main" val="0"/>
              </a:ext>
            </a:extLst>
          </a:blip>
          <a:srcRect l="39394" r="-1010" b="35944"/>
          <a:stretch>
            <a:fillRect/>
          </a:stretch>
        </p:blipFill>
        <p:spPr bwMode="auto">
          <a:xfrm>
            <a:off x="3352800" y="4761910"/>
            <a:ext cx="4953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5476" name="Text Box 6"/>
          <p:cNvSpPr txBox="1">
            <a:spLocks noChangeArrowheads="1"/>
          </p:cNvSpPr>
          <p:nvPr/>
        </p:nvSpPr>
        <p:spPr bwMode="auto">
          <a:xfrm>
            <a:off x="609600" y="4990510"/>
            <a:ext cx="2743200" cy="730250"/>
          </a:xfrm>
          <a:prstGeom prst="rect">
            <a:avLst/>
          </a:prstGeom>
          <a:solidFill>
            <a:schemeClr val="bg2"/>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pPr>
            <a:r>
              <a:rPr lang="en-US" sz="1400" baseline="0">
                <a:solidFill>
                  <a:srgbClr val="000000"/>
                </a:solidFill>
              </a:rPr>
              <a:t>After bonding, each chlorine atom has a total of eight valence electrons surrounding it.</a:t>
            </a:r>
            <a:endParaRPr lang="en-US" sz="1400">
              <a:solidFill>
                <a:srgbClr val="000000"/>
              </a:solidFill>
            </a:endParaRPr>
          </a:p>
        </p:txBody>
      </p:sp>
      <p:sp>
        <p:nvSpPr>
          <p:cNvPr id="105477" name="Text Box 7"/>
          <p:cNvSpPr txBox="1">
            <a:spLocks noChangeArrowheads="1"/>
          </p:cNvSpPr>
          <p:nvPr/>
        </p:nvSpPr>
        <p:spPr bwMode="auto">
          <a:xfrm>
            <a:off x="4267200" y="5738665"/>
            <a:ext cx="533400" cy="366712"/>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pPr>
            <a:r>
              <a:rPr lang="en-US" sz="1800" baseline="0">
                <a:solidFill>
                  <a:srgbClr val="000000"/>
                </a:solidFill>
              </a:rPr>
              <a:t>Cl</a:t>
            </a:r>
            <a:r>
              <a:rPr lang="en-US" sz="1800">
                <a:solidFill>
                  <a:srgbClr val="000000"/>
                </a:solidFill>
              </a:rPr>
              <a:t>2</a:t>
            </a:r>
            <a:endParaRPr lang="en-US">
              <a:solidFill>
                <a:srgbClr val="000000"/>
              </a:solidFill>
            </a:endParaRPr>
          </a:p>
        </p:txBody>
      </p:sp>
      <p:sp>
        <p:nvSpPr>
          <p:cNvPr id="105478" name="Text Box 8"/>
          <p:cNvSpPr txBox="1">
            <a:spLocks noChangeArrowheads="1"/>
          </p:cNvSpPr>
          <p:nvPr/>
        </p:nvSpPr>
        <p:spPr bwMode="auto">
          <a:xfrm>
            <a:off x="5943600" y="5724377"/>
            <a:ext cx="762000" cy="366713"/>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pPr>
            <a:r>
              <a:rPr lang="en-US" sz="1800" baseline="0">
                <a:solidFill>
                  <a:srgbClr val="000000"/>
                </a:solidFill>
              </a:rPr>
              <a:t>PCl</a:t>
            </a:r>
            <a:r>
              <a:rPr lang="en-US" sz="1800">
                <a:solidFill>
                  <a:srgbClr val="000000"/>
                </a:solidFill>
              </a:rPr>
              <a:t>3</a:t>
            </a:r>
            <a:endParaRPr lang="en-US">
              <a:solidFill>
                <a:srgbClr val="000000"/>
              </a:solidFill>
            </a:endParaRPr>
          </a:p>
        </p:txBody>
      </p:sp>
      <p:sp>
        <p:nvSpPr>
          <p:cNvPr id="105479" name="Text Box 9"/>
          <p:cNvSpPr txBox="1">
            <a:spLocks noChangeArrowheads="1"/>
          </p:cNvSpPr>
          <p:nvPr/>
        </p:nvSpPr>
        <p:spPr bwMode="auto">
          <a:xfrm>
            <a:off x="7696200" y="5800577"/>
            <a:ext cx="685800" cy="376238"/>
          </a:xfrm>
          <a:prstGeom prst="rect">
            <a:avLst/>
          </a:prstGeom>
          <a:solidFill>
            <a:schemeClr val="bg1"/>
          </a:solidFill>
          <a:ln w="9525">
            <a:solidFill>
              <a:schemeClr val="bg1"/>
            </a:solidFill>
            <a:miter lim="800000"/>
            <a:headEnd/>
            <a:tailEnd/>
          </a:ln>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pPr>
            <a:r>
              <a:rPr lang="en-US" sz="1800" baseline="0">
                <a:solidFill>
                  <a:srgbClr val="000000"/>
                </a:solidFill>
              </a:rPr>
              <a:t>H</a:t>
            </a:r>
            <a:r>
              <a:rPr lang="en-US" sz="1800">
                <a:solidFill>
                  <a:srgbClr val="000000"/>
                </a:solidFill>
              </a:rPr>
              <a:t>2</a:t>
            </a:r>
            <a:r>
              <a:rPr lang="en-US" sz="1800" baseline="0">
                <a:solidFill>
                  <a:srgbClr val="000000"/>
                </a:solidFill>
              </a:rPr>
              <a:t>S</a:t>
            </a:r>
            <a:endParaRPr lang="en-US">
              <a:solidFill>
                <a:srgbClr val="000000"/>
              </a:solidFill>
            </a:endParaRPr>
          </a:p>
        </p:txBody>
      </p:sp>
      <p:sp>
        <p:nvSpPr>
          <p:cNvPr id="9" name="Rectangle 3">
            <a:extLst>
              <a:ext uri="{FF2B5EF4-FFF2-40B4-BE49-F238E27FC236}">
                <a16:creationId xmlns:a16="http://schemas.microsoft.com/office/drawing/2014/main" id="{823F4BEB-E8CE-4CDD-BE0A-47426A0EE359}"/>
              </a:ext>
            </a:extLst>
          </p:cNvPr>
          <p:cNvSpPr txBox="1">
            <a:spLocks noChangeArrowheads="1"/>
          </p:cNvSpPr>
          <p:nvPr/>
        </p:nvSpPr>
        <p:spPr bwMode="auto">
          <a:xfrm>
            <a:off x="1143000" y="2274280"/>
            <a:ext cx="7239000"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a:lstStyle>
          <a:p>
            <a:pPr marL="114300" lvl="1" indent="0" defTabSz="914400" eaLnBrk="1" hangingPunct="1">
              <a:buFont typeface="Times" charset="0"/>
              <a:buNone/>
            </a:pPr>
            <a:endParaRPr lang="en-US" sz="2400" kern="0">
              <a:latin typeface="Palatino" charset="0"/>
              <a:ea typeface="ＭＳ Ｐゴシック" charset="0"/>
            </a:endParaRPr>
          </a:p>
          <a:p>
            <a:pPr marL="114300" lvl="1" indent="0" defTabSz="914400" eaLnBrk="1" hangingPunct="1">
              <a:buFont typeface="Times" charset="0"/>
              <a:buNone/>
            </a:pPr>
            <a:endParaRPr lang="en-US" sz="2400" kern="0">
              <a:latin typeface="Palatino" charset="0"/>
              <a:ea typeface="ＭＳ Ｐゴシック" charset="0"/>
            </a:endParaRPr>
          </a:p>
          <a:p>
            <a:pPr marL="0" indent="0" defTabSz="914400" eaLnBrk="1" hangingPunct="1"/>
            <a:r>
              <a:rPr lang="en-US" sz="2400" b="1" kern="0">
                <a:latin typeface="Arial" charset="0"/>
                <a:ea typeface="ＭＳ Ｐゴシック" charset="0"/>
              </a:rPr>
              <a:t>Octet rule:</a:t>
            </a:r>
            <a:r>
              <a:rPr lang="en-US" sz="2400" kern="0">
                <a:latin typeface="Arial" charset="0"/>
                <a:ea typeface="ＭＳ Ｐゴシック" charset="0"/>
              </a:rPr>
              <a:t> Nonmetal atoms combine so that each atom has a total of eight valence electrons by sharing electrons.</a:t>
            </a:r>
            <a:endParaRPr lang="en-US" kern="0" dirty="0">
              <a:latin typeface="Palatino" charset="0"/>
              <a:ea typeface="ＭＳ Ｐゴシック" charset="0"/>
            </a:endParaRPr>
          </a:p>
        </p:txBody>
      </p:sp>
      <p:sp>
        <p:nvSpPr>
          <p:cNvPr id="10" name="AutoShape 5">
            <a:extLst>
              <a:ext uri="{FF2B5EF4-FFF2-40B4-BE49-F238E27FC236}">
                <a16:creationId xmlns:a16="http://schemas.microsoft.com/office/drawing/2014/main" id="{E05DFFA1-C011-466E-AC7A-049852F72684}"/>
              </a:ext>
            </a:extLst>
          </p:cNvPr>
          <p:cNvSpPr>
            <a:spLocks noChangeArrowheads="1"/>
          </p:cNvSpPr>
          <p:nvPr/>
        </p:nvSpPr>
        <p:spPr bwMode="auto">
          <a:xfrm>
            <a:off x="990600" y="3036280"/>
            <a:ext cx="7239000" cy="1447800"/>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2684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pPr eaLnBrk="1" hangingPunct="1"/>
            <a:r>
              <a:rPr lang="en-US" dirty="0">
                <a:latin typeface="Arial" charset="0"/>
                <a:ea typeface="ＭＳ Ｐゴシック" charset="0"/>
              </a:rPr>
              <a:t>Lesson 32 Vocabulary</a:t>
            </a:r>
          </a:p>
        </p:txBody>
      </p:sp>
      <p:sp>
        <p:nvSpPr>
          <p:cNvPr id="103426" name="Rectangle 3"/>
          <p:cNvSpPr>
            <a:spLocks noGrp="1" noChangeArrowheads="1"/>
          </p:cNvSpPr>
          <p:nvPr>
            <p:ph type="body" idx="1"/>
          </p:nvPr>
        </p:nvSpPr>
        <p:spPr>
          <a:xfrm>
            <a:off x="1143000" y="2274280"/>
            <a:ext cx="7239000" cy="3886200"/>
          </a:xfrm>
        </p:spPr>
        <p:txBody>
          <a:bodyPr/>
          <a:lstStyle/>
          <a:p>
            <a:pPr marL="0" indent="0" eaLnBrk="1" hangingPunct="1"/>
            <a:r>
              <a:rPr lang="en-US" sz="2400" b="1" dirty="0">
                <a:latin typeface="Arial" charset="0"/>
                <a:ea typeface="ＭＳ Ｐゴシック" charset="0"/>
              </a:rPr>
              <a:t>Double bond:</a:t>
            </a:r>
            <a:r>
              <a:rPr lang="en-US" sz="2400" dirty="0">
                <a:latin typeface="Arial" charset="0"/>
                <a:ea typeface="ＭＳ Ｐゴシック" charset="0"/>
              </a:rPr>
              <a:t> A covalent bond in which two electron pairs (four electrons) are shared between two atoms.</a:t>
            </a:r>
          </a:p>
          <a:p>
            <a:pPr marL="0" indent="0" eaLnBrk="1" hangingPunct="1"/>
            <a:endParaRPr lang="en-US" sz="2400" dirty="0">
              <a:latin typeface="Arial" charset="0"/>
              <a:ea typeface="ＭＳ Ｐゴシック" charset="0"/>
            </a:endParaRPr>
          </a:p>
          <a:p>
            <a:pPr marL="0" indent="0" eaLnBrk="1" hangingPunct="1"/>
            <a:endParaRPr lang="en-US" sz="2400" dirty="0">
              <a:latin typeface="Arial" charset="0"/>
              <a:ea typeface="ＭＳ Ｐゴシック" charset="0"/>
            </a:endParaRPr>
          </a:p>
        </p:txBody>
      </p:sp>
      <p:sp>
        <p:nvSpPr>
          <p:cNvPr id="103427" name="AutoShape 5"/>
          <p:cNvSpPr>
            <a:spLocks noChangeArrowheads="1"/>
          </p:cNvSpPr>
          <p:nvPr/>
        </p:nvSpPr>
        <p:spPr bwMode="auto">
          <a:xfrm>
            <a:off x="990600" y="2171699"/>
            <a:ext cx="7239000" cy="1373359"/>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pic>
        <p:nvPicPr>
          <p:cNvPr id="1031" name="Picture 7" descr="Image result for oxygen double bond lewis dot">
            <a:extLst>
              <a:ext uri="{FF2B5EF4-FFF2-40B4-BE49-F238E27FC236}">
                <a16:creationId xmlns:a16="http://schemas.microsoft.com/office/drawing/2014/main" id="{A812E1C2-30C9-4E2B-98FA-9D05E96D26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79" r="34165" b="53186"/>
          <a:stretch/>
        </p:blipFill>
        <p:spPr bwMode="auto">
          <a:xfrm>
            <a:off x="1572199" y="3699217"/>
            <a:ext cx="6428801" cy="11535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metalware&#10;&#10;Description automatically generated">
            <a:extLst>
              <a:ext uri="{FF2B5EF4-FFF2-40B4-BE49-F238E27FC236}">
                <a16:creationId xmlns:a16="http://schemas.microsoft.com/office/drawing/2014/main" id="{F7C82454-DBE5-4247-99CF-E6AE5E9DA87B}"/>
              </a:ext>
            </a:extLst>
          </p:cNvPr>
          <p:cNvPicPr>
            <a:picLocks noChangeAspect="1"/>
          </p:cNvPicPr>
          <p:nvPr/>
        </p:nvPicPr>
        <p:blipFill>
          <a:blip r:embed="rId4"/>
          <a:stretch>
            <a:fillRect/>
          </a:stretch>
        </p:blipFill>
        <p:spPr>
          <a:xfrm>
            <a:off x="4762500" y="4875097"/>
            <a:ext cx="3569090" cy="1439542"/>
          </a:xfrm>
          <a:prstGeom prst="rect">
            <a:avLst/>
          </a:prstGeom>
        </p:spPr>
      </p:pic>
      <p:sp>
        <p:nvSpPr>
          <p:cNvPr id="2" name="Rectangle 1">
            <a:extLst>
              <a:ext uri="{FF2B5EF4-FFF2-40B4-BE49-F238E27FC236}">
                <a16:creationId xmlns:a16="http://schemas.microsoft.com/office/drawing/2014/main" id="{C42EBC83-CA3F-445F-B20F-3838319921EE}"/>
              </a:ext>
            </a:extLst>
          </p:cNvPr>
          <p:cNvSpPr/>
          <p:nvPr/>
        </p:nvSpPr>
        <p:spPr bwMode="auto">
          <a:xfrm>
            <a:off x="6123709" y="3699217"/>
            <a:ext cx="457200" cy="360165"/>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Arial" charset="0"/>
              <a:ea typeface="ＭＳ Ｐゴシック" pitchFamily="48" charset="-128"/>
            </a:endParaRPr>
          </a:p>
        </p:txBody>
      </p:sp>
      <p:sp>
        <p:nvSpPr>
          <p:cNvPr id="8" name="Rectangle 7">
            <a:extLst>
              <a:ext uri="{FF2B5EF4-FFF2-40B4-BE49-F238E27FC236}">
                <a16:creationId xmlns:a16="http://schemas.microsoft.com/office/drawing/2014/main" id="{99E194D3-F7E9-4AE9-B5C3-C8C148CB27AC}"/>
              </a:ext>
            </a:extLst>
          </p:cNvPr>
          <p:cNvSpPr/>
          <p:nvPr/>
        </p:nvSpPr>
        <p:spPr bwMode="auto">
          <a:xfrm>
            <a:off x="7162508" y="3699217"/>
            <a:ext cx="457200" cy="360165"/>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Arial" charset="0"/>
              <a:ea typeface="ＭＳ Ｐゴシック" pitchFamily="48" charset="-128"/>
            </a:endParaRPr>
          </a:p>
        </p:txBody>
      </p:sp>
    </p:spTree>
    <p:extLst>
      <p:ext uri="{BB962C8B-B14F-4D97-AF65-F5344CB8AC3E}">
        <p14:creationId xmlns:p14="http://schemas.microsoft.com/office/powerpoint/2010/main" val="1933589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1295400" y="736210"/>
            <a:ext cx="7391400" cy="914400"/>
          </a:xfrm>
        </p:spPr>
        <p:txBody>
          <a:bodyPr/>
          <a:lstStyle/>
          <a:p>
            <a:pPr eaLnBrk="1" hangingPunct="1"/>
            <a:r>
              <a:rPr lang="en-US" dirty="0">
                <a:latin typeface="Arial" charset="0"/>
                <a:ea typeface="ＭＳ Ｐゴシック" charset="0"/>
              </a:rPr>
              <a:t>Lesson 32 Vocabulary</a:t>
            </a:r>
          </a:p>
        </p:txBody>
      </p:sp>
      <p:sp>
        <p:nvSpPr>
          <p:cNvPr id="103426" name="Rectangle 3"/>
          <p:cNvSpPr>
            <a:spLocks noGrp="1" noChangeArrowheads="1"/>
          </p:cNvSpPr>
          <p:nvPr>
            <p:ph type="body" idx="1"/>
          </p:nvPr>
        </p:nvSpPr>
        <p:spPr>
          <a:xfrm>
            <a:off x="1143000" y="1767843"/>
            <a:ext cx="7239000" cy="3886200"/>
          </a:xfrm>
        </p:spPr>
        <p:txBody>
          <a:bodyPr/>
          <a:lstStyle/>
          <a:p>
            <a:pPr marL="0" indent="0" eaLnBrk="1" hangingPunct="1"/>
            <a:r>
              <a:rPr lang="en-US" sz="2400" b="1" dirty="0">
                <a:latin typeface="Arial" charset="0"/>
                <a:ea typeface="ＭＳ Ｐゴシック" charset="0"/>
              </a:rPr>
              <a:t>Triple bond:</a:t>
            </a:r>
            <a:r>
              <a:rPr lang="en-US" sz="2400" dirty="0">
                <a:latin typeface="Arial" charset="0"/>
                <a:ea typeface="ＭＳ Ｐゴシック" charset="0"/>
              </a:rPr>
              <a:t> A covalent bond in which three electron pairs (six electrons) are shared between two atoms.</a:t>
            </a:r>
            <a:endParaRPr lang="en-US" sz="2400" b="1" dirty="0">
              <a:latin typeface="Arial" charset="0"/>
              <a:ea typeface="ＭＳ Ｐゴシック" charset="0"/>
            </a:endParaRPr>
          </a:p>
        </p:txBody>
      </p:sp>
      <p:sp>
        <p:nvSpPr>
          <p:cNvPr id="5" name="AutoShape 5">
            <a:extLst>
              <a:ext uri="{FF2B5EF4-FFF2-40B4-BE49-F238E27FC236}">
                <a16:creationId xmlns:a16="http://schemas.microsoft.com/office/drawing/2014/main" id="{3EEB619D-D8C9-400D-856D-5370ED9793E6}"/>
              </a:ext>
            </a:extLst>
          </p:cNvPr>
          <p:cNvSpPr>
            <a:spLocks noChangeArrowheads="1"/>
          </p:cNvSpPr>
          <p:nvPr/>
        </p:nvSpPr>
        <p:spPr bwMode="auto">
          <a:xfrm>
            <a:off x="952500" y="1727982"/>
            <a:ext cx="7239000" cy="1194581"/>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pic>
        <p:nvPicPr>
          <p:cNvPr id="2050" name="Picture 2" descr="Image result for nitrogen triple bond lewis dot">
            <a:extLst>
              <a:ext uri="{FF2B5EF4-FFF2-40B4-BE49-F238E27FC236}">
                <a16:creationId xmlns:a16="http://schemas.microsoft.com/office/drawing/2014/main" id="{EA65B26C-9B0D-4F1E-B3A9-771B82B967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401" r="30510" b="39597"/>
          <a:stretch/>
        </p:blipFill>
        <p:spPr bwMode="auto">
          <a:xfrm>
            <a:off x="1143000" y="3189849"/>
            <a:ext cx="7173535" cy="11945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 up of a device&#10;&#10;Description automatically generated">
            <a:extLst>
              <a:ext uri="{FF2B5EF4-FFF2-40B4-BE49-F238E27FC236}">
                <a16:creationId xmlns:a16="http://schemas.microsoft.com/office/drawing/2014/main" id="{F1E476A3-9DC4-402E-ACDE-21E694D2C146}"/>
              </a:ext>
            </a:extLst>
          </p:cNvPr>
          <p:cNvPicPr>
            <a:picLocks noChangeAspect="1"/>
          </p:cNvPicPr>
          <p:nvPr/>
        </p:nvPicPr>
        <p:blipFill>
          <a:blip r:embed="rId4"/>
          <a:stretch>
            <a:fillRect/>
          </a:stretch>
        </p:blipFill>
        <p:spPr>
          <a:xfrm>
            <a:off x="3308161" y="4508826"/>
            <a:ext cx="5106572" cy="1513191"/>
          </a:xfrm>
          <a:prstGeom prst="rect">
            <a:avLst/>
          </a:prstGeom>
        </p:spPr>
      </p:pic>
    </p:spTree>
    <p:extLst>
      <p:ext uri="{BB962C8B-B14F-4D97-AF65-F5344CB8AC3E}">
        <p14:creationId xmlns:p14="http://schemas.microsoft.com/office/powerpoint/2010/main" val="88351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a:t>
            </a:r>
          </a:p>
        </p:txBody>
      </p:sp>
      <p:sp>
        <p:nvSpPr>
          <p:cNvPr id="107522" name="Rectangle 3"/>
          <p:cNvSpPr>
            <a:spLocks noGrp="1" noChangeArrowheads="1"/>
          </p:cNvSpPr>
          <p:nvPr>
            <p:ph type="body" idx="1"/>
          </p:nvPr>
        </p:nvSpPr>
        <p:spPr>
          <a:xfrm>
            <a:off x="1295400" y="1981200"/>
            <a:ext cx="7162800" cy="3657600"/>
          </a:xfrm>
        </p:spPr>
        <p:txBody>
          <a:bodyPr/>
          <a:lstStyle/>
          <a:p>
            <a:pPr marL="0" indent="0" eaLnBrk="1" hangingPunct="1">
              <a:lnSpc>
                <a:spcPct val="90000"/>
              </a:lnSpc>
            </a:pPr>
            <a:r>
              <a:rPr lang="en-US" sz="2400">
                <a:latin typeface="Palatino" charset="0"/>
                <a:ea typeface="ＭＳ Ｐゴシック" charset="0"/>
              </a:rPr>
              <a:t>The HONC 1234 rule and the octet rule both help you figure out Lewis dot structures and structural formulas.</a:t>
            </a:r>
          </a:p>
          <a:p>
            <a:pPr marL="0" indent="0" eaLnBrk="1" hangingPunct="1">
              <a:lnSpc>
                <a:spcPct val="90000"/>
              </a:lnSpc>
            </a:pPr>
            <a:endParaRPr lang="en-US" sz="1200">
              <a:latin typeface="Palatino" charset="0"/>
              <a:ea typeface="ＭＳ Ｐゴシック" charset="0"/>
            </a:endParaRPr>
          </a:p>
          <a:p>
            <a:pPr marL="0" indent="0" eaLnBrk="1" hangingPunct="1">
              <a:lnSpc>
                <a:spcPct val="90000"/>
              </a:lnSpc>
            </a:pPr>
            <a:r>
              <a:rPr lang="en-US" sz="2400">
                <a:latin typeface="Palatino" charset="0"/>
                <a:ea typeface="ＭＳ Ｐゴシック" charset="0"/>
              </a:rPr>
              <a:t>Both the HONC 1234 rule and the octet rule can be satisfied by using double and triple bonds appropriately.</a:t>
            </a:r>
          </a:p>
          <a:p>
            <a:pPr marL="0" indent="0" eaLnBrk="1" hangingPunct="1">
              <a:lnSpc>
                <a:spcPct val="90000"/>
              </a:lnSpc>
            </a:pPr>
            <a:endParaRPr lang="en-US" sz="1200">
              <a:latin typeface="Palatino" charset="0"/>
              <a:ea typeface="ＭＳ Ｐゴシック" charset="0"/>
            </a:endParaRPr>
          </a:p>
          <a:p>
            <a:pPr marL="0" indent="0" eaLnBrk="1" hangingPunct="1">
              <a:lnSpc>
                <a:spcPct val="90000"/>
              </a:lnSpc>
            </a:pPr>
            <a:r>
              <a:rPr lang="en-US" sz="2400">
                <a:latin typeface="Palatino" charset="0"/>
                <a:ea typeface="ＭＳ Ｐゴシック" charset="0"/>
              </a:rPr>
              <a:t>It is not possible to create a triple-bonded oxygen compound, according to the HONC rule.</a:t>
            </a:r>
          </a:p>
          <a:p>
            <a:pPr marL="0" indent="0" eaLnBrk="1" hangingPunct="1">
              <a:lnSpc>
                <a:spcPct val="90000"/>
              </a:lnSpc>
            </a:pPr>
            <a:endParaRPr lang="en-US" sz="1200">
              <a:latin typeface="Palatino" charset="0"/>
              <a:ea typeface="ＭＳ Ｐゴシック" charset="0"/>
            </a:endParaRPr>
          </a:p>
          <a:p>
            <a:pPr marL="0" indent="0" eaLnBrk="1" hangingPunct="1">
              <a:lnSpc>
                <a:spcPct val="90000"/>
              </a:lnSpc>
            </a:pPr>
            <a:r>
              <a:rPr lang="en-US" sz="2400">
                <a:latin typeface="Palatino" charset="0"/>
                <a:ea typeface="ＭＳ Ｐゴシック" charset="0"/>
              </a:rPr>
              <a:t>There are exceptions to the bonding rules laid out here.</a:t>
            </a:r>
            <a:endParaRPr lang="en-US" b="1">
              <a:latin typeface="Palatino" charset="0"/>
              <a:ea typeface="ＭＳ Ｐゴシック" charset="0"/>
            </a:endParaRPr>
          </a:p>
        </p:txBody>
      </p:sp>
    </p:spTree>
    <p:extLst>
      <p:ext uri="{BB962C8B-B14F-4D97-AF65-F5344CB8AC3E}">
        <p14:creationId xmlns:p14="http://schemas.microsoft.com/office/powerpoint/2010/main" val="959052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pPr eaLnBrk="1" hangingPunct="1"/>
            <a:r>
              <a:rPr lang="en-US">
                <a:latin typeface="Arial" charset="0"/>
                <a:ea typeface="ＭＳ Ｐゴシック" charset="0"/>
              </a:rPr>
              <a:t>Wrap Up</a:t>
            </a:r>
          </a:p>
        </p:txBody>
      </p:sp>
      <p:sp>
        <p:nvSpPr>
          <p:cNvPr id="109570" name="Rectangle 3"/>
          <p:cNvSpPr>
            <a:spLocks noGrp="1" noChangeArrowheads="1"/>
          </p:cNvSpPr>
          <p:nvPr>
            <p:ph type="body" idx="1"/>
          </p:nvPr>
        </p:nvSpPr>
        <p:spPr>
          <a:xfrm>
            <a:off x="1295400" y="2057400"/>
            <a:ext cx="7315200" cy="3962400"/>
          </a:xfrm>
        </p:spPr>
        <p:txBody>
          <a:bodyPr/>
          <a:lstStyle/>
          <a:p>
            <a:pPr marL="0" indent="0" eaLnBrk="1" hangingPunct="1"/>
            <a:r>
              <a:rPr lang="en-US" sz="2400">
                <a:latin typeface="Palatino" charset="0"/>
                <a:ea typeface="ＭＳ Ｐゴシック" charset="0"/>
              </a:rPr>
              <a:t>How do atoms bond to form molecules?</a:t>
            </a:r>
          </a:p>
          <a:p>
            <a:pPr marL="457200" lvl="1" indent="-342900" eaLnBrk="1" hangingPunct="1"/>
            <a:r>
              <a:rPr lang="en-US" sz="2400">
                <a:latin typeface="Palatino" charset="0"/>
                <a:ea typeface="ＭＳ Ｐゴシック" charset="0"/>
              </a:rPr>
              <a:t>Elements form covalent bonds by sharing electrons until each atom has eight valence electrons. This is called the octet rule. Hydrogen is an exception. It forms bonds such that it has two valence electrons.</a:t>
            </a:r>
          </a:p>
          <a:p>
            <a:pPr marL="457200" lvl="1" indent="-342900" eaLnBrk="1" hangingPunct="1"/>
            <a:r>
              <a:rPr lang="en-US" sz="2400">
                <a:latin typeface="Palatino" charset="0"/>
                <a:ea typeface="ＭＳ Ｐゴシック" charset="0"/>
              </a:rPr>
              <a:t>Atoms can form double and triple bonds to satisfy the octet rule.</a:t>
            </a:r>
          </a:p>
          <a:p>
            <a:pPr marL="457200" lvl="1" indent="-342900" eaLnBrk="1" hangingPunct="1"/>
            <a:r>
              <a:rPr lang="en-US" sz="2400">
                <a:latin typeface="Palatino" charset="0"/>
                <a:ea typeface="ＭＳ Ｐゴシック" charset="0"/>
              </a:rPr>
              <a:t>When covalent bonds form, each atom resembles a noble gas in its electron configuration.</a:t>
            </a:r>
            <a:endParaRPr lang="en-US">
              <a:latin typeface="Palatino" charset="0"/>
              <a:ea typeface="ＭＳ Ｐゴシック" charset="0"/>
            </a:endParaRPr>
          </a:p>
        </p:txBody>
      </p:sp>
    </p:spTree>
    <p:extLst>
      <p:ext uri="{BB962C8B-B14F-4D97-AF65-F5344CB8AC3E}">
        <p14:creationId xmlns:p14="http://schemas.microsoft.com/office/powerpoint/2010/main" val="137549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noFill/>
        </p:spPr>
        <p:txBody>
          <a:bodyPr/>
          <a:lstStyle/>
          <a:p>
            <a:pPr eaLnBrk="1" hangingPunct="1"/>
            <a:r>
              <a:rPr lang="en-US">
                <a:latin typeface="Arial" charset="0"/>
                <a:ea typeface="ＭＳ Ｐゴシック" charset="0"/>
              </a:rPr>
              <a:t>Check-In</a:t>
            </a:r>
            <a:endParaRPr lang="en-US" dirty="0">
              <a:latin typeface="Arial" charset="0"/>
              <a:ea typeface="ＭＳ Ｐゴシック" charset="0"/>
            </a:endParaRPr>
          </a:p>
        </p:txBody>
      </p:sp>
      <p:sp>
        <p:nvSpPr>
          <p:cNvPr id="111618" name="Rectangle 17"/>
          <p:cNvSpPr>
            <a:spLocks noChangeArrowheads="1"/>
          </p:cNvSpPr>
          <p:nvPr/>
        </p:nvSpPr>
        <p:spPr bwMode="auto">
          <a:xfrm>
            <a:off x="1371600" y="4267200"/>
            <a:ext cx="7162800" cy="1066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406400" indent="-406400" defTabSz="914400" fontAlgn="base">
              <a:spcBef>
                <a:spcPct val="20000"/>
              </a:spcBef>
              <a:spcAft>
                <a:spcPct val="0"/>
              </a:spcAft>
            </a:pPr>
            <a:r>
              <a:rPr lang="en-US" sz="2400">
                <a:solidFill>
                  <a:srgbClr val="000000"/>
                </a:solidFill>
                <a:latin typeface="Palatino" charset="0"/>
                <a:ea typeface="ＭＳ Ｐゴシック" charset="0"/>
                <a:cs typeface="ＭＳ Ｐゴシック" charset="0"/>
              </a:rPr>
              <a:t>2. Draw one possible structural formula for C</a:t>
            </a:r>
            <a:r>
              <a:rPr lang="en-US" sz="2400" baseline="-25000">
                <a:solidFill>
                  <a:srgbClr val="000000"/>
                </a:solidFill>
                <a:latin typeface="Palatino" charset="0"/>
                <a:ea typeface="ＭＳ Ｐゴシック" charset="0"/>
                <a:cs typeface="ＭＳ Ｐゴシック" charset="0"/>
              </a:rPr>
              <a:t>4</a:t>
            </a:r>
            <a:r>
              <a:rPr lang="en-US" sz="2400">
                <a:solidFill>
                  <a:srgbClr val="000000"/>
                </a:solidFill>
                <a:latin typeface="Palatino" charset="0"/>
                <a:ea typeface="ＭＳ Ｐゴシック" charset="0"/>
                <a:cs typeface="ＭＳ Ｐゴシック" charset="0"/>
              </a:rPr>
              <a:t>H</a:t>
            </a:r>
            <a:r>
              <a:rPr lang="en-US" sz="2400" baseline="-25000">
                <a:solidFill>
                  <a:srgbClr val="000000"/>
                </a:solidFill>
                <a:latin typeface="Palatino" charset="0"/>
                <a:ea typeface="ＭＳ Ｐゴシック" charset="0"/>
                <a:cs typeface="ＭＳ Ｐゴシック" charset="0"/>
              </a:rPr>
              <a:t>6</a:t>
            </a:r>
            <a:r>
              <a:rPr lang="en-US" sz="2400">
                <a:solidFill>
                  <a:srgbClr val="000000"/>
                </a:solidFill>
                <a:latin typeface="Palatino" charset="0"/>
                <a:ea typeface="ＭＳ Ｐゴシック" charset="0"/>
                <a:cs typeface="ＭＳ Ｐゴシック" charset="0"/>
              </a:rPr>
              <a:t>.</a:t>
            </a:r>
            <a:endParaRPr lang="en-US" sz="2800">
              <a:solidFill>
                <a:srgbClr val="000000"/>
              </a:solidFill>
              <a:latin typeface="Palatino" charset="0"/>
              <a:ea typeface="ＭＳ Ｐゴシック" charset="0"/>
              <a:cs typeface="ＭＳ Ｐゴシック" charset="0"/>
            </a:endParaRPr>
          </a:p>
          <a:p>
            <a:pPr marL="406400" indent="-406400" defTabSz="914400" fontAlgn="base">
              <a:spcBef>
                <a:spcPct val="20000"/>
              </a:spcBef>
              <a:spcAft>
                <a:spcPct val="0"/>
              </a:spcAft>
            </a:pPr>
            <a:endParaRPr lang="en-US" sz="2800">
              <a:solidFill>
                <a:srgbClr val="000000"/>
              </a:solidFill>
              <a:latin typeface="Palatino" charset="0"/>
              <a:ea typeface="ＭＳ Ｐゴシック" charset="0"/>
              <a:cs typeface="ＭＳ Ｐゴシック" charset="0"/>
            </a:endParaRPr>
          </a:p>
        </p:txBody>
      </p:sp>
      <p:sp>
        <p:nvSpPr>
          <p:cNvPr id="111619" name="Rectangle 27"/>
          <p:cNvSpPr>
            <a:spLocks noGrp="1" noChangeArrowheads="1"/>
          </p:cNvSpPr>
          <p:nvPr>
            <p:ph type="body" idx="1"/>
          </p:nvPr>
        </p:nvSpPr>
        <p:spPr>
          <a:xfrm>
            <a:off x="1295400" y="2133600"/>
            <a:ext cx="7162800" cy="1143000"/>
          </a:xfrm>
        </p:spPr>
        <p:txBody>
          <a:bodyPr/>
          <a:lstStyle/>
          <a:p>
            <a:pPr eaLnBrk="1" hangingPunct="1"/>
            <a:r>
              <a:rPr lang="en-US" sz="2400">
                <a:latin typeface="Palatino" charset="0"/>
                <a:ea typeface="ＭＳ Ｐゴシック" charset="0"/>
              </a:rPr>
              <a:t>1. One of these compounds has multiple bonds in it. Which one is it? Explain.</a:t>
            </a:r>
            <a:endParaRPr lang="en-US">
              <a:latin typeface="Palatino" charset="0"/>
              <a:ea typeface="ＭＳ Ｐゴシック" charset="0"/>
            </a:endParaRPr>
          </a:p>
        </p:txBody>
      </p:sp>
      <p:sp>
        <p:nvSpPr>
          <p:cNvPr id="111620" name="Text Box 28"/>
          <p:cNvSpPr txBox="1">
            <a:spLocks noChangeArrowheads="1"/>
          </p:cNvSpPr>
          <p:nvPr/>
        </p:nvSpPr>
        <p:spPr bwMode="auto">
          <a:xfrm>
            <a:off x="2286000" y="3352800"/>
            <a:ext cx="5334000" cy="5191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pPr>
            <a:r>
              <a:rPr lang="en-US" sz="2800" baseline="0">
                <a:solidFill>
                  <a:srgbClr val="000000"/>
                </a:solidFill>
                <a:latin typeface="Palatino" charset="0"/>
              </a:rPr>
              <a:t>C</a:t>
            </a:r>
            <a:r>
              <a:rPr lang="en-US" sz="2800">
                <a:solidFill>
                  <a:srgbClr val="000000"/>
                </a:solidFill>
                <a:latin typeface="Palatino" charset="0"/>
              </a:rPr>
              <a:t>4</a:t>
            </a:r>
            <a:r>
              <a:rPr lang="en-US" sz="2800" baseline="0">
                <a:solidFill>
                  <a:srgbClr val="000000"/>
                </a:solidFill>
                <a:latin typeface="Palatino" charset="0"/>
              </a:rPr>
              <a:t>H</a:t>
            </a:r>
            <a:r>
              <a:rPr lang="en-US" sz="2800">
                <a:solidFill>
                  <a:srgbClr val="000000"/>
                </a:solidFill>
                <a:latin typeface="Palatino" charset="0"/>
              </a:rPr>
              <a:t>10 </a:t>
            </a:r>
            <a:r>
              <a:rPr lang="en-US" sz="2800" baseline="0">
                <a:solidFill>
                  <a:srgbClr val="000000"/>
                </a:solidFill>
                <a:latin typeface="Palatino" charset="0"/>
              </a:rPr>
              <a:t>		C</a:t>
            </a:r>
            <a:r>
              <a:rPr lang="en-US" sz="2800">
                <a:solidFill>
                  <a:srgbClr val="000000"/>
                </a:solidFill>
                <a:latin typeface="Palatino" charset="0"/>
              </a:rPr>
              <a:t>4</a:t>
            </a:r>
            <a:r>
              <a:rPr lang="en-US" sz="2800" baseline="0">
                <a:solidFill>
                  <a:srgbClr val="000000"/>
                </a:solidFill>
                <a:latin typeface="Palatino" charset="0"/>
              </a:rPr>
              <a:t>H</a:t>
            </a:r>
            <a:r>
              <a:rPr lang="en-US" sz="2800">
                <a:solidFill>
                  <a:srgbClr val="000000"/>
                </a:solidFill>
                <a:latin typeface="Palatino" charset="0"/>
              </a:rPr>
              <a:t>6</a:t>
            </a:r>
          </a:p>
        </p:txBody>
      </p:sp>
    </p:spTree>
    <p:extLst>
      <p:ext uri="{BB962C8B-B14F-4D97-AF65-F5344CB8AC3E}">
        <p14:creationId xmlns:p14="http://schemas.microsoft.com/office/powerpoint/2010/main" val="3712194267"/>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TotalTime>
  <Words>406</Words>
  <Application>Microsoft Office PowerPoint</Application>
  <PresentationFormat>On-screen Show (4:3)</PresentationFormat>
  <Paragraphs>50</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Palatino</vt:lpstr>
      <vt:lpstr>Times</vt:lpstr>
      <vt:lpstr>Blank Presentation</vt:lpstr>
      <vt:lpstr>Lesson 32: Eight is Enough</vt:lpstr>
      <vt:lpstr>Entry Task</vt:lpstr>
      <vt:lpstr>You will be able to:</vt:lpstr>
      <vt:lpstr>Lesson 32 Vocabulary</vt:lpstr>
      <vt:lpstr>Lesson 32 Vocabulary</vt:lpstr>
      <vt:lpstr>Lesson 32 Vocabulary</vt:lpstr>
      <vt:lpstr>Discussion Notes</vt:lpstr>
      <vt:lpstr>Wrap Up</vt:lpstr>
      <vt:lpstr>Check-In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32: Eight is Enough</dc:title>
  <dc:creator>Matthew Belford</dc:creator>
  <cp:lastModifiedBy>David Swart</cp:lastModifiedBy>
  <cp:revision>9</cp:revision>
  <dcterms:created xsi:type="dcterms:W3CDTF">2014-12-05T21:15:46Z</dcterms:created>
  <dcterms:modified xsi:type="dcterms:W3CDTF">2019-11-20T17:57:07Z</dcterms:modified>
</cp:coreProperties>
</file>