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3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50245"/>
    <a:srgbClr val="540354"/>
    <a:srgbClr val="5D045C"/>
    <a:srgbClr val="4F2700"/>
    <a:srgbClr val="492500"/>
    <a:srgbClr val="804000"/>
    <a:srgbClr val="3B0980"/>
    <a:srgbClr val="B3B3B3"/>
    <a:srgbClr val="CC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9" d="100"/>
          <a:sy n="69" d="100"/>
        </p:scale>
        <p:origin x="1416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E2A06C-EE35-E542-972E-BF9690E772F3}" type="datetimeFigureOut">
              <a:rPr lang="en-US" smtClean="0"/>
              <a:t>11/13/2019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2FA3BD-036D-EE41-913C-9C800BE75A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4590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19B79365-A238-FF48-A8EC-9C03ED428499}" type="slidenum">
              <a:rPr lang="en-US" sz="1200">
                <a:solidFill>
                  <a:prstClr val="black"/>
                </a:solidFill>
              </a:rPr>
              <a:pPr/>
              <a:t>1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BDF2D426-846E-5C41-A0A6-E4E080B3EBDD}" type="slidenum">
              <a:rPr lang="en-US" sz="1200">
                <a:solidFill>
                  <a:prstClr val="black"/>
                </a:solidFill>
              </a:rPr>
              <a:pPr/>
              <a:t>2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A5FA91E1-8905-574F-B76A-ED7EE405E0CB}" type="slidenum">
              <a:rPr lang="en-US" sz="1200">
                <a:solidFill>
                  <a:prstClr val="black"/>
                </a:solidFill>
              </a:rPr>
              <a:pPr/>
              <a:t>3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DFD25C62-B939-1D46-9EF0-9BA2D99175A0}" type="slidenum">
              <a:rPr lang="en-US" sz="1200">
                <a:solidFill>
                  <a:prstClr val="black"/>
                </a:solidFill>
              </a:rPr>
              <a:pPr/>
              <a:t>4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19E45D2A-6529-FC4B-B8EC-676B6A2BC353}" type="slidenum">
              <a:rPr lang="en-US" sz="1200">
                <a:solidFill>
                  <a:prstClr val="black"/>
                </a:solidFill>
              </a:rPr>
              <a:pPr/>
              <a:t>5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D7D299CA-C1D5-E04C-BDEB-193B3F46BD6B}" type="slidenum">
              <a:rPr lang="en-US" sz="1200">
                <a:solidFill>
                  <a:prstClr val="black"/>
                </a:solidFill>
              </a:rPr>
              <a:pPr/>
              <a:t>6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CE20D39E-2BBA-AF4E-AE93-AE617EECED75}" type="slidenum">
              <a:rPr lang="en-US" sz="1200">
                <a:solidFill>
                  <a:prstClr val="black"/>
                </a:solidFill>
              </a:rPr>
              <a:pPr/>
              <a:t>7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75274040-463E-D943-BEC1-BD11B58D1632}" type="slidenum">
              <a:rPr lang="en-US" sz="1200">
                <a:solidFill>
                  <a:prstClr val="black"/>
                </a:solidFill>
              </a:rPr>
              <a:pPr/>
              <a:t>8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5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C3434D91-BFC7-5744-AA40-144C77F361F8}" type="slidenum">
              <a:rPr lang="en-US" sz="1200">
                <a:solidFill>
                  <a:prstClr val="black"/>
                </a:solidFill>
              </a:rPr>
              <a:pPr/>
              <a:t>9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A40E2F56-4BFE-A048-9A17-3578878FE6C9}" type="slidenum">
              <a:rPr lang="en-US" sz="1200">
                <a:solidFill>
                  <a:prstClr val="black"/>
                </a:solidFill>
              </a:rPr>
              <a:pPr/>
              <a:t>10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562A39AB-6B89-874C-AE25-CF835B75047E}" type="slidenum">
              <a:rPr lang="en-US" sz="1200">
                <a:solidFill>
                  <a:prstClr val="black"/>
                </a:solidFill>
              </a:rPr>
              <a:pPr/>
              <a:t>11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3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450245"/>
          </a:solidFill>
          <a:ln>
            <a:noFill/>
          </a:ln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AutoShape 17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AutoShape 18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162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307" name="Rectangle 19"/>
          <p:cNvSpPr>
            <a:spLocks noGrp="1" noChangeArrowheads="1"/>
          </p:cNvSpPr>
          <p:nvPr>
            <p:ph type="ctrTitle" sz="quarter"/>
          </p:nvPr>
        </p:nvSpPr>
        <p:spPr>
          <a:xfrm>
            <a:off x="1371600" y="1295400"/>
            <a:ext cx="7543800" cy="1600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2308" name="Rectangle 2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048000"/>
            <a:ext cx="6400800" cy="609600"/>
          </a:xfr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8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2705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234050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47146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819082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52547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59151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019086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825421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900325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190139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38950" y="1066800"/>
            <a:ext cx="184785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066800"/>
            <a:ext cx="5391150" cy="4953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70651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450245"/>
          </a:solidFill>
          <a:ln>
            <a:noFill/>
          </a:ln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AutoShape 12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AutoShape 13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8" name="AutoShape 14">
            <a:hlinkClick r:id="" action="ppaction://hlinkshowjump?jump=first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77724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9" name="Line 17"/>
          <p:cNvSpPr>
            <a:spLocks noChangeShapeType="1"/>
          </p:cNvSpPr>
          <p:nvPr userDrawn="1"/>
        </p:nvSpPr>
        <p:spPr bwMode="auto">
          <a:xfrm>
            <a:off x="7772400" y="6553200"/>
            <a:ext cx="0" cy="1524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0" name="Text Box 23"/>
          <p:cNvSpPr txBox="1">
            <a:spLocks noChangeArrowheads="1"/>
          </p:cNvSpPr>
          <p:nvPr userDrawn="1"/>
        </p:nvSpPr>
        <p:spPr bwMode="auto">
          <a:xfrm>
            <a:off x="1371600" y="1143000"/>
            <a:ext cx="6934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3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1295400" y="1066800"/>
            <a:ext cx="7391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4" name="Rectangle 2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95400" y="2133600"/>
            <a:ext cx="71628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Box 28"/>
          <p:cNvSpPr txBox="1">
            <a:spLocks noChangeArrowheads="1"/>
          </p:cNvSpPr>
          <p:nvPr userDrawn="1"/>
        </p:nvSpPr>
        <p:spPr bwMode="auto">
          <a:xfrm>
            <a:off x="3200400" y="6629400"/>
            <a:ext cx="2133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2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441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+mj-lt"/>
          <a:ea typeface="+mj-ea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imes" charset="0"/>
        <a:buChar char="•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71600" y="1219200"/>
            <a:ext cx="6291263" cy="1600200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n-US" dirty="0">
                <a:solidFill>
                  <a:schemeClr val="tx1"/>
                </a:solidFill>
                <a:latin typeface="Arial" charset="0"/>
                <a:ea typeface="ＭＳ Ｐゴシック" charset="0"/>
              </a:rPr>
              <a:t>Living By Chemistry</a:t>
            </a:r>
            <a:br>
              <a:rPr lang="en-US" dirty="0">
                <a:solidFill>
                  <a:schemeClr val="tx1"/>
                </a:solidFill>
                <a:latin typeface="Arial" charset="0"/>
                <a:ea typeface="ＭＳ Ｐゴシック" charset="0"/>
              </a:rPr>
            </a:br>
            <a:r>
              <a:rPr lang="en-US" sz="2000" dirty="0">
                <a:solidFill>
                  <a:schemeClr val="tx1"/>
                </a:solidFill>
                <a:latin typeface="Arial" charset="0"/>
                <a:ea typeface="ＭＳ Ｐゴシック" charset="0"/>
              </a:rPr>
              <a:t>SECOND EDITION</a:t>
            </a:r>
          </a:p>
        </p:txBody>
      </p:sp>
      <p:sp>
        <p:nvSpPr>
          <p:cNvPr id="512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695971" y="2743200"/>
            <a:ext cx="6629400" cy="2895600"/>
          </a:xfrm>
        </p:spPr>
        <p:txBody>
          <a:bodyPr/>
          <a:lstStyle/>
          <a:p>
            <a:pPr marL="0" indent="0" eaLnBrk="1" hangingPunct="1"/>
            <a:r>
              <a:rPr lang="en-US" b="1" dirty="0">
                <a:solidFill>
                  <a:srgbClr val="A32561"/>
                </a:solidFill>
                <a:ea typeface="ＭＳ Ｐゴシック" charset="0"/>
              </a:rPr>
              <a:t>Unit 2: SMELLS</a:t>
            </a:r>
          </a:p>
          <a:p>
            <a:pPr marL="0" indent="0" eaLnBrk="1" hangingPunct="1"/>
            <a:r>
              <a:rPr lang="en-US" dirty="0">
                <a:solidFill>
                  <a:srgbClr val="A32561"/>
                </a:solidFill>
                <a:ea typeface="ＭＳ Ｐゴシック" charset="0"/>
              </a:rPr>
              <a:t>Molecular Structure and Properties</a:t>
            </a:r>
            <a:endParaRPr lang="en-US" sz="2000" dirty="0">
              <a:solidFill>
                <a:srgbClr val="D2931F"/>
              </a:solidFill>
              <a:ea typeface="ＭＳ Ｐゴシック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8043" y="176374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6515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0" y="990600"/>
            <a:ext cx="7391400" cy="914400"/>
          </a:xfrm>
        </p:spPr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In this unit you will learn:</a:t>
            </a:r>
          </a:p>
        </p:txBody>
      </p:sp>
      <p:sp>
        <p:nvSpPr>
          <p:cNvPr id="717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905000"/>
            <a:ext cx="7315200" cy="4038600"/>
          </a:xfrm>
        </p:spPr>
        <p:txBody>
          <a:bodyPr/>
          <a:lstStyle/>
          <a:p>
            <a:pPr marL="457200" indent="-457200" eaLnBrk="1" hangingPunct="1">
              <a:buFontTx/>
              <a:buChar char="•"/>
            </a:pPr>
            <a:r>
              <a:rPr lang="en-US">
                <a:latin typeface="Palatino" charset="0"/>
                <a:ea typeface="ＭＳ Ｐゴシック" charset="0"/>
              </a:rPr>
              <a:t>how atoms form molecules</a:t>
            </a:r>
          </a:p>
          <a:p>
            <a:pPr marL="457200" indent="-457200" eaLnBrk="1" hangingPunct="1">
              <a:buFontTx/>
              <a:buChar char="•"/>
            </a:pPr>
            <a:r>
              <a:rPr lang="en-US">
                <a:latin typeface="Palatino" charset="0"/>
                <a:ea typeface="ＭＳ Ｐゴシック" charset="0"/>
              </a:rPr>
              <a:t>to predict the smell of a compound</a:t>
            </a:r>
          </a:p>
          <a:p>
            <a:pPr marL="457200" indent="-457200" eaLnBrk="1" hangingPunct="1">
              <a:buFontTx/>
              <a:buChar char="•"/>
            </a:pPr>
            <a:r>
              <a:rPr lang="en-US">
                <a:latin typeface="Palatino" charset="0"/>
                <a:ea typeface="ＭＳ Ｐゴシック" charset="0"/>
              </a:rPr>
              <a:t>to interpret molecular models</a:t>
            </a:r>
          </a:p>
          <a:p>
            <a:pPr marL="457200" indent="-457200" eaLnBrk="1" hangingPunct="1">
              <a:buFontTx/>
              <a:buChar char="•"/>
            </a:pPr>
            <a:r>
              <a:rPr lang="en-US">
                <a:latin typeface="Palatino" charset="0"/>
                <a:ea typeface="ＭＳ Ｐゴシック" charset="0"/>
              </a:rPr>
              <a:t>how the nose detects different molecules</a:t>
            </a:r>
          </a:p>
          <a:p>
            <a:pPr marL="457200" indent="-457200" eaLnBrk="1" hangingPunct="1">
              <a:buFontTx/>
              <a:buChar char="•"/>
            </a:pPr>
            <a:r>
              <a:rPr lang="en-US">
                <a:latin typeface="Palatino" charset="0"/>
                <a:ea typeface="ＭＳ Ｐゴシック" charset="0"/>
              </a:rPr>
              <a:t>about amino acids and proteins</a:t>
            </a:r>
            <a:endParaRPr lang="en-US" sz="2400">
              <a:latin typeface="Minion Pr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76455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Arial" charset="0"/>
                <a:ea typeface="ＭＳ Ｐゴシック" charset="0"/>
              </a:rPr>
              <a:t>Lesson 28: Sniffing Around</a:t>
            </a:r>
          </a:p>
        </p:txBody>
      </p:sp>
      <p:sp>
        <p:nvSpPr>
          <p:cNvPr id="1126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b="1">
                <a:latin typeface="Palatino" charset="0"/>
                <a:ea typeface="ＭＳ Ｐゴシック" charset="0"/>
              </a:rPr>
              <a:t>Molecular Formulas</a:t>
            </a:r>
          </a:p>
        </p:txBody>
      </p:sp>
    </p:spTree>
    <p:extLst>
      <p:ext uri="{BB962C8B-B14F-4D97-AF65-F5344CB8AC3E}">
        <p14:creationId xmlns:p14="http://schemas.microsoft.com/office/powerpoint/2010/main" val="2270316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Arial" charset="0"/>
                <a:ea typeface="ＭＳ Ｐゴシック" charset="0"/>
              </a:rPr>
              <a:t>Entry Task</a:t>
            </a:r>
          </a:p>
        </p:txBody>
      </p:sp>
      <p:sp>
        <p:nvSpPr>
          <p:cNvPr id="133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6781800" cy="3886200"/>
          </a:xfrm>
        </p:spPr>
        <p:txBody>
          <a:bodyPr/>
          <a:lstStyle/>
          <a:p>
            <a:pPr eaLnBrk="1" hangingPunct="1"/>
            <a:r>
              <a:rPr lang="en-US" sz="2400" dirty="0">
                <a:latin typeface="Palatino" charset="0"/>
                <a:ea typeface="ＭＳ Ｐゴシック" charset="0"/>
              </a:rPr>
              <a:t>In your lab notebook, </a:t>
            </a:r>
            <a:r>
              <a:rPr lang="en-US" sz="2400" u="sng" dirty="0">
                <a:latin typeface="Palatino" charset="0"/>
                <a:ea typeface="ＭＳ Ｐゴシック" charset="0"/>
              </a:rPr>
              <a:t>write</a:t>
            </a:r>
            <a:r>
              <a:rPr lang="en-US" sz="2400" dirty="0">
                <a:latin typeface="Palatino" charset="0"/>
                <a:ea typeface="ＭＳ Ｐゴシック" charset="0"/>
              </a:rPr>
              <a:t> your responses to the following questions:</a:t>
            </a:r>
          </a:p>
          <a:p>
            <a:pPr eaLnBrk="1" hangingPunct="1"/>
            <a:endParaRPr lang="en-US" sz="2400" dirty="0">
              <a:latin typeface="Palatino" charset="0"/>
              <a:ea typeface="ＭＳ Ｐゴシック" charset="0"/>
            </a:endParaRPr>
          </a:p>
          <a:p>
            <a:pPr marL="0" indent="0" eaLnBrk="1" hangingPunct="1"/>
            <a:r>
              <a:rPr lang="en-US" sz="2400" dirty="0">
                <a:latin typeface="Palatino" charset="0"/>
                <a:ea typeface="ＭＳ Ｐゴシック" charset="0"/>
              </a:rPr>
              <a:t>1. What do you think is happening when you smell something?</a:t>
            </a:r>
          </a:p>
          <a:p>
            <a:pPr marL="0" indent="0" eaLnBrk="1" hangingPunct="1"/>
            <a:endParaRPr lang="en-US" sz="2400" dirty="0">
              <a:latin typeface="Palatino" charset="0"/>
              <a:ea typeface="ＭＳ Ｐゴシック" charset="0"/>
            </a:endParaRPr>
          </a:p>
          <a:p>
            <a:pPr marL="0" indent="0" eaLnBrk="1" hangingPunct="1"/>
            <a:r>
              <a:rPr lang="en-US" sz="2400" dirty="0">
                <a:latin typeface="Palatino" charset="0"/>
                <a:ea typeface="ＭＳ Ｐゴシック" charset="0"/>
              </a:rPr>
              <a:t>2. Why do you think we have a sense of smell?</a:t>
            </a:r>
            <a:endParaRPr lang="en-US" dirty="0">
              <a:latin typeface="Arial" charset="0"/>
              <a:ea typeface="ＭＳ Ｐゴシック" charset="0"/>
            </a:endParaRPr>
          </a:p>
          <a:p>
            <a:pPr eaLnBrk="1" hangingPunct="1"/>
            <a:endParaRPr lang="en-US" dirty="0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23073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Key Question</a:t>
            </a:r>
          </a:p>
        </p:txBody>
      </p:sp>
      <p:sp>
        <p:nvSpPr>
          <p:cNvPr id="1536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What does chemistry have to do with smell?</a:t>
            </a:r>
            <a:endParaRPr lang="en-US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04875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You will be able to:</a:t>
            </a:r>
          </a:p>
        </p:txBody>
      </p:sp>
      <p:sp>
        <p:nvSpPr>
          <p:cNvPr id="1741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detect patterns in chemical formulas and relate these patterns to a molecular property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create a hypothesis based on analysis of data</a:t>
            </a: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50668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Arial" charset="0"/>
                <a:ea typeface="ＭＳ Ｐゴシック" charset="0"/>
              </a:rPr>
              <a:t>Important Vocabulary</a:t>
            </a:r>
          </a:p>
        </p:txBody>
      </p:sp>
      <p:sp>
        <p:nvSpPr>
          <p:cNvPr id="1945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endParaRPr lang="en-US" sz="2400" i="1" dirty="0">
              <a:latin typeface="Palatino" charset="0"/>
              <a:ea typeface="ＭＳ Ｐゴシック" charset="0"/>
            </a:endParaRPr>
          </a:p>
          <a:p>
            <a:pPr marL="0" indent="0" eaLnBrk="1" hangingPunct="1"/>
            <a:endParaRPr lang="en-US" sz="2400" i="1" dirty="0">
              <a:latin typeface="Palatino" charset="0"/>
              <a:ea typeface="ＭＳ Ｐゴシック" charset="0"/>
            </a:endParaRPr>
          </a:p>
          <a:p>
            <a:pPr marL="0" indent="0" eaLnBrk="1" hangingPunct="1"/>
            <a:r>
              <a:rPr lang="en-US" sz="2400" b="1" dirty="0">
                <a:latin typeface="Arial" charset="0"/>
                <a:ea typeface="ＭＳ Ｐゴシック" charset="0"/>
              </a:rPr>
              <a:t>Molecular formula:</a:t>
            </a:r>
            <a:r>
              <a:rPr lang="en-US" sz="2400" dirty="0">
                <a:latin typeface="Arial" charset="0"/>
                <a:ea typeface="ＭＳ Ｐゴシック" charset="0"/>
              </a:rPr>
              <a:t> The chemical formula of a molecular substance, showing the types of atoms in each molecule and the ratios of those atoms to one another.</a:t>
            </a:r>
            <a:endParaRPr lang="en-US" sz="2400" dirty="0">
              <a:latin typeface="Palatino" charset="0"/>
              <a:ea typeface="ＭＳ Ｐゴシック" charset="0"/>
            </a:endParaRPr>
          </a:p>
        </p:txBody>
      </p:sp>
      <p:sp>
        <p:nvSpPr>
          <p:cNvPr id="19459" name="AutoShape 4"/>
          <p:cNvSpPr>
            <a:spLocks noChangeArrowheads="1"/>
          </p:cNvSpPr>
          <p:nvPr/>
        </p:nvSpPr>
        <p:spPr bwMode="auto">
          <a:xfrm>
            <a:off x="1219200" y="2895600"/>
            <a:ext cx="7086600" cy="18288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969696"/>
                </a:solidFill>
              </a14:hiddenFill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07250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Arial" charset="0"/>
                <a:ea typeface="ＭＳ Ｐゴシック" charset="0"/>
              </a:rPr>
              <a:t>Waft!</a:t>
            </a:r>
          </a:p>
        </p:txBody>
      </p:sp>
      <p:sp>
        <p:nvSpPr>
          <p:cNvPr id="2150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sz="2400" dirty="0">
                <a:latin typeface="Palatino" charset="0"/>
                <a:ea typeface="ＭＳ Ｐゴシック" charset="0"/>
              </a:rPr>
              <a:t>Chemicals may have very strong odors or be caustic. When smelling, don’</a:t>
            </a:r>
            <a:r>
              <a:rPr lang="en-US" altLang="ja-JP" sz="2400" dirty="0">
                <a:latin typeface="Palatino" charset="0"/>
                <a:ea typeface="ＭＳ Ｐゴシック" charset="0"/>
              </a:rPr>
              <a:t>t sniff directly from the container. Instead, use a wafting technique (use your hand to draw air toward you).</a:t>
            </a:r>
          </a:p>
          <a:p>
            <a:pPr marL="0" indent="0" eaLnBrk="1" hangingPunct="1"/>
            <a:endParaRPr lang="en-US" sz="2400" dirty="0">
              <a:latin typeface="Palatino" charset="0"/>
              <a:ea typeface="ＭＳ Ｐゴシック" charset="0"/>
            </a:endParaRPr>
          </a:p>
          <a:p>
            <a:pPr marL="0" indent="0" eaLnBrk="1" hangingPunct="1"/>
            <a:r>
              <a:rPr lang="en-US" sz="2400" dirty="0">
                <a:latin typeface="Palatino" charset="0"/>
                <a:ea typeface="ＭＳ Ｐゴシック" charset="0"/>
              </a:rPr>
              <a:t>Work in groups of three or four students.</a:t>
            </a:r>
          </a:p>
          <a:p>
            <a:pPr marL="0" indent="0" eaLnBrk="1" hangingPunct="1"/>
            <a:endParaRPr lang="en-US" sz="2400" dirty="0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05886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</a:t>
            </a:r>
          </a:p>
        </p:txBody>
      </p:sp>
      <p:sp>
        <p:nvSpPr>
          <p:cNvPr id="2355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162800" cy="36576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A possible hypothesis is </a:t>
            </a:r>
            <a:r>
              <a:rPr lang="ja-JP" altLang="en-US" sz="2400">
                <a:latin typeface="Palatino" charset="0"/>
                <a:ea typeface="ＭＳ Ｐゴシック" charset="0"/>
              </a:rPr>
              <a:t>“</a:t>
            </a:r>
            <a:r>
              <a:rPr lang="en-US" altLang="ja-JP" sz="2400">
                <a:latin typeface="Palatino" charset="0"/>
                <a:ea typeface="ＭＳ Ｐゴシック" charset="0"/>
              </a:rPr>
              <a:t>The smell of a substance can be predicted if you know its name and/or its chemical formula.</a:t>
            </a:r>
            <a:r>
              <a:rPr lang="ja-JP" altLang="en-US" sz="2400">
                <a:latin typeface="Palatino" charset="0"/>
                <a:ea typeface="ＭＳ Ｐゴシック" charset="0"/>
              </a:rPr>
              <a:t>”</a:t>
            </a:r>
            <a:endParaRPr lang="en-US">
              <a:latin typeface="Palatino" charset="0"/>
              <a:ea typeface="ＭＳ Ｐゴシック" charset="0"/>
            </a:endParaRPr>
          </a:p>
        </p:txBody>
      </p:sp>
      <p:graphicFrame>
        <p:nvGraphicFramePr>
          <p:cNvPr id="44098" name="Group 66"/>
          <p:cNvGraphicFramePr>
            <a:graphicFrameLocks noGrp="1"/>
          </p:cNvGraphicFramePr>
          <p:nvPr/>
        </p:nvGraphicFramePr>
        <p:xfrm>
          <a:off x="1371600" y="2819400"/>
          <a:ext cx="6858000" cy="2105025"/>
        </p:xfrm>
        <a:graphic>
          <a:graphicData uri="http://schemas.openxmlformats.org/drawingml/2006/table">
            <a:tbl>
              <a:tblPr/>
              <a:tblGrid>
                <a:gridCol w="3429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29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49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" pitchFamily="48" charset="0"/>
                        <a:ea typeface="ＭＳ Ｐゴシック" pitchFamily="48" charset="-128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" pitchFamily="48" charset="0"/>
                        <a:ea typeface="ＭＳ Ｐゴシック" pitchFamily="48" charset="-128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9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" pitchFamily="48" charset="0"/>
                        <a:ea typeface="ＭＳ Ｐゴシック" pitchFamily="48" charset="-128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" pitchFamily="48" charset="0"/>
                        <a:ea typeface="ＭＳ Ｐゴシック" pitchFamily="48" charset="-128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9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" pitchFamily="48" charset="0"/>
                        <a:ea typeface="ＭＳ Ｐゴシック" pitchFamily="48" charset="-128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" pitchFamily="48" charset="0"/>
                        <a:ea typeface="ＭＳ Ｐゴシック" pitchFamily="48" charset="-128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" pitchFamily="48" charset="0"/>
                        <a:ea typeface="ＭＳ Ｐゴシック" pitchFamily="48" charset="-128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" pitchFamily="48" charset="0"/>
                        <a:ea typeface="ＭＳ Ｐゴシック" pitchFamily="48" charset="-128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4264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Wrap Up</a:t>
            </a:r>
          </a:p>
        </p:txBody>
      </p:sp>
      <p:sp>
        <p:nvSpPr>
          <p:cNvPr id="2560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1600" y="2057400"/>
            <a:ext cx="6858000" cy="39624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What does chemistry have to do with smell?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Smell appears to be related to molecular formula and chemical name.</a:t>
            </a:r>
            <a:endParaRPr lang="en-US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91490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Check-In</a:t>
            </a:r>
            <a:endParaRPr lang="en-US" dirty="0">
              <a:latin typeface="Arial" charset="0"/>
              <a:ea typeface="ＭＳ Ｐゴシック" charset="0"/>
            </a:endParaRPr>
          </a:p>
        </p:txBody>
      </p:sp>
      <p:sp>
        <p:nvSpPr>
          <p:cNvPr id="2765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086600" cy="3711575"/>
          </a:xfrm>
        </p:spPr>
        <p:txBody>
          <a:bodyPr/>
          <a:lstStyle/>
          <a:p>
            <a:pPr marL="533400" indent="-533400" eaLnBrk="1" hangingPunct="1">
              <a:buFontTx/>
              <a:buAutoNum type="arabicPeriod"/>
            </a:pPr>
            <a:r>
              <a:rPr lang="en-US" sz="2400">
                <a:latin typeface="Palatino" charset="0"/>
                <a:ea typeface="ＭＳ Ｐゴシック" charset="0"/>
              </a:rPr>
              <a:t>How would you expect a compound with the molecular formula C</a:t>
            </a:r>
            <a:r>
              <a:rPr lang="en-US" sz="2400" baseline="-25000">
                <a:latin typeface="Palatino" charset="0"/>
                <a:ea typeface="ＭＳ Ｐゴシック" charset="0"/>
              </a:rPr>
              <a:t>8</a:t>
            </a:r>
            <a:r>
              <a:rPr lang="en-US" sz="2400">
                <a:latin typeface="Palatino" charset="0"/>
                <a:ea typeface="ＭＳ Ｐゴシック" charset="0"/>
              </a:rPr>
              <a:t>H</a:t>
            </a:r>
            <a:r>
              <a:rPr lang="en-US" sz="2400" baseline="-25000">
                <a:latin typeface="Palatino" charset="0"/>
                <a:ea typeface="ＭＳ Ｐゴシック" charset="0"/>
              </a:rPr>
              <a:t>16</a:t>
            </a:r>
            <a:r>
              <a:rPr lang="en-US" sz="2400">
                <a:latin typeface="Palatino" charset="0"/>
                <a:ea typeface="ＭＳ Ｐゴシック" charset="0"/>
              </a:rPr>
              <a:t>O</a:t>
            </a:r>
            <a:r>
              <a:rPr lang="en-US" sz="2400" baseline="-25000">
                <a:latin typeface="Palatino" charset="0"/>
                <a:ea typeface="ＭＳ Ｐゴシック" charset="0"/>
              </a:rPr>
              <a:t>2</a:t>
            </a:r>
            <a:r>
              <a:rPr lang="en-US" sz="2400">
                <a:latin typeface="Palatino" charset="0"/>
                <a:ea typeface="ＭＳ Ｐゴシック" charset="0"/>
              </a:rPr>
              <a:t> to smell? Explain.</a:t>
            </a:r>
          </a:p>
          <a:p>
            <a:pPr marL="533400" indent="-533400" eaLnBrk="1" hangingPunct="1">
              <a:buFontTx/>
              <a:buAutoNum type="arabicPeriod"/>
            </a:pPr>
            <a:r>
              <a:rPr lang="en-US" sz="2400">
                <a:latin typeface="Palatino" charset="0"/>
                <a:ea typeface="ＭＳ Ｐゴシック" charset="0"/>
              </a:rPr>
              <a:t>How sure are you of your prediction?</a:t>
            </a:r>
            <a:endParaRPr lang="en-US">
              <a:latin typeface="Palatino" charset="0"/>
              <a:ea typeface="ＭＳ Ｐゴシック" charset="0"/>
            </a:endParaRPr>
          </a:p>
          <a:p>
            <a:pPr marL="533400" indent="-533400" eaLnBrk="1" hangingPunct="1"/>
            <a:endParaRPr lang="en-US" b="1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1252519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Palatino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48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48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399</TotalTime>
  <Words>298</Words>
  <Application>Microsoft Office PowerPoint</Application>
  <PresentationFormat>On-screen Show (4:3)</PresentationFormat>
  <Paragraphs>49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Minion Pro</vt:lpstr>
      <vt:lpstr>Palatino</vt:lpstr>
      <vt:lpstr>Times</vt:lpstr>
      <vt:lpstr>Blank Presentation</vt:lpstr>
      <vt:lpstr>Living By Chemistry SECOND EDITION</vt:lpstr>
      <vt:lpstr>In this unit you will learn:</vt:lpstr>
      <vt:lpstr>Lesson 28: Sniffing Around</vt:lpstr>
      <vt:lpstr>Entry Task</vt:lpstr>
      <vt:lpstr>Key Question</vt:lpstr>
      <vt:lpstr>You will be able to:</vt:lpstr>
      <vt:lpstr>Important Vocabulary</vt:lpstr>
      <vt:lpstr>Waft!</vt:lpstr>
      <vt:lpstr>Discussion Notes</vt:lpstr>
      <vt:lpstr>Wrap Up</vt:lpstr>
      <vt:lpstr>Check-In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Living By Chemistry</dc:title>
  <dc:creator>Matthew Belford</dc:creator>
  <cp:lastModifiedBy>David Swart</cp:lastModifiedBy>
  <cp:revision>13</cp:revision>
  <dcterms:created xsi:type="dcterms:W3CDTF">2014-12-05T21:13:27Z</dcterms:created>
  <dcterms:modified xsi:type="dcterms:W3CDTF">2019-11-13T22:38:29Z</dcterms:modified>
</cp:coreProperties>
</file>