
<file path=[Content_Types].xml><?xml version="1.0" encoding="utf-8"?>
<Types xmlns="http://schemas.openxmlformats.org/package/2006/content-types">
  <Default Extension="emf" ContentType="image/x-emf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  <p:sldId id="259" r:id="rId4"/>
    <p:sldId id="257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Spectrophotometer%20Absorbance%20by%20Color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Absorbance spectrum of food</a:t>
            </a:r>
            <a:r>
              <a:rPr lang="en-US" sz="1600" baseline="0"/>
              <a:t> coloring in solution (2 drops / 150 mL)</a:t>
            </a:r>
            <a:endParaRPr lang="en-US" sz="16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'Food Coloring Data'!$C$1:$C$2</c:f>
              <c:strCache>
                <c:ptCount val="2"/>
                <c:pt idx="0">
                  <c:v>Solution Color</c:v>
                </c:pt>
                <c:pt idx="1">
                  <c:v>Purple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multiLvlStrRef>
              <c:f>'Food Coloring Data'!$A$3:$B$27</c:f>
              <c:multiLvlStrCache>
                <c:ptCount val="25"/>
                <c:lvl>
                  <c:pt idx="0">
                    <c:v>400</c:v>
                  </c:pt>
                  <c:pt idx="1">
                    <c:v>425</c:v>
                  </c:pt>
                  <c:pt idx="2">
                    <c:v>450</c:v>
                  </c:pt>
                  <c:pt idx="3">
                    <c:v>475</c:v>
                  </c:pt>
                  <c:pt idx="4">
                    <c:v>500</c:v>
                  </c:pt>
                  <c:pt idx="5">
                    <c:v>525</c:v>
                  </c:pt>
                  <c:pt idx="6">
                    <c:v>550</c:v>
                  </c:pt>
                  <c:pt idx="7">
                    <c:v>575</c:v>
                  </c:pt>
                  <c:pt idx="8">
                    <c:v>600</c:v>
                  </c:pt>
                  <c:pt idx="9">
                    <c:v>625</c:v>
                  </c:pt>
                  <c:pt idx="10">
                    <c:v>650</c:v>
                  </c:pt>
                  <c:pt idx="11">
                    <c:v>675</c:v>
                  </c:pt>
                  <c:pt idx="12">
                    <c:v>700</c:v>
                  </c:pt>
                  <c:pt idx="13">
                    <c:v>725</c:v>
                  </c:pt>
                  <c:pt idx="14">
                    <c:v>750</c:v>
                  </c:pt>
                  <c:pt idx="15">
                    <c:v>775</c:v>
                  </c:pt>
                  <c:pt idx="16">
                    <c:v>800</c:v>
                  </c:pt>
                  <c:pt idx="17">
                    <c:v>825</c:v>
                  </c:pt>
                  <c:pt idx="18">
                    <c:v>850</c:v>
                  </c:pt>
                  <c:pt idx="19">
                    <c:v>875</c:v>
                  </c:pt>
                  <c:pt idx="20">
                    <c:v>900</c:v>
                  </c:pt>
                  <c:pt idx="21">
                    <c:v>925</c:v>
                  </c:pt>
                  <c:pt idx="22">
                    <c:v>950</c:v>
                  </c:pt>
                  <c:pt idx="23">
                    <c:v>975</c:v>
                  </c:pt>
                  <c:pt idx="24">
                    <c:v>1000</c:v>
                  </c:pt>
                </c:lvl>
                <c:lvl>
                  <c:pt idx="0">
                    <c:v>Wavelength (nm)</c:v>
                  </c:pt>
                </c:lvl>
              </c:multiLvlStrCache>
            </c:multiLvlStrRef>
          </c:cat>
          <c:val>
            <c:numRef>
              <c:f>'Food Coloring Data'!$C$3:$C$27</c:f>
              <c:numCache>
                <c:formatCode>General</c:formatCode>
                <c:ptCount val="25"/>
                <c:pt idx="0">
                  <c:v>0.33</c:v>
                </c:pt>
                <c:pt idx="1">
                  <c:v>0.31</c:v>
                </c:pt>
                <c:pt idx="2">
                  <c:v>0.39</c:v>
                </c:pt>
                <c:pt idx="3">
                  <c:v>0.64</c:v>
                </c:pt>
                <c:pt idx="4">
                  <c:v>0.81</c:v>
                </c:pt>
                <c:pt idx="5">
                  <c:v>0.72</c:v>
                </c:pt>
                <c:pt idx="6">
                  <c:v>0.44</c:v>
                </c:pt>
                <c:pt idx="7">
                  <c:v>0.25</c:v>
                </c:pt>
                <c:pt idx="8">
                  <c:v>0.33</c:v>
                </c:pt>
                <c:pt idx="9">
                  <c:v>0.68</c:v>
                </c:pt>
                <c:pt idx="10">
                  <c:v>0.28000000000000003</c:v>
                </c:pt>
                <c:pt idx="11">
                  <c:v>0.05</c:v>
                </c:pt>
                <c:pt idx="12">
                  <c:v>0.01</c:v>
                </c:pt>
                <c:pt idx="13">
                  <c:v>0.01</c:v>
                </c:pt>
                <c:pt idx="14">
                  <c:v>0</c:v>
                </c:pt>
                <c:pt idx="15">
                  <c:v>0.02</c:v>
                </c:pt>
                <c:pt idx="16">
                  <c:v>0.01</c:v>
                </c:pt>
                <c:pt idx="17">
                  <c:v>0.02</c:v>
                </c:pt>
                <c:pt idx="18">
                  <c:v>0.02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0.01</c:v>
                </c:pt>
                <c:pt idx="23">
                  <c:v>0.01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8D-46DD-9320-A39D1FE868A9}"/>
            </c:ext>
          </c:extLst>
        </c:ser>
        <c:ser>
          <c:idx val="1"/>
          <c:order val="1"/>
          <c:tx>
            <c:strRef>
              <c:f>'Food Coloring Data'!$D$1:$D$2</c:f>
              <c:strCache>
                <c:ptCount val="2"/>
                <c:pt idx="0">
                  <c:v>Solution Color</c:v>
                </c:pt>
                <c:pt idx="1">
                  <c:v>Blue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multiLvlStrRef>
              <c:f>'Food Coloring Data'!$A$3:$B$27</c:f>
              <c:multiLvlStrCache>
                <c:ptCount val="25"/>
                <c:lvl>
                  <c:pt idx="0">
                    <c:v>400</c:v>
                  </c:pt>
                  <c:pt idx="1">
                    <c:v>425</c:v>
                  </c:pt>
                  <c:pt idx="2">
                    <c:v>450</c:v>
                  </c:pt>
                  <c:pt idx="3">
                    <c:v>475</c:v>
                  </c:pt>
                  <c:pt idx="4">
                    <c:v>500</c:v>
                  </c:pt>
                  <c:pt idx="5">
                    <c:v>525</c:v>
                  </c:pt>
                  <c:pt idx="6">
                    <c:v>550</c:v>
                  </c:pt>
                  <c:pt idx="7">
                    <c:v>575</c:v>
                  </c:pt>
                  <c:pt idx="8">
                    <c:v>600</c:v>
                  </c:pt>
                  <c:pt idx="9">
                    <c:v>625</c:v>
                  </c:pt>
                  <c:pt idx="10">
                    <c:v>650</c:v>
                  </c:pt>
                  <c:pt idx="11">
                    <c:v>675</c:v>
                  </c:pt>
                  <c:pt idx="12">
                    <c:v>700</c:v>
                  </c:pt>
                  <c:pt idx="13">
                    <c:v>725</c:v>
                  </c:pt>
                  <c:pt idx="14">
                    <c:v>750</c:v>
                  </c:pt>
                  <c:pt idx="15">
                    <c:v>775</c:v>
                  </c:pt>
                  <c:pt idx="16">
                    <c:v>800</c:v>
                  </c:pt>
                  <c:pt idx="17">
                    <c:v>825</c:v>
                  </c:pt>
                  <c:pt idx="18">
                    <c:v>850</c:v>
                  </c:pt>
                  <c:pt idx="19">
                    <c:v>875</c:v>
                  </c:pt>
                  <c:pt idx="20">
                    <c:v>900</c:v>
                  </c:pt>
                  <c:pt idx="21">
                    <c:v>925</c:v>
                  </c:pt>
                  <c:pt idx="22">
                    <c:v>950</c:v>
                  </c:pt>
                  <c:pt idx="23">
                    <c:v>975</c:v>
                  </c:pt>
                  <c:pt idx="24">
                    <c:v>1000</c:v>
                  </c:pt>
                </c:lvl>
                <c:lvl>
                  <c:pt idx="0">
                    <c:v>Wavelength (nm)</c:v>
                  </c:pt>
                </c:lvl>
              </c:multiLvlStrCache>
            </c:multiLvlStrRef>
          </c:cat>
          <c:val>
            <c:numRef>
              <c:f>'Food Coloring Data'!$D$3:$D$27</c:f>
              <c:numCache>
                <c:formatCode>General</c:formatCode>
                <c:ptCount val="25"/>
                <c:pt idx="0">
                  <c:v>0.44</c:v>
                </c:pt>
                <c:pt idx="1">
                  <c:v>0.13</c:v>
                </c:pt>
                <c:pt idx="2">
                  <c:v>0.16</c:v>
                </c:pt>
                <c:pt idx="3">
                  <c:v>0.28000000000000003</c:v>
                </c:pt>
                <c:pt idx="4">
                  <c:v>0.22</c:v>
                </c:pt>
                <c:pt idx="5">
                  <c:v>0.23</c:v>
                </c:pt>
                <c:pt idx="6">
                  <c:v>0.5</c:v>
                </c:pt>
                <c:pt idx="7">
                  <c:v>0.48</c:v>
                </c:pt>
                <c:pt idx="8">
                  <c:v>0.94</c:v>
                </c:pt>
                <c:pt idx="9">
                  <c:v>1.83</c:v>
                </c:pt>
                <c:pt idx="10">
                  <c:v>0.98</c:v>
                </c:pt>
                <c:pt idx="11">
                  <c:v>0.1</c:v>
                </c:pt>
                <c:pt idx="12">
                  <c:v>0.04</c:v>
                </c:pt>
                <c:pt idx="13">
                  <c:v>0.2</c:v>
                </c:pt>
                <c:pt idx="14">
                  <c:v>0.04</c:v>
                </c:pt>
                <c:pt idx="15">
                  <c:v>0</c:v>
                </c:pt>
                <c:pt idx="16">
                  <c:v>0.01</c:v>
                </c:pt>
                <c:pt idx="17">
                  <c:v>0</c:v>
                </c:pt>
                <c:pt idx="18">
                  <c:v>0.01</c:v>
                </c:pt>
                <c:pt idx="19">
                  <c:v>0.01</c:v>
                </c:pt>
                <c:pt idx="20">
                  <c:v>0.01</c:v>
                </c:pt>
                <c:pt idx="21">
                  <c:v>0.01</c:v>
                </c:pt>
                <c:pt idx="22">
                  <c:v>0.01</c:v>
                </c:pt>
                <c:pt idx="23">
                  <c:v>0.13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8D-46DD-9320-A39D1FE868A9}"/>
            </c:ext>
          </c:extLst>
        </c:ser>
        <c:ser>
          <c:idx val="2"/>
          <c:order val="2"/>
          <c:tx>
            <c:strRef>
              <c:f>'Food Coloring Data'!$E$1:$E$2</c:f>
              <c:strCache>
                <c:ptCount val="2"/>
                <c:pt idx="0">
                  <c:v>Solution Color</c:v>
                </c:pt>
                <c:pt idx="1">
                  <c:v>Green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multiLvlStrRef>
              <c:f>'Food Coloring Data'!$A$3:$B$27</c:f>
              <c:multiLvlStrCache>
                <c:ptCount val="25"/>
                <c:lvl>
                  <c:pt idx="0">
                    <c:v>400</c:v>
                  </c:pt>
                  <c:pt idx="1">
                    <c:v>425</c:v>
                  </c:pt>
                  <c:pt idx="2">
                    <c:v>450</c:v>
                  </c:pt>
                  <c:pt idx="3">
                    <c:v>475</c:v>
                  </c:pt>
                  <c:pt idx="4">
                    <c:v>500</c:v>
                  </c:pt>
                  <c:pt idx="5">
                    <c:v>525</c:v>
                  </c:pt>
                  <c:pt idx="6">
                    <c:v>550</c:v>
                  </c:pt>
                  <c:pt idx="7">
                    <c:v>575</c:v>
                  </c:pt>
                  <c:pt idx="8">
                    <c:v>600</c:v>
                  </c:pt>
                  <c:pt idx="9">
                    <c:v>625</c:v>
                  </c:pt>
                  <c:pt idx="10">
                    <c:v>650</c:v>
                  </c:pt>
                  <c:pt idx="11">
                    <c:v>675</c:v>
                  </c:pt>
                  <c:pt idx="12">
                    <c:v>700</c:v>
                  </c:pt>
                  <c:pt idx="13">
                    <c:v>725</c:v>
                  </c:pt>
                  <c:pt idx="14">
                    <c:v>750</c:v>
                  </c:pt>
                  <c:pt idx="15">
                    <c:v>775</c:v>
                  </c:pt>
                  <c:pt idx="16">
                    <c:v>800</c:v>
                  </c:pt>
                  <c:pt idx="17">
                    <c:v>825</c:v>
                  </c:pt>
                  <c:pt idx="18">
                    <c:v>850</c:v>
                  </c:pt>
                  <c:pt idx="19">
                    <c:v>875</c:v>
                  </c:pt>
                  <c:pt idx="20">
                    <c:v>900</c:v>
                  </c:pt>
                  <c:pt idx="21">
                    <c:v>925</c:v>
                  </c:pt>
                  <c:pt idx="22">
                    <c:v>950</c:v>
                  </c:pt>
                  <c:pt idx="23">
                    <c:v>975</c:v>
                  </c:pt>
                  <c:pt idx="24">
                    <c:v>1000</c:v>
                  </c:pt>
                </c:lvl>
                <c:lvl>
                  <c:pt idx="0">
                    <c:v>Wavelength (nm)</c:v>
                  </c:pt>
                </c:lvl>
              </c:multiLvlStrCache>
            </c:multiLvlStrRef>
          </c:cat>
          <c:val>
            <c:numRef>
              <c:f>'Food Coloring Data'!$E$3:$E$27</c:f>
              <c:numCache>
                <c:formatCode>General</c:formatCode>
                <c:ptCount val="25"/>
                <c:pt idx="0">
                  <c:v>0.82</c:v>
                </c:pt>
                <c:pt idx="1">
                  <c:v>0.78</c:v>
                </c:pt>
                <c:pt idx="2">
                  <c:v>0.57999999999999996</c:v>
                </c:pt>
                <c:pt idx="3">
                  <c:v>0.28000000000000003</c:v>
                </c:pt>
                <c:pt idx="4">
                  <c:v>0.06</c:v>
                </c:pt>
                <c:pt idx="5">
                  <c:v>7.0000000000000007E-2</c:v>
                </c:pt>
                <c:pt idx="6">
                  <c:v>0.15</c:v>
                </c:pt>
                <c:pt idx="7">
                  <c:v>0.15</c:v>
                </c:pt>
                <c:pt idx="8">
                  <c:v>0.65</c:v>
                </c:pt>
                <c:pt idx="9">
                  <c:v>1.18</c:v>
                </c:pt>
                <c:pt idx="10">
                  <c:v>0.59</c:v>
                </c:pt>
                <c:pt idx="11">
                  <c:v>7.0000000000000007E-2</c:v>
                </c:pt>
                <c:pt idx="12">
                  <c:v>0.02</c:v>
                </c:pt>
                <c:pt idx="13">
                  <c:v>0.02</c:v>
                </c:pt>
                <c:pt idx="14">
                  <c:v>0.01</c:v>
                </c:pt>
                <c:pt idx="15">
                  <c:v>0</c:v>
                </c:pt>
                <c:pt idx="16">
                  <c:v>0</c:v>
                </c:pt>
                <c:pt idx="17">
                  <c:v>0.01</c:v>
                </c:pt>
                <c:pt idx="18">
                  <c:v>0</c:v>
                </c:pt>
                <c:pt idx="19">
                  <c:v>0.01</c:v>
                </c:pt>
                <c:pt idx="20">
                  <c:v>0.01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8D-46DD-9320-A39D1FE868A9}"/>
            </c:ext>
          </c:extLst>
        </c:ser>
        <c:ser>
          <c:idx val="3"/>
          <c:order val="3"/>
          <c:tx>
            <c:strRef>
              <c:f>'Food Coloring Data'!$F$1:$F$2</c:f>
              <c:strCache>
                <c:ptCount val="2"/>
                <c:pt idx="0">
                  <c:v>Solution Color</c:v>
                </c:pt>
                <c:pt idx="1">
                  <c:v>Yellow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'Food Coloring Data'!$A$3:$B$27</c:f>
              <c:multiLvlStrCache>
                <c:ptCount val="25"/>
                <c:lvl>
                  <c:pt idx="0">
                    <c:v>400</c:v>
                  </c:pt>
                  <c:pt idx="1">
                    <c:v>425</c:v>
                  </c:pt>
                  <c:pt idx="2">
                    <c:v>450</c:v>
                  </c:pt>
                  <c:pt idx="3">
                    <c:v>475</c:v>
                  </c:pt>
                  <c:pt idx="4">
                    <c:v>500</c:v>
                  </c:pt>
                  <c:pt idx="5">
                    <c:v>525</c:v>
                  </c:pt>
                  <c:pt idx="6">
                    <c:v>550</c:v>
                  </c:pt>
                  <c:pt idx="7">
                    <c:v>575</c:v>
                  </c:pt>
                  <c:pt idx="8">
                    <c:v>600</c:v>
                  </c:pt>
                  <c:pt idx="9">
                    <c:v>625</c:v>
                  </c:pt>
                  <c:pt idx="10">
                    <c:v>650</c:v>
                  </c:pt>
                  <c:pt idx="11">
                    <c:v>675</c:v>
                  </c:pt>
                  <c:pt idx="12">
                    <c:v>700</c:v>
                  </c:pt>
                  <c:pt idx="13">
                    <c:v>725</c:v>
                  </c:pt>
                  <c:pt idx="14">
                    <c:v>750</c:v>
                  </c:pt>
                  <c:pt idx="15">
                    <c:v>775</c:v>
                  </c:pt>
                  <c:pt idx="16">
                    <c:v>800</c:v>
                  </c:pt>
                  <c:pt idx="17">
                    <c:v>825</c:v>
                  </c:pt>
                  <c:pt idx="18">
                    <c:v>850</c:v>
                  </c:pt>
                  <c:pt idx="19">
                    <c:v>875</c:v>
                  </c:pt>
                  <c:pt idx="20">
                    <c:v>900</c:v>
                  </c:pt>
                  <c:pt idx="21">
                    <c:v>925</c:v>
                  </c:pt>
                  <c:pt idx="22">
                    <c:v>950</c:v>
                  </c:pt>
                  <c:pt idx="23">
                    <c:v>975</c:v>
                  </c:pt>
                  <c:pt idx="24">
                    <c:v>1000</c:v>
                  </c:pt>
                </c:lvl>
                <c:lvl>
                  <c:pt idx="0">
                    <c:v>Wavelength (nm)</c:v>
                  </c:pt>
                </c:lvl>
              </c:multiLvlStrCache>
            </c:multiLvlStrRef>
          </c:cat>
          <c:val>
            <c:numRef>
              <c:f>'Food Coloring Data'!$F$3:$F$27</c:f>
              <c:numCache>
                <c:formatCode>General</c:formatCode>
                <c:ptCount val="25"/>
                <c:pt idx="0">
                  <c:v>2</c:v>
                </c:pt>
                <c:pt idx="1">
                  <c:v>2</c:v>
                </c:pt>
                <c:pt idx="2">
                  <c:v>1.92</c:v>
                </c:pt>
                <c:pt idx="3">
                  <c:v>0.74</c:v>
                </c:pt>
                <c:pt idx="4">
                  <c:v>0.12</c:v>
                </c:pt>
                <c:pt idx="5">
                  <c:v>0.03</c:v>
                </c:pt>
                <c:pt idx="6">
                  <c:v>0.1</c:v>
                </c:pt>
                <c:pt idx="7">
                  <c:v>0</c:v>
                </c:pt>
                <c:pt idx="8">
                  <c:v>0.02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0.01</c:v>
                </c:pt>
                <c:pt idx="13">
                  <c:v>0</c:v>
                </c:pt>
                <c:pt idx="14">
                  <c:v>0.01</c:v>
                </c:pt>
                <c:pt idx="15">
                  <c:v>0</c:v>
                </c:pt>
                <c:pt idx="16">
                  <c:v>0.01</c:v>
                </c:pt>
                <c:pt idx="17">
                  <c:v>0.21</c:v>
                </c:pt>
                <c:pt idx="18">
                  <c:v>0</c:v>
                </c:pt>
                <c:pt idx="19">
                  <c:v>0.01</c:v>
                </c:pt>
                <c:pt idx="20">
                  <c:v>0.01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8D-46DD-9320-A39D1FE868A9}"/>
            </c:ext>
          </c:extLst>
        </c:ser>
        <c:ser>
          <c:idx val="4"/>
          <c:order val="4"/>
          <c:tx>
            <c:strRef>
              <c:f>'Food Coloring Data'!$G$1:$G$2</c:f>
              <c:strCache>
                <c:ptCount val="2"/>
                <c:pt idx="0">
                  <c:v>Solution Color</c:v>
                </c:pt>
                <c:pt idx="1">
                  <c:v>Orange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'Food Coloring Data'!$A$3:$B$27</c:f>
              <c:multiLvlStrCache>
                <c:ptCount val="25"/>
                <c:lvl>
                  <c:pt idx="0">
                    <c:v>400</c:v>
                  </c:pt>
                  <c:pt idx="1">
                    <c:v>425</c:v>
                  </c:pt>
                  <c:pt idx="2">
                    <c:v>450</c:v>
                  </c:pt>
                  <c:pt idx="3">
                    <c:v>475</c:v>
                  </c:pt>
                  <c:pt idx="4">
                    <c:v>500</c:v>
                  </c:pt>
                  <c:pt idx="5">
                    <c:v>525</c:v>
                  </c:pt>
                  <c:pt idx="6">
                    <c:v>550</c:v>
                  </c:pt>
                  <c:pt idx="7">
                    <c:v>575</c:v>
                  </c:pt>
                  <c:pt idx="8">
                    <c:v>600</c:v>
                  </c:pt>
                  <c:pt idx="9">
                    <c:v>625</c:v>
                  </c:pt>
                  <c:pt idx="10">
                    <c:v>650</c:v>
                  </c:pt>
                  <c:pt idx="11">
                    <c:v>675</c:v>
                  </c:pt>
                  <c:pt idx="12">
                    <c:v>700</c:v>
                  </c:pt>
                  <c:pt idx="13">
                    <c:v>725</c:v>
                  </c:pt>
                  <c:pt idx="14">
                    <c:v>750</c:v>
                  </c:pt>
                  <c:pt idx="15">
                    <c:v>775</c:v>
                  </c:pt>
                  <c:pt idx="16">
                    <c:v>800</c:v>
                  </c:pt>
                  <c:pt idx="17">
                    <c:v>825</c:v>
                  </c:pt>
                  <c:pt idx="18">
                    <c:v>850</c:v>
                  </c:pt>
                  <c:pt idx="19">
                    <c:v>875</c:v>
                  </c:pt>
                  <c:pt idx="20">
                    <c:v>900</c:v>
                  </c:pt>
                  <c:pt idx="21">
                    <c:v>925</c:v>
                  </c:pt>
                  <c:pt idx="22">
                    <c:v>950</c:v>
                  </c:pt>
                  <c:pt idx="23">
                    <c:v>975</c:v>
                  </c:pt>
                  <c:pt idx="24">
                    <c:v>1000</c:v>
                  </c:pt>
                </c:lvl>
                <c:lvl>
                  <c:pt idx="0">
                    <c:v>Wavelength (nm)</c:v>
                  </c:pt>
                </c:lvl>
              </c:multiLvlStrCache>
            </c:multiLvlStrRef>
          </c:cat>
          <c:val>
            <c:numRef>
              <c:f>'Food Coloring Data'!$G$3:$G$27</c:f>
              <c:numCache>
                <c:formatCode>General</c:formatCode>
                <c:ptCount val="25"/>
                <c:pt idx="0">
                  <c:v>1.43</c:v>
                </c:pt>
                <c:pt idx="1">
                  <c:v>1.41</c:v>
                </c:pt>
                <c:pt idx="2">
                  <c:v>1.57</c:v>
                </c:pt>
                <c:pt idx="3">
                  <c:v>0.98</c:v>
                </c:pt>
                <c:pt idx="4">
                  <c:v>0.86</c:v>
                </c:pt>
                <c:pt idx="5">
                  <c:v>0.71</c:v>
                </c:pt>
                <c:pt idx="6">
                  <c:v>0.39</c:v>
                </c:pt>
                <c:pt idx="7">
                  <c:v>0</c:v>
                </c:pt>
                <c:pt idx="8">
                  <c:v>0.03</c:v>
                </c:pt>
                <c:pt idx="9">
                  <c:v>0.1</c:v>
                </c:pt>
                <c:pt idx="10">
                  <c:v>0</c:v>
                </c:pt>
                <c:pt idx="11">
                  <c:v>0.02</c:v>
                </c:pt>
                <c:pt idx="12">
                  <c:v>0.23</c:v>
                </c:pt>
                <c:pt idx="13">
                  <c:v>0.22</c:v>
                </c:pt>
                <c:pt idx="14">
                  <c:v>0.12</c:v>
                </c:pt>
                <c:pt idx="15">
                  <c:v>0</c:v>
                </c:pt>
                <c:pt idx="16">
                  <c:v>0.01</c:v>
                </c:pt>
                <c:pt idx="17">
                  <c:v>0.01</c:v>
                </c:pt>
                <c:pt idx="18">
                  <c:v>0</c:v>
                </c:pt>
                <c:pt idx="19">
                  <c:v>0.01</c:v>
                </c:pt>
                <c:pt idx="20">
                  <c:v>0.23</c:v>
                </c:pt>
                <c:pt idx="21">
                  <c:v>0.01</c:v>
                </c:pt>
                <c:pt idx="22">
                  <c:v>0.01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88D-46DD-9320-A39D1FE868A9}"/>
            </c:ext>
          </c:extLst>
        </c:ser>
        <c:ser>
          <c:idx val="5"/>
          <c:order val="5"/>
          <c:tx>
            <c:strRef>
              <c:f>'Food Coloring Data'!$H$1:$H$2</c:f>
              <c:strCache>
                <c:ptCount val="2"/>
                <c:pt idx="0">
                  <c:v>Solution Color</c:v>
                </c:pt>
                <c:pt idx="1">
                  <c:v>Red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multiLvlStrRef>
              <c:f>'Food Coloring Data'!$A$3:$B$27</c:f>
              <c:multiLvlStrCache>
                <c:ptCount val="25"/>
                <c:lvl>
                  <c:pt idx="0">
                    <c:v>400</c:v>
                  </c:pt>
                  <c:pt idx="1">
                    <c:v>425</c:v>
                  </c:pt>
                  <c:pt idx="2">
                    <c:v>450</c:v>
                  </c:pt>
                  <c:pt idx="3">
                    <c:v>475</c:v>
                  </c:pt>
                  <c:pt idx="4">
                    <c:v>500</c:v>
                  </c:pt>
                  <c:pt idx="5">
                    <c:v>525</c:v>
                  </c:pt>
                  <c:pt idx="6">
                    <c:v>550</c:v>
                  </c:pt>
                  <c:pt idx="7">
                    <c:v>575</c:v>
                  </c:pt>
                  <c:pt idx="8">
                    <c:v>600</c:v>
                  </c:pt>
                  <c:pt idx="9">
                    <c:v>625</c:v>
                  </c:pt>
                  <c:pt idx="10">
                    <c:v>650</c:v>
                  </c:pt>
                  <c:pt idx="11">
                    <c:v>675</c:v>
                  </c:pt>
                  <c:pt idx="12">
                    <c:v>700</c:v>
                  </c:pt>
                  <c:pt idx="13">
                    <c:v>725</c:v>
                  </c:pt>
                  <c:pt idx="14">
                    <c:v>750</c:v>
                  </c:pt>
                  <c:pt idx="15">
                    <c:v>775</c:v>
                  </c:pt>
                  <c:pt idx="16">
                    <c:v>800</c:v>
                  </c:pt>
                  <c:pt idx="17">
                    <c:v>825</c:v>
                  </c:pt>
                  <c:pt idx="18">
                    <c:v>850</c:v>
                  </c:pt>
                  <c:pt idx="19">
                    <c:v>875</c:v>
                  </c:pt>
                  <c:pt idx="20">
                    <c:v>900</c:v>
                  </c:pt>
                  <c:pt idx="21">
                    <c:v>925</c:v>
                  </c:pt>
                  <c:pt idx="22">
                    <c:v>950</c:v>
                  </c:pt>
                  <c:pt idx="23">
                    <c:v>975</c:v>
                  </c:pt>
                  <c:pt idx="24">
                    <c:v>1000</c:v>
                  </c:pt>
                </c:lvl>
                <c:lvl>
                  <c:pt idx="0">
                    <c:v>Wavelength (nm)</c:v>
                  </c:pt>
                </c:lvl>
              </c:multiLvlStrCache>
            </c:multiLvlStrRef>
          </c:cat>
          <c:val>
            <c:numRef>
              <c:f>'Food Coloring Data'!$H$3:$H$27</c:f>
              <c:numCache>
                <c:formatCode>General</c:formatCode>
                <c:ptCount val="25"/>
                <c:pt idx="0">
                  <c:v>0.88</c:v>
                </c:pt>
                <c:pt idx="1">
                  <c:v>0.96</c:v>
                </c:pt>
                <c:pt idx="2">
                  <c:v>1.76</c:v>
                </c:pt>
                <c:pt idx="3">
                  <c:v>1.62</c:v>
                </c:pt>
                <c:pt idx="4">
                  <c:v>1.8</c:v>
                </c:pt>
                <c:pt idx="5">
                  <c:v>1.83</c:v>
                </c:pt>
                <c:pt idx="6">
                  <c:v>1.36</c:v>
                </c:pt>
                <c:pt idx="7">
                  <c:v>0.22</c:v>
                </c:pt>
                <c:pt idx="8">
                  <c:v>0.26</c:v>
                </c:pt>
                <c:pt idx="9">
                  <c:v>0.08</c:v>
                </c:pt>
                <c:pt idx="10">
                  <c:v>0</c:v>
                </c:pt>
                <c:pt idx="11">
                  <c:v>0.01</c:v>
                </c:pt>
                <c:pt idx="12">
                  <c:v>0.14000000000000001</c:v>
                </c:pt>
                <c:pt idx="13">
                  <c:v>0.02</c:v>
                </c:pt>
                <c:pt idx="14">
                  <c:v>0.21</c:v>
                </c:pt>
                <c:pt idx="15">
                  <c:v>0</c:v>
                </c:pt>
                <c:pt idx="16">
                  <c:v>0.01</c:v>
                </c:pt>
                <c:pt idx="17">
                  <c:v>0.22</c:v>
                </c:pt>
                <c:pt idx="18">
                  <c:v>0.01</c:v>
                </c:pt>
                <c:pt idx="19">
                  <c:v>0</c:v>
                </c:pt>
                <c:pt idx="20">
                  <c:v>0.01</c:v>
                </c:pt>
                <c:pt idx="21">
                  <c:v>0</c:v>
                </c:pt>
                <c:pt idx="22">
                  <c:v>0</c:v>
                </c:pt>
                <c:pt idx="23">
                  <c:v>0.22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88D-46DD-9320-A39D1FE868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8851024"/>
        <c:axId val="438847416"/>
      </c:lineChart>
      <c:catAx>
        <c:axId val="438851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847416"/>
        <c:crosses val="autoZero"/>
        <c:auto val="1"/>
        <c:lblAlgn val="ctr"/>
        <c:lblOffset val="100"/>
        <c:noMultiLvlLbl val="0"/>
      </c:catAx>
      <c:valAx>
        <c:axId val="438847416"/>
        <c:scaling>
          <c:orientation val="minMax"/>
          <c:max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Absorbance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85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0.08504</cdr:x>
      <cdr:y>0.08225</cdr:y>
    </cdr:from>
    <cdr:to>
      <cdr:x>0.98268</cdr:x>
      <cdr:y>0.80736</cdr:y>
    </cdr:to>
    <cdr:grpSp>
      <cdr:nvGrpSpPr>
        <cdr:cNvPr id="6" name="Group 5">
          <a:extLst xmlns:a="http://schemas.openxmlformats.org/drawingml/2006/main">
            <a:ext uri="{FF2B5EF4-FFF2-40B4-BE49-F238E27FC236}">
              <a16:creationId xmlns:a16="http://schemas.microsoft.com/office/drawing/2014/main" id="{39E48232-09DE-484C-B511-AAC3451AED64}"/>
            </a:ext>
          </a:extLst>
        </cdr:cNvPr>
        <cdr:cNvGrpSpPr/>
      </cdr:nvGrpSpPr>
      <cdr:grpSpPr>
        <a:xfrm xmlns:a="http://schemas.openxmlformats.org/drawingml/2006/main">
          <a:off x="734791" y="515945"/>
          <a:ext cx="7756091" cy="4548538"/>
          <a:chOff x="734786" y="513442"/>
          <a:chExt cx="7756070" cy="4562022"/>
        </a:xfrm>
      </cdr:grpSpPr>
      <cdr:sp macro="" textlink="">
        <cdr:nvSpPr>
          <cdr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10389C7-0ED9-47F0-9CA5-69C14BD5A901}"/>
              </a:ext>
            </a:extLst>
          </cdr:cNvPr>
          <cdr:cNvSpPr/>
        </cdr:nvSpPr>
        <cdr:spPr>
          <a:xfrm xmlns:a="http://schemas.openxmlformats.org/drawingml/2006/main">
            <a:off x="734786" y="517071"/>
            <a:ext cx="775607" cy="4558393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>
              <a:alpha val="10000"/>
            </a:schemeClr>
          </a:solidFill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vertOverflow="clip"/>
          <a:lstStyle xmlns:a="http://schemas.openxmlformats.org/drawingml/2006/main"/>
          <a:p xmlns:a="http://schemas.openxmlformats.org/drawingml/2006/main">
            <a:endParaRPr lang="en-US"/>
          </a:p>
        </cdr:txBody>
      </cdr:sp>
      <cdr:sp macro="" textlink="">
        <cdr:nvSpPr>
          <cdr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AAE04718-174B-421E-B89E-2D97D861E033}"/>
              </a:ext>
            </a:extLst>
          </cdr:cNvPr>
          <cdr:cNvSpPr/>
        </cdr:nvSpPr>
        <cdr:spPr>
          <a:xfrm xmlns:a="http://schemas.openxmlformats.org/drawingml/2006/main">
            <a:off x="1506765" y="513443"/>
            <a:ext cx="1269092" cy="4558393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6">
              <a:alpha val="10000"/>
            </a:schemeClr>
          </a:solidFill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/>
          <a:lstStyle xmlns:a="http://schemas.openxmlformats.org/drawingml/2006/main"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en-US"/>
          </a:p>
        </cdr:txBody>
      </cdr:sp>
      <cdr:sp macro="" textlink="">
        <cdr:nvSpPr>
          <cdr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8AE2D088-7DB1-4102-B09B-8A5F25351AD1}"/>
              </a:ext>
            </a:extLst>
          </cdr:cNvPr>
          <cdr:cNvSpPr/>
        </cdr:nvSpPr>
        <cdr:spPr>
          <a:xfrm xmlns:a="http://schemas.openxmlformats.org/drawingml/2006/main">
            <a:off x="2772227" y="513443"/>
            <a:ext cx="2452915" cy="455839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000">
              <a:alpha val="10000"/>
            </a:srgbClr>
          </a:solidFill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/>
          <a:lstStyle xmlns:a="http://schemas.openxmlformats.org/drawingml/2006/main"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en-US"/>
          </a:p>
        </cdr:txBody>
      </cdr:sp>
      <cdr:sp macro="" textlink="">
        <cdr:nvSpPr>
          <cdr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AEA2A42-FF62-4D39-A3C2-B373E788EDBD}"/>
              </a:ext>
            </a:extLst>
          </cdr:cNvPr>
          <cdr:cNvSpPr/>
        </cdr:nvSpPr>
        <cdr:spPr>
          <a:xfrm xmlns:a="http://schemas.openxmlformats.org/drawingml/2006/main">
            <a:off x="5221513" y="513442"/>
            <a:ext cx="3269343" cy="455839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0000">
              <a:alpha val="10000"/>
            </a:srgbClr>
          </a:solidFill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/>
          <a:lstStyle xmlns:a="http://schemas.openxmlformats.org/drawingml/2006/main"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en-US"/>
          </a:p>
        </cdr:txBody>
      </cdr:sp>
    </cdr:grpSp>
  </cdr:relSizeAnchor>
  <cdr:relSizeAnchor xmlns:cdr="http://schemas.openxmlformats.org/drawingml/2006/chartDrawing">
    <cdr:from>
      <cdr:x>0.64264</cdr:x>
      <cdr:y>0.1266</cdr:y>
    </cdr:from>
    <cdr:to>
      <cdr:x>0.97392</cdr:x>
      <cdr:y>0.5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BB28A737-5852-423C-89D7-B1082687883B}"/>
            </a:ext>
          </a:extLst>
        </cdr:cNvPr>
        <cdr:cNvSpPr txBox="1"/>
      </cdr:nvSpPr>
      <cdr:spPr>
        <a:xfrm xmlns:a="http://schemas.openxmlformats.org/drawingml/2006/main">
          <a:off x="5552720" y="794125"/>
          <a:ext cx="2862470" cy="23423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/>
            <a:t>Red, Orange, and Yellow solutions were diluted and evaluated at 450 nm.  </a:t>
          </a:r>
        </a:p>
        <a:p xmlns:a="http://schemas.openxmlformats.org/drawingml/2006/main">
          <a:endParaRPr lang="en-US" sz="1800" dirty="0"/>
        </a:p>
        <a:p xmlns:a="http://schemas.openxmlformats.org/drawingml/2006/main">
          <a:r>
            <a:rPr lang="en-US" sz="1800" dirty="0"/>
            <a:t>Green, Blue, and Purple solutions were diluted and evaluated at 625 nm.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591F4-C1A5-497D-B759-832C8EB781F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19C64-6C3D-413A-9AED-B7304EADE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078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591F4-C1A5-497D-B759-832C8EB781F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19C64-6C3D-413A-9AED-B7304EADE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15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591F4-C1A5-497D-B759-832C8EB781F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19C64-6C3D-413A-9AED-B7304EADE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70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591F4-C1A5-497D-B759-832C8EB781F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19C64-6C3D-413A-9AED-B7304EADE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668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591F4-C1A5-497D-B759-832C8EB781F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19C64-6C3D-413A-9AED-B7304EADE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800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591F4-C1A5-497D-B759-832C8EB781F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19C64-6C3D-413A-9AED-B7304EADE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390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591F4-C1A5-497D-B759-832C8EB781F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19C64-6C3D-413A-9AED-B7304EADE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39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591F4-C1A5-497D-B759-832C8EB781F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19C64-6C3D-413A-9AED-B7304EADE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021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591F4-C1A5-497D-B759-832C8EB781F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19C64-6C3D-413A-9AED-B7304EADE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941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591F4-C1A5-497D-B759-832C8EB781F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19C64-6C3D-413A-9AED-B7304EADE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99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591F4-C1A5-497D-B759-832C8EB781F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19C64-6C3D-413A-9AED-B7304EADE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718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591F4-C1A5-497D-B759-832C8EB781F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19C64-6C3D-413A-9AED-B7304EADE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07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ED50914-E5B3-49AC-8EA6-C71C38E0A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9971" y="1783959"/>
            <a:ext cx="3483937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300" b="1"/>
              <a:t>Spectrophotometry of Solutions Colored with Food Coloring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picture containing indoor, white&#10;&#10;Description automatically generated">
            <a:extLst>
              <a:ext uri="{FF2B5EF4-FFF2-40B4-BE49-F238E27FC236}">
                <a16:creationId xmlns:a16="http://schemas.microsoft.com/office/drawing/2014/main" id="{3CC3E566-6271-447C-9B83-7691D3B285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" r="33791" b="1"/>
          <a:stretch/>
        </p:blipFill>
        <p:spPr>
          <a:xfrm>
            <a:off x="20" y="10"/>
            <a:ext cx="4518095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060242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C50B0B8-7013-4700-BB68-BF480B5E13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143277"/>
              </p:ext>
            </p:extLst>
          </p:nvPr>
        </p:nvGraphicFramePr>
        <p:xfrm>
          <a:off x="251732" y="292553"/>
          <a:ext cx="8640536" cy="6272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1965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441B5-64C2-4C7F-97FB-8C5FF2338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9971" y="1783959"/>
            <a:ext cx="3483937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700" b="1"/>
              <a:t>Food Coloring Solutions Dilution Series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picture containing table, indoor, sitting&#10;&#10;Description automatically generated">
            <a:extLst>
              <a:ext uri="{FF2B5EF4-FFF2-40B4-BE49-F238E27FC236}">
                <a16:creationId xmlns:a16="http://schemas.microsoft.com/office/drawing/2014/main" id="{53E54FE6-AB17-4302-87A6-E1006692B5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7" r="34261" b="-2"/>
          <a:stretch/>
        </p:blipFill>
        <p:spPr>
          <a:xfrm>
            <a:off x="20" y="10"/>
            <a:ext cx="4518095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161495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FC303-15BD-41A4-8421-2FFAE6C6C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Absorbance Values of Diluted Color Samples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6E1D55-E918-4B88-B8FB-592F26F10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397" y="2506218"/>
            <a:ext cx="8326685" cy="341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239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63</Words>
  <Application>Microsoft Office PowerPoint</Application>
  <PresentationFormat>On-screen Show (4:3)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Spectrophotometry of Solutions Colored with Food Coloring</vt:lpstr>
      <vt:lpstr>PowerPoint Presentation</vt:lpstr>
      <vt:lpstr>Food Coloring Solutions Dilution Series</vt:lpstr>
      <vt:lpstr>Absorbance Values of Diluted Color Samples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Spectrophotometry of Solutions Colored with Food Coloring</dc:title>
  <dc:creator>David Swart</dc:creator>
  <cp:lastModifiedBy>David Swart</cp:lastModifiedBy>
  <cp:revision>3</cp:revision>
  <dcterms:created xsi:type="dcterms:W3CDTF">2019-06-10T15:20:27Z</dcterms:created>
  <dcterms:modified xsi:type="dcterms:W3CDTF">2019-06-10T21:30:11Z</dcterms:modified>
</cp:coreProperties>
</file>