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4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3A625-BB28-294F-B32A-9C51F18C595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68CDB-5000-7F48-B4C0-23593F6D2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5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4ACC9A-6521-D140-9BA6-81703A186EB6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D85722-0667-1241-A231-9B9EB598785B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408DAE-9BD3-1443-B43F-7D8E526FBE76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C7E5E35-B5B1-A642-8CA0-A96C919D6894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E68DB60-A1E3-F74A-9E52-66812F4AAEEA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35D66F-85C6-3742-8930-5594C37A329A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D529C1-5BDA-AC4C-AA17-03DE8DCDEF79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B9FEC2-B323-B945-BA92-D751EEA9454E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2FFEA2-00D7-0D4F-9E29-0A4A3530FE1F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6752B50-F3EE-8D41-8A8B-DEBCA245EDE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7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8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22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097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48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233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1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913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4595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5625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017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8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y3bKIOkcmk?feature=oembed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80: Bearly Alive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Solution Concentration</a:t>
            </a:r>
          </a:p>
        </p:txBody>
      </p:sp>
    </p:spTree>
    <p:extLst>
      <p:ext uri="{BB962C8B-B14F-4D97-AF65-F5344CB8AC3E}">
        <p14:creationId xmlns:p14="http://schemas.microsoft.com/office/powerpoint/2010/main" val="2686809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Gummy bears have been placed overnight in two different aqueous solutions. One solution contains sugar in water.  The other solution is just water.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Predict what will happen to the gummy bears after sitting overnight in the two solutions.  Explain your thinking with a drawing.</a:t>
            </a:r>
          </a:p>
        </p:txBody>
      </p:sp>
    </p:spTree>
    <p:extLst>
      <p:ext uri="{BB962C8B-B14F-4D97-AF65-F5344CB8AC3E}">
        <p14:creationId xmlns:p14="http://schemas.microsoft.com/office/powerpoint/2010/main" val="396571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keep track of compounds when they are in solution?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4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 dirty="0">
                <a:latin typeface="Palatino" charset="0"/>
                <a:ea typeface="ＭＳ Ｐゴシック" charset="0"/>
              </a:rPr>
              <a:t>define the terms </a:t>
            </a:r>
            <a:r>
              <a:rPr lang="en-US" sz="2400" i="1" dirty="0">
                <a:latin typeface="Palatino" charset="0"/>
                <a:ea typeface="ＭＳ Ｐゴシック" charset="0"/>
              </a:rPr>
              <a:t>solution, solute, solvent, saturated solution, concentration, </a:t>
            </a:r>
            <a:r>
              <a:rPr lang="en-US" sz="2400" dirty="0">
                <a:latin typeface="Palatino" charset="0"/>
                <a:ea typeface="ＭＳ Ｐゴシック" charset="0"/>
              </a:rPr>
              <a:t>and </a:t>
            </a:r>
            <a:r>
              <a:rPr lang="en-US" sz="2400" i="1" dirty="0">
                <a:latin typeface="Palatino" charset="0"/>
                <a:ea typeface="ＭＳ Ｐゴシック" charset="0"/>
              </a:rPr>
              <a:t>molarity</a:t>
            </a:r>
          </a:p>
          <a:p>
            <a:pPr marL="457200" lvl="1" indent="-342900" eaLnBrk="1" hangingPunct="1"/>
            <a:r>
              <a:rPr lang="en-US" sz="2400" dirty="0">
                <a:latin typeface="Palatino" charset="0"/>
                <a:ea typeface="ＭＳ Ｐゴシック" charset="0"/>
              </a:rPr>
              <a:t>explain what the concentration and molarity of a solution represent</a:t>
            </a:r>
          </a:p>
          <a:p>
            <a:pPr marL="457200" lvl="1" indent="-342900" eaLnBrk="1" hangingPunct="1"/>
            <a:r>
              <a:rPr lang="en-US" sz="2400" dirty="0">
                <a:latin typeface="Palatino" charset="0"/>
                <a:ea typeface="ＭＳ Ｐゴシック" charset="0"/>
              </a:rPr>
              <a:t>complete calculations involving molarity</a:t>
            </a:r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14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869852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Vocabulary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36652"/>
            <a:ext cx="71628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Solution</a:t>
            </a:r>
            <a:r>
              <a:rPr lang="en-US" sz="2400" dirty="0">
                <a:latin typeface="Arial" charset="0"/>
                <a:ea typeface="ＭＳ Ｐゴシック" charset="0"/>
              </a:rPr>
              <a:t>: A mixture of two substances that is uniform throughout.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Solute</a:t>
            </a:r>
            <a:r>
              <a:rPr lang="en-US" sz="2400" dirty="0">
                <a:latin typeface="Arial" charset="0"/>
                <a:ea typeface="ＭＳ Ｐゴシック" charset="0"/>
              </a:rPr>
              <a:t>: The substance dissolved in a solution.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Solvent</a:t>
            </a:r>
            <a:r>
              <a:rPr lang="en-US" sz="2400" dirty="0">
                <a:latin typeface="Arial" charset="0"/>
                <a:ea typeface="ＭＳ Ｐゴシック" charset="0"/>
              </a:rPr>
              <a:t>: The substance in which the solute dissolves in a solution.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dirty="0">
              <a:latin typeface="Palatino" charset="0"/>
              <a:ea typeface="ＭＳ Ｐゴシック" charset="0"/>
            </a:endParaRPr>
          </a:p>
        </p:txBody>
      </p:sp>
      <p:sp>
        <p:nvSpPr>
          <p:cNvPr id="17411" name="AutoShape 7"/>
          <p:cNvSpPr>
            <a:spLocks noChangeArrowheads="1"/>
          </p:cNvSpPr>
          <p:nvPr/>
        </p:nvSpPr>
        <p:spPr bwMode="auto">
          <a:xfrm>
            <a:off x="1146517" y="1860452"/>
            <a:ext cx="6858000" cy="838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ADADAD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AutoShape 67">
            <a:extLst>
              <a:ext uri="{FF2B5EF4-FFF2-40B4-BE49-F238E27FC236}">
                <a16:creationId xmlns:a16="http://schemas.microsoft.com/office/drawing/2014/main" id="{9B7A2865-F72D-413D-BE48-146B6D465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2552"/>
            <a:ext cx="6858000" cy="685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68">
            <a:extLst>
              <a:ext uri="{FF2B5EF4-FFF2-40B4-BE49-F238E27FC236}">
                <a16:creationId xmlns:a16="http://schemas.microsoft.com/office/drawing/2014/main" id="{59812078-329A-4825-90AF-DCADD63A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794152"/>
            <a:ext cx="6858000" cy="914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270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Vocabulary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203" y="1981200"/>
            <a:ext cx="3553105" cy="3657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A solution is saturated when no more solute will dissolve.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Saturated solution</a:t>
            </a:r>
            <a:r>
              <a:rPr lang="en-US" sz="2400" dirty="0">
                <a:latin typeface="Arial" charset="0"/>
                <a:ea typeface="ＭＳ Ｐゴシック" charset="0"/>
              </a:rPr>
              <a:t>: A solution that contains the maximum amount of solute for a given amount of solvent.</a:t>
            </a:r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1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</p:txBody>
      </p:sp>
      <p:sp>
        <p:nvSpPr>
          <p:cNvPr id="21507" name="AutoShape 4"/>
          <p:cNvSpPr>
            <a:spLocks noChangeArrowheads="1"/>
          </p:cNvSpPr>
          <p:nvPr/>
        </p:nvSpPr>
        <p:spPr bwMode="auto">
          <a:xfrm>
            <a:off x="596864" y="3429000"/>
            <a:ext cx="3693782" cy="209960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Online Media 2" title="Super Saturated Solutions :0">
            <a:hlinkClick r:id="" action="ppaction://media"/>
            <a:extLst>
              <a:ext uri="{FF2B5EF4-FFF2-40B4-BE49-F238E27FC236}">
                <a16:creationId xmlns:a16="http://schemas.microsoft.com/office/drawing/2014/main" id="{59D2AFEE-03D4-4B5A-807B-D97A1E1E6D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72000" y="2299676"/>
            <a:ext cx="3904797" cy="292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0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15105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Vocabulary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81905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Concentration refers to the amount of solute that is dissolved in a solution.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Molarity (M) = 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Concentration</a:t>
            </a:r>
            <a:r>
              <a:rPr lang="en-US" sz="2400" dirty="0">
                <a:latin typeface="Arial" charset="0"/>
                <a:ea typeface="ＭＳ Ｐゴシック" charset="0"/>
              </a:rPr>
              <a:t>: A measure of the amount of solute dissolved in a specified volume of solution.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Molarity: </a:t>
            </a:r>
            <a:r>
              <a:rPr lang="en-US" sz="2400" dirty="0">
                <a:latin typeface="Arial" charset="0"/>
                <a:ea typeface="ＭＳ Ｐゴシック" charset="0"/>
              </a:rPr>
              <a:t>The concentration of a solution expressed in moles of solute per liter of solution.</a:t>
            </a:r>
          </a:p>
          <a:p>
            <a:pPr marL="0" indent="0" eaLnBrk="1" hangingPunct="1"/>
            <a:endParaRPr lang="en-US" sz="1800" dirty="0">
              <a:latin typeface="Palatino" charset="0"/>
              <a:ea typeface="ＭＳ Ｐゴシック" charset="0"/>
            </a:endParaRPr>
          </a:p>
        </p:txBody>
      </p:sp>
      <p:sp>
        <p:nvSpPr>
          <p:cNvPr id="23555" name="AutoShape 4"/>
          <p:cNvSpPr>
            <a:spLocks noChangeArrowheads="1"/>
          </p:cNvSpPr>
          <p:nvPr/>
        </p:nvSpPr>
        <p:spPr bwMode="auto">
          <a:xfrm>
            <a:off x="1219200" y="3790070"/>
            <a:ext cx="71628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3352800" y="2620105"/>
            <a:ext cx="31242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n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 (moles)</a:t>
            </a:r>
            <a:br>
              <a:rPr lang="en-US" baseline="0">
                <a:solidFill>
                  <a:srgbClr val="000000"/>
                </a:solidFill>
                <a:latin typeface="Palatino" charset="0"/>
              </a:rPr>
            </a:b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V 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(liters of solution)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>
            <a:off x="3581400" y="3077305"/>
            <a:ext cx="2667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6DF4B61F-D187-40E4-A077-E2ED9E946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045000"/>
            <a:ext cx="71628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gummy bears changed size depending on the concentration of the solution they were soaked in.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Molecules move from areas of higher concentration to areas of lower concentration.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14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you keep track of compounds when they are in solution?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two or more substances mix together uniformly at a molecular, ionic, or atomic level, they form a solution.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concentration of a solution can be expressed in moles per liter. This is also called the molarity of the solution, or M.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concentration of a solution can also be expressed in moles per kilogram.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This is called the molarity of the solution, or </a:t>
            </a:r>
            <a:r>
              <a:rPr lang="en-US" sz="2400" i="1">
                <a:latin typeface="Palatino" charset="0"/>
                <a:ea typeface="ＭＳ Ｐゴシック" charset="0"/>
              </a:rPr>
              <a:t>m.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41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Suppose 10.0 g of salt, NaCl, are dissolved in 0.50 L of water. What is the molarity of this solution?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5306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395</Words>
  <Application>Microsoft Office PowerPoint</Application>
  <PresentationFormat>On-screen Show (4:3)</PresentationFormat>
  <Paragraphs>60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Palatino</vt:lpstr>
      <vt:lpstr>Times</vt:lpstr>
      <vt:lpstr>Blank Presentation</vt:lpstr>
      <vt:lpstr>Lesson 80: Bearly Alive</vt:lpstr>
      <vt:lpstr>ChemCatalyst</vt:lpstr>
      <vt:lpstr>Key Question</vt:lpstr>
      <vt:lpstr>You will be able to:</vt:lpstr>
      <vt:lpstr>Important Vocabulary</vt:lpstr>
      <vt:lpstr>Important Vocabulary</vt:lpstr>
      <vt:lpstr>Important Vocabulary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David Swart</cp:lastModifiedBy>
  <cp:revision>8</cp:revision>
  <dcterms:created xsi:type="dcterms:W3CDTF">2014-12-05T22:43:54Z</dcterms:created>
  <dcterms:modified xsi:type="dcterms:W3CDTF">2019-04-15T16:34:43Z</dcterms:modified>
</cp:coreProperties>
</file>