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5024C-9304-F44E-8836-C110F5AF51B1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0B929A-3BF5-6340-89F3-A9F7F444A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42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5A8CBEB-A46A-0C41-BDB0-5FB884296ACE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85F0703-592C-0647-BF51-7CF9F63B5A00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EA19526-B608-0A42-98F7-5E8B66D81492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E462560-8251-4A44-88CB-72F66D0DCDDA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AA3FCC8-E782-4C4E-A627-DC97752ECAC3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0E14115-FF9E-D245-984B-CFA41EDB3613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7325E86-52B8-8B44-8B60-1EF5C0FF94BC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21631BA-0CE8-3C4E-8360-C16F17B6657E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D4D7B21-D342-5E48-88ED-EFD5ABCD807F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4649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361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57685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3503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7357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29444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4653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5161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9651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5791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6190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9544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4649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283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Lesson 64: STP</a:t>
            </a:r>
            <a:endParaRPr lang="en-US" b="0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The Mole and Avogadro</a:t>
            </a:r>
            <a:r>
              <a:rPr lang="ja-JP" altLang="en-US" b="1">
                <a:latin typeface="Palatino" charset="0"/>
                <a:ea typeface="ＭＳ Ｐゴシック" charset="0"/>
              </a:rPr>
              <a:t>’</a:t>
            </a:r>
            <a:r>
              <a:rPr lang="en-US" altLang="ja-JP" b="1">
                <a:latin typeface="Palatino" charset="0"/>
                <a:ea typeface="ＭＳ Ｐゴシック" charset="0"/>
              </a:rPr>
              <a:t>s Law</a:t>
            </a:r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104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6934200" cy="2971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There are two balloons. One is filled with helium, He, and the other with carbon dioxide, CO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.</a:t>
            </a:r>
          </a:p>
          <a:p>
            <a:pPr marL="457200" lvl="1" indent="-34290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Describe what happens when the balloons are released.</a:t>
            </a:r>
          </a:p>
          <a:p>
            <a:pPr marL="457200" lvl="1" indent="-34290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For the two balloons, state whether these properties are the same or different, and explain why:</a:t>
            </a:r>
          </a:p>
          <a:p>
            <a:pPr marL="457200" lvl="1" indent="-342900" eaLnBrk="1" hangingPunct="1">
              <a:lnSpc>
                <a:spcPct val="90000"/>
              </a:lnSpc>
              <a:buFont typeface="Arial" charset="0"/>
              <a:buNone/>
            </a:pPr>
            <a:endParaRPr lang="en-US" sz="1600" i="1">
              <a:latin typeface="Palatino" charset="0"/>
              <a:ea typeface="ＭＳ Ｐゴシック" charset="0"/>
            </a:endParaRPr>
          </a:p>
          <a:p>
            <a:pPr marL="457200" lvl="1" indent="-342900" eaLnBrk="1" hangingPunct="1">
              <a:lnSpc>
                <a:spcPct val="90000"/>
              </a:lnSpc>
              <a:buFont typeface="Arial" charset="0"/>
              <a:buNone/>
            </a:pPr>
            <a:endParaRPr lang="en-US" sz="18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800">
              <a:latin typeface="Palatino" charset="0"/>
              <a:ea typeface="ＭＳ Ｐゴシック" charset="0"/>
            </a:endParaRPr>
          </a:p>
        </p:txBody>
      </p:sp>
      <p:graphicFrame>
        <p:nvGraphicFramePr>
          <p:cNvPr id="264219" name="Group 27"/>
          <p:cNvGraphicFramePr>
            <a:graphicFrameLocks noGrp="1"/>
          </p:cNvGraphicFramePr>
          <p:nvPr/>
        </p:nvGraphicFramePr>
        <p:xfrm>
          <a:off x="1752600" y="4419600"/>
          <a:ext cx="6553200" cy="1831975"/>
        </p:xfrm>
        <a:graphic>
          <a:graphicData uri="http://schemas.openxmlformats.org/drawingml/2006/table">
            <a:tbl>
              <a:tblPr/>
              <a:tblGrid>
                <a:gridCol w="327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3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• pressure, </a:t>
                      </a: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P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• number density, </a:t>
                      </a: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n/V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• temperature, </a:t>
                      </a: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T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• number, </a:t>
                      </a: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n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0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• volume, </a:t>
                      </a: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V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• density, </a:t>
                      </a: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m/V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3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• mass, </a:t>
                      </a: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m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7042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do chemists keep track of the number of gas particles?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528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define a mole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explain Avogadro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law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define standard temperature and pressure</a:t>
            </a:r>
            <a:endParaRPr lang="en-US">
              <a:latin typeface="Arial" charset="0"/>
              <a:ea typeface="ＭＳ Ｐゴシック" charset="0"/>
            </a:endParaRPr>
          </a:p>
          <a:p>
            <a:pPr marL="457200" indent="-45720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495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815926" y="729176"/>
            <a:ext cx="7391400" cy="91440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Important Information!</a:t>
            </a:r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5926" y="2133600"/>
            <a:ext cx="7642274" cy="3886200"/>
          </a:xfrm>
        </p:spPr>
        <p:txBody>
          <a:bodyPr/>
          <a:lstStyle/>
          <a:p>
            <a:pPr marL="0" indent="0" eaLnBrk="1" hangingPunct="1"/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Chemists use a unit called a </a:t>
            </a:r>
            <a:r>
              <a:rPr lang="en-US" sz="2400" i="1" dirty="0">
                <a:latin typeface="Palatino" charset="0"/>
                <a:ea typeface="ＭＳ Ｐゴシック" charset="0"/>
              </a:rPr>
              <a:t>mole </a:t>
            </a:r>
            <a:r>
              <a:rPr lang="en-US" sz="2400" dirty="0">
                <a:latin typeface="Palatino" charset="0"/>
                <a:ea typeface="ＭＳ Ｐゴシック" charset="0"/>
              </a:rPr>
              <a:t>to describe the number of gas particles in a sample.</a:t>
            </a:r>
          </a:p>
          <a:p>
            <a:pPr marL="0" indent="0" eaLnBrk="1" hangingPunct="1"/>
            <a:endParaRPr lang="en-US" sz="2400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dirty="0">
                <a:latin typeface="Arial" charset="0"/>
                <a:ea typeface="ＭＳ Ｐゴシック" charset="0"/>
              </a:rPr>
              <a:t>1 mole = 602,000,000,000,000,000,000,000</a:t>
            </a:r>
          </a:p>
          <a:p>
            <a:pPr marL="0" indent="0" eaLnBrk="1" hangingPunct="1"/>
            <a:endParaRPr lang="en-US" sz="2400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dirty="0">
                <a:latin typeface="Arial" charset="0"/>
                <a:ea typeface="ＭＳ Ｐゴシック" charset="0"/>
              </a:rPr>
              <a:t>1 mole = 6.02 x 10</a:t>
            </a:r>
            <a:r>
              <a:rPr lang="en-US" sz="2400" baseline="30000" dirty="0">
                <a:latin typeface="Arial" charset="0"/>
                <a:ea typeface="ＭＳ Ｐゴシック" charset="0"/>
              </a:rPr>
              <a:t>23</a:t>
            </a:r>
            <a:endParaRPr lang="en-US" baseline="30000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dirty="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415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Important Information!</a:t>
            </a:r>
          </a:p>
        </p:txBody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553200" cy="3657600"/>
          </a:xfrm>
        </p:spPr>
        <p:txBody>
          <a:bodyPr/>
          <a:lstStyle/>
          <a:p>
            <a:pPr marL="0" indent="0" eaLnBrk="1" hangingPunct="1"/>
            <a:r>
              <a:rPr lang="en-US" sz="24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S</a:t>
            </a:r>
            <a:r>
              <a:rPr lang="en-US" sz="2400" b="1" dirty="0">
                <a:latin typeface="Arial" charset="0"/>
                <a:ea typeface="ＭＳ Ｐゴシック" charset="0"/>
              </a:rPr>
              <a:t>tandard </a:t>
            </a:r>
            <a:r>
              <a:rPr lang="en-US" sz="24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T</a:t>
            </a:r>
            <a:r>
              <a:rPr lang="en-US" sz="2400" b="1" dirty="0">
                <a:latin typeface="Arial" charset="0"/>
                <a:ea typeface="ＭＳ Ｐゴシック" charset="0"/>
              </a:rPr>
              <a:t>emperature and </a:t>
            </a:r>
            <a:r>
              <a:rPr lang="en-US" sz="24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P</a:t>
            </a:r>
            <a:r>
              <a:rPr lang="en-US" sz="2400" b="1" dirty="0">
                <a:latin typeface="Arial" charset="0"/>
                <a:ea typeface="ＭＳ Ｐゴシック" charset="0"/>
              </a:rPr>
              <a:t>ressure, </a:t>
            </a:r>
            <a:r>
              <a:rPr lang="en-US" sz="24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STP</a:t>
            </a:r>
            <a:r>
              <a:rPr lang="en-US" sz="2400" dirty="0">
                <a:latin typeface="Arial" charset="0"/>
                <a:ea typeface="ＭＳ Ｐゴシック" charset="0"/>
              </a:rPr>
              <a:t>: One atmosphere of pressure and a temperature of 273 Kelvin.</a:t>
            </a:r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Equal volumes of gases contain equal numbers of gas particles if the temperature and pressure are the same.</a:t>
            </a:r>
            <a:endParaRPr lang="en-US" b="1" dirty="0">
              <a:latin typeface="Palatino" charset="0"/>
              <a:ea typeface="ＭＳ Ｐゴシック" charset="0"/>
            </a:endParaRPr>
          </a:p>
        </p:txBody>
      </p:sp>
      <p:sp>
        <p:nvSpPr>
          <p:cNvPr id="39939" name="AutoShape 68"/>
          <p:cNvSpPr>
            <a:spLocks noChangeArrowheads="1"/>
          </p:cNvSpPr>
          <p:nvPr/>
        </p:nvSpPr>
        <p:spPr bwMode="auto">
          <a:xfrm>
            <a:off x="1219200" y="2057400"/>
            <a:ext cx="6629400" cy="1371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047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Important Information!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858000" cy="3657600"/>
          </a:xfrm>
        </p:spPr>
        <p:txBody>
          <a:bodyPr/>
          <a:lstStyle/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There are exactly 602,000,000,000,000,000,000,000 particles in 22.4 L at STP.</a:t>
            </a:r>
            <a:endParaRPr lang="en-US" sz="2400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 b="1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 dirty="0">
                <a:latin typeface="Arial" charset="0"/>
                <a:ea typeface="ＭＳ Ｐゴシック" charset="0"/>
              </a:rPr>
              <a:t>Mole: </a:t>
            </a:r>
            <a:r>
              <a:rPr lang="en-US" sz="2400" dirty="0">
                <a:latin typeface="Arial" charset="0"/>
                <a:ea typeface="ＭＳ Ｐゴシック" charset="0"/>
              </a:rPr>
              <a:t>A unit invented by chemists to count large numbers of gas particles. There are 602,000,000,000,000,000,000,000 particles in</a:t>
            </a:r>
            <a:br>
              <a:rPr lang="en-US" sz="2400" dirty="0">
                <a:latin typeface="Arial" charset="0"/>
                <a:ea typeface="ＭＳ Ｐゴシック" charset="0"/>
              </a:rPr>
            </a:br>
            <a:r>
              <a:rPr lang="en-US" sz="2400" dirty="0">
                <a:latin typeface="Arial" charset="0"/>
                <a:ea typeface="ＭＳ Ｐゴシック" charset="0"/>
              </a:rPr>
              <a:t>1 mole. This is 602 sextillion.  In scientific notation, we write this as 6.02 x 10</a:t>
            </a:r>
            <a:r>
              <a:rPr lang="en-US" sz="2400" baseline="30000" dirty="0">
                <a:latin typeface="Arial" charset="0"/>
                <a:ea typeface="ＭＳ Ｐゴシック" charset="0"/>
              </a:rPr>
              <a:t>23</a:t>
            </a:r>
            <a:r>
              <a:rPr lang="en-US" sz="2400" dirty="0">
                <a:latin typeface="Arial" charset="0"/>
                <a:ea typeface="ＭＳ Ｐゴシック" charset="0"/>
              </a:rPr>
              <a:t>.</a:t>
            </a:r>
          </a:p>
          <a:p>
            <a:pPr marL="0" indent="0" eaLnBrk="1" hangingPunct="1"/>
            <a:endParaRPr lang="en-US" sz="2400" dirty="0">
              <a:latin typeface="Arial" charset="0"/>
              <a:ea typeface="ＭＳ Ｐゴシック" charset="0"/>
            </a:endParaRPr>
          </a:p>
        </p:txBody>
      </p:sp>
      <p:sp>
        <p:nvSpPr>
          <p:cNvPr id="41987" name="AutoShape 6"/>
          <p:cNvSpPr>
            <a:spLocks noChangeArrowheads="1"/>
          </p:cNvSpPr>
          <p:nvPr/>
        </p:nvSpPr>
        <p:spPr bwMode="auto">
          <a:xfrm>
            <a:off x="1143000" y="3276600"/>
            <a:ext cx="7010400" cy="2209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331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44034" name="Text Box 6"/>
          <p:cNvSpPr txBox="1">
            <a:spLocks noChangeArrowheads="1"/>
          </p:cNvSpPr>
          <p:nvPr/>
        </p:nvSpPr>
        <p:spPr bwMode="auto">
          <a:xfrm>
            <a:off x="1447800" y="1905000"/>
            <a:ext cx="6553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4035" name="Text Box 8"/>
          <p:cNvSpPr txBox="1">
            <a:spLocks noChangeArrowheads="1"/>
          </p:cNvSpPr>
          <p:nvPr/>
        </p:nvSpPr>
        <p:spPr bwMode="auto">
          <a:xfrm>
            <a:off x="1295400" y="1828800"/>
            <a:ext cx="7239000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indent="-3429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How do chemists keep track of the number of gas particles?</a:t>
            </a:r>
          </a:p>
          <a:p>
            <a:pPr lvl="1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aseline="0">
                <a:solidFill>
                  <a:srgbClr val="000000"/>
                </a:solidFill>
                <a:latin typeface="Palatino" charset="0"/>
                <a:cs typeface="ＭＳ Ｐゴシック" charset="0"/>
              </a:rPr>
              <a:t>Avogadro</a:t>
            </a:r>
            <a:r>
              <a:rPr lang="ja-JP" altLang="en-US" baseline="0">
                <a:solidFill>
                  <a:srgbClr val="000000"/>
                </a:solidFill>
                <a:latin typeface="Palatino" charset="0"/>
                <a:cs typeface="ＭＳ Ｐゴシック" charset="0"/>
              </a:rPr>
              <a:t>’</a:t>
            </a:r>
            <a:r>
              <a:rPr lang="en-US" altLang="ja-JP" baseline="0">
                <a:solidFill>
                  <a:srgbClr val="000000"/>
                </a:solidFill>
                <a:latin typeface="Palatino" charset="0"/>
                <a:cs typeface="ＭＳ Ｐゴシック" charset="0"/>
              </a:rPr>
              <a:t>s law states that equal volumes of gases contain the same number of particles if they are at the same temperature and pressure. This holds true for all gases.</a:t>
            </a:r>
          </a:p>
          <a:p>
            <a:pPr lvl="1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aseline="0">
                <a:solidFill>
                  <a:srgbClr val="000000"/>
                </a:solidFill>
                <a:latin typeface="Palatino" charset="0"/>
                <a:cs typeface="ＭＳ Ｐゴシック" charset="0"/>
              </a:rPr>
              <a:t>Gases are often compared at a standard temperature and pressure of 1 atm and 273 K. This is also referred to as STP.</a:t>
            </a:r>
          </a:p>
          <a:p>
            <a:pPr lvl="1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aseline="0">
                <a:solidFill>
                  <a:srgbClr val="000000"/>
                </a:solidFill>
                <a:latin typeface="Palatino" charset="0"/>
                <a:cs typeface="ＭＳ Ｐゴシック" charset="0"/>
              </a:rPr>
              <a:t>At STP, any </a:t>
            </a:r>
            <a:r>
              <a:rPr lang="en-US" i="1" baseline="0">
                <a:solidFill>
                  <a:srgbClr val="000000"/>
                </a:solidFill>
                <a:latin typeface="Palatino" charset="0"/>
                <a:cs typeface="ＭＳ Ｐゴシック" charset="0"/>
              </a:rPr>
              <a:t>gas </a:t>
            </a:r>
            <a:r>
              <a:rPr lang="en-US" baseline="0">
                <a:solidFill>
                  <a:srgbClr val="000000"/>
                </a:solidFill>
                <a:latin typeface="Palatino" charset="0"/>
                <a:cs typeface="ＭＳ Ｐゴシック" charset="0"/>
              </a:rPr>
              <a:t>will occupy 22.4 L and consist of exactly 602 sextillion, or 602,000,000,000,000,000,000,000, particles.</a:t>
            </a:r>
            <a:endParaRPr lang="en-US" baseline="0">
              <a:solidFill>
                <a:srgbClr val="000000"/>
              </a:solidFill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400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276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One balloon contains 22.4 L of Ar, argon gas, and another balloon contains 22.4 L of Ne, neon gas. Both balloons are at 273 K and 1 atm.</a:t>
            </a: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Do the balloons contain the same number of atoms? Why or why not?</a:t>
            </a: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Will the balloons have the same mass? Why or why not?</a:t>
            </a:r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917439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397</Words>
  <Application>Microsoft Office PowerPoint</Application>
  <PresentationFormat>On-screen Show (4:3)</PresentationFormat>
  <Paragraphs>53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Palatino</vt:lpstr>
      <vt:lpstr>Times</vt:lpstr>
      <vt:lpstr>Blank Presentation</vt:lpstr>
      <vt:lpstr>Lesson 64: STP</vt:lpstr>
      <vt:lpstr>ChemCatalyst</vt:lpstr>
      <vt:lpstr>Key Question</vt:lpstr>
      <vt:lpstr>You will be able to:</vt:lpstr>
      <vt:lpstr>Important Information!</vt:lpstr>
      <vt:lpstr>Important Information!</vt:lpstr>
      <vt:lpstr>Important Information!</vt:lpstr>
      <vt:lpstr>Wrap Up</vt:lpstr>
      <vt:lpstr>Check-In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64: STP</dc:title>
  <dc:creator>Matthew Belford</dc:creator>
  <cp:lastModifiedBy>David Swart</cp:lastModifiedBy>
  <cp:revision>4</cp:revision>
  <dcterms:created xsi:type="dcterms:W3CDTF">2014-12-05T22:17:58Z</dcterms:created>
  <dcterms:modified xsi:type="dcterms:W3CDTF">2019-02-01T15:59:41Z</dcterms:modified>
</cp:coreProperties>
</file>