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2"/>
  </p:notesMasterIdLst>
  <p:sldIdLst>
    <p:sldId id="264" r:id="rId2"/>
    <p:sldId id="256" r:id="rId3"/>
    <p:sldId id="257" r:id="rId4"/>
    <p:sldId id="258" r:id="rId5"/>
    <p:sldId id="259" r:id="rId6"/>
    <p:sldId id="265" r:id="rId7"/>
    <p:sldId id="260" r:id="rId8"/>
    <p:sldId id="261" r:id="rId9"/>
    <p:sldId id="262" r:id="rId10"/>
    <p:sldId id="263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144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3A998C-AA6B-A445-BFD5-F2AED7BBA4EC}" type="datetimeFigureOut">
              <a:rPr lang="en-US" smtClean="0"/>
              <a:t>11/28/2018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70263B-F5C6-7D43-BD4B-B59CF5EBB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7079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9B79365-A238-FF48-A8EC-9C03ED428499}" type="slidenum">
              <a:rPr lang="en-US" sz="1200">
                <a:solidFill>
                  <a:prstClr val="black"/>
                </a:solidFill>
              </a:rPr>
              <a:pPr/>
              <a:t>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05F8431-AD7D-1C44-AAB0-FC58B0B778D0}" type="slidenum">
              <a:rPr lang="en-US" sz="1200">
                <a:solidFill>
                  <a:prstClr val="black"/>
                </a:solidFill>
              </a:rPr>
              <a:pPr/>
              <a:t>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407A331-1296-434E-8857-BC5007A7D93D}" type="slidenum">
              <a:rPr lang="en-US" sz="1200">
                <a:solidFill>
                  <a:prstClr val="black"/>
                </a:solidFill>
              </a:rPr>
              <a:pPr/>
              <a:t>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31B744D-5ED0-9548-B42F-082315DB58FE}" type="slidenum">
              <a:rPr lang="en-US" sz="1200">
                <a:solidFill>
                  <a:prstClr val="black"/>
                </a:solidFill>
              </a:rPr>
              <a:pPr/>
              <a:t>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DBB0C5AF-8527-F245-8682-558682BAE0D2}" type="slidenum">
              <a:rPr lang="en-US" sz="1200">
                <a:solidFill>
                  <a:prstClr val="black"/>
                </a:solidFill>
              </a:rPr>
              <a:pPr/>
              <a:t>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DBB0C5AF-8527-F245-8682-558682BAE0D2}" type="slidenum">
              <a:rPr lang="en-US" sz="1200">
                <a:solidFill>
                  <a:prstClr val="black"/>
                </a:solidFill>
              </a:rPr>
              <a:pPr/>
              <a:t>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47900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0FD09D6-583E-9042-B174-7DE82AB7DFD0}" type="slidenum">
              <a:rPr lang="en-US" sz="1200">
                <a:solidFill>
                  <a:prstClr val="black"/>
                </a:solidFill>
              </a:rPr>
              <a:pPr/>
              <a:t>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348B585-5C58-AD4B-ABC1-1A8AB921C82D}" type="slidenum">
              <a:rPr lang="en-US" sz="1200">
                <a:solidFill>
                  <a:prstClr val="black"/>
                </a:solidFill>
              </a:rPr>
              <a:pPr/>
              <a:t>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776DCB2-26F3-5440-B69C-7352086FFF8B}" type="slidenum">
              <a:rPr lang="en-US" sz="1200">
                <a:solidFill>
                  <a:prstClr val="black"/>
                </a:solidFill>
              </a:rPr>
              <a:pPr/>
              <a:t>9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C2AE47F-9B46-3A40-B9F1-EA55ED0A33CF}" type="slidenum">
              <a:rPr lang="en-US" sz="1200">
                <a:solidFill>
                  <a:prstClr val="black"/>
                </a:solidFill>
              </a:rPr>
              <a:pPr/>
              <a:t>10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450245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AutoShape 17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AutoShape 18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162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307" name="Rectangle 19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295400"/>
            <a:ext cx="75438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2308" name="Rectangle 2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048000"/>
            <a:ext cx="6400800" cy="609600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8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163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89709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88905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92750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76680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553902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31625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6351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01448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337790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1066800"/>
            <a:ext cx="184785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066800"/>
            <a:ext cx="5391150" cy="4953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7219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450245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AutoShape 12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AutoShape 13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8" name="AutoShape 14">
            <a:hlinkClick r:id="" action="ppaction://hlinkshowjump?jump=first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77724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9" name="Line 17"/>
          <p:cNvSpPr>
            <a:spLocks noChangeShapeType="1"/>
          </p:cNvSpPr>
          <p:nvPr userDrawn="1"/>
        </p:nvSpPr>
        <p:spPr bwMode="auto">
          <a:xfrm>
            <a:off x="7772400" y="6553200"/>
            <a:ext cx="0" cy="1524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Text Box 23"/>
          <p:cNvSpPr txBox="1">
            <a:spLocks noChangeArrowheads="1"/>
          </p:cNvSpPr>
          <p:nvPr userDrawn="1"/>
        </p:nvSpPr>
        <p:spPr bwMode="auto">
          <a:xfrm>
            <a:off x="1371600" y="1143000"/>
            <a:ext cx="693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3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066800"/>
            <a:ext cx="7391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4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2133600"/>
            <a:ext cx="7162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Box 28"/>
          <p:cNvSpPr txBox="1">
            <a:spLocks noChangeArrowheads="1"/>
          </p:cNvSpPr>
          <p:nvPr userDrawn="1"/>
        </p:nvSpPr>
        <p:spPr bwMode="auto">
          <a:xfrm>
            <a:off x="3200400" y="6629400"/>
            <a:ext cx="2133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2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907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1219200"/>
            <a:ext cx="6291263" cy="16002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  <a:latin typeface="Arial" charset="0"/>
                <a:ea typeface="ＭＳ Ｐゴシック" charset="0"/>
              </a:rPr>
              <a:t>Living By Chemistry</a:t>
            </a:r>
            <a:br>
              <a:rPr lang="en-US" dirty="0">
                <a:solidFill>
                  <a:schemeClr val="tx1"/>
                </a:solidFill>
                <a:latin typeface="Arial" charset="0"/>
                <a:ea typeface="ＭＳ Ｐゴシック" charset="0"/>
              </a:rPr>
            </a:br>
            <a:r>
              <a:rPr lang="en-US" sz="2000" dirty="0">
                <a:solidFill>
                  <a:schemeClr val="tx1"/>
                </a:solidFill>
                <a:latin typeface="Arial" charset="0"/>
                <a:ea typeface="ＭＳ Ｐゴシック" charset="0"/>
              </a:rPr>
              <a:t>SECOND EDITION</a:t>
            </a:r>
          </a:p>
        </p:txBody>
      </p:sp>
      <p:sp>
        <p:nvSpPr>
          <p:cNvPr id="512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95971" y="2743200"/>
            <a:ext cx="6629400" cy="2895600"/>
          </a:xfrm>
        </p:spPr>
        <p:txBody>
          <a:bodyPr/>
          <a:lstStyle/>
          <a:p>
            <a:pPr marL="0" indent="0" eaLnBrk="1" hangingPunct="1"/>
            <a:r>
              <a:rPr lang="en-US" b="1" dirty="0">
                <a:solidFill>
                  <a:srgbClr val="A32561"/>
                </a:solidFill>
                <a:ea typeface="ＭＳ Ｐゴシック" charset="0"/>
              </a:rPr>
              <a:t>Unit 2: SMELLS</a:t>
            </a:r>
          </a:p>
          <a:p>
            <a:pPr marL="0" indent="0" eaLnBrk="1" hangingPunct="1"/>
            <a:r>
              <a:rPr lang="en-US" dirty="0">
                <a:solidFill>
                  <a:srgbClr val="A32561"/>
                </a:solidFill>
                <a:ea typeface="ＭＳ Ｐゴシック" charset="0"/>
              </a:rPr>
              <a:t>Molecular Structure and Properties</a:t>
            </a:r>
            <a:endParaRPr lang="en-US" sz="2000" dirty="0">
              <a:solidFill>
                <a:srgbClr val="D2931F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644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</a:rPr>
              <a:t>Lesson 30: HONC if You Like 	Molecules</a:t>
            </a:r>
          </a:p>
        </p:txBody>
      </p:sp>
      <p:sp>
        <p:nvSpPr>
          <p:cNvPr id="5427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b="1">
                <a:latin typeface="Palatino" charset="0"/>
                <a:ea typeface="ＭＳ Ｐゴシック" charset="0"/>
              </a:rPr>
              <a:t>Bonding Tendencies</a:t>
            </a:r>
          </a:p>
        </p:txBody>
      </p:sp>
    </p:spTree>
    <p:extLst>
      <p:ext uri="{BB962C8B-B14F-4D97-AF65-F5344CB8AC3E}">
        <p14:creationId xmlns:p14="http://schemas.microsoft.com/office/powerpoint/2010/main" val="1226429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609600"/>
            <a:ext cx="7391400" cy="914400"/>
          </a:xfrm>
        </p:spPr>
        <p:txBody>
          <a:bodyPr/>
          <a:lstStyle/>
          <a:p>
            <a:pPr eaLnBrk="1" hangingPunct="1"/>
            <a:r>
              <a:rPr lang="en-US" dirty="0" err="1">
                <a:latin typeface="Arial" charset="0"/>
                <a:ea typeface="ＭＳ Ｐゴシック" charset="0"/>
              </a:rPr>
              <a:t>ChemCatalyst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563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391400" cy="3886200"/>
          </a:xfrm>
        </p:spPr>
        <p:txBody>
          <a:bodyPr/>
          <a:lstStyle/>
          <a:p>
            <a:pPr marL="0" indent="0" eaLnBrk="1" hangingPunct="1"/>
            <a:r>
              <a:rPr lang="en-US" sz="2400" dirty="0">
                <a:latin typeface="Palatino" charset="0"/>
                <a:ea typeface="ＭＳ Ｐゴシック" charset="0"/>
              </a:rPr>
              <a:t>Examine these molecules. What patterns do you see in the bonding of atoms of hydrogen, oxygen, carbon, and nitrogen?</a:t>
            </a:r>
            <a:endParaRPr lang="en-US" dirty="0">
              <a:latin typeface="Palatino" charset="0"/>
              <a:ea typeface="ＭＳ Ｐゴシック" charset="0"/>
            </a:endParaRPr>
          </a:p>
        </p:txBody>
      </p:sp>
      <p:pic>
        <p:nvPicPr>
          <p:cNvPr id="56323" name="Picture 4" descr="LBCTG_SME_989_02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052689"/>
            <a:ext cx="3724805" cy="2154221"/>
          </a:xfrm>
          <a:prstGeom prst="rect">
            <a:avLst/>
          </a:prstGeom>
          <a:noFill/>
          <a:ln>
            <a:solidFill>
              <a:schemeClr val="tx2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4" name="Picture 5" descr="LBCTG_SME_989_02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3398" y="3041069"/>
            <a:ext cx="3845550" cy="314945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94794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Key Question</a:t>
            </a:r>
          </a:p>
        </p:txBody>
      </p:sp>
      <p:sp>
        <p:nvSpPr>
          <p:cNvPr id="5837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What are the rules for drawing structural formulas?</a:t>
            </a:r>
          </a:p>
        </p:txBody>
      </p:sp>
    </p:spTree>
    <p:extLst>
      <p:ext uri="{BB962C8B-B14F-4D97-AF65-F5344CB8AC3E}">
        <p14:creationId xmlns:p14="http://schemas.microsoft.com/office/powerpoint/2010/main" val="8049708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You will be able to:</a:t>
            </a:r>
          </a:p>
        </p:txBody>
      </p:sp>
      <p:sp>
        <p:nvSpPr>
          <p:cNvPr id="6041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create accurate structural formulas from molecular formulas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identify and differentiate between isomers and molecules oriented differently in space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explain and utilize the HONC 1234 rule</a:t>
            </a:r>
            <a:endParaRPr lang="en-US">
              <a:latin typeface="Palatino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91621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</a:rPr>
              <a:t>Complete the Table: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4679046-DD88-46D6-A6D1-ACF16E69EEB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9639492"/>
              </p:ext>
            </p:extLst>
          </p:nvPr>
        </p:nvGraphicFramePr>
        <p:xfrm>
          <a:off x="703384" y="2062089"/>
          <a:ext cx="7895786" cy="34782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9730">
                  <a:extLst>
                    <a:ext uri="{9D8B030D-6E8A-4147-A177-3AD203B41FA5}">
                      <a16:colId xmlns:a16="http://schemas.microsoft.com/office/drawing/2014/main" val="3618184457"/>
                    </a:ext>
                  </a:extLst>
                </a:gridCol>
                <a:gridCol w="1800665">
                  <a:extLst>
                    <a:ext uri="{9D8B030D-6E8A-4147-A177-3AD203B41FA5}">
                      <a16:colId xmlns:a16="http://schemas.microsoft.com/office/drawing/2014/main" val="871833531"/>
                    </a:ext>
                  </a:extLst>
                </a:gridCol>
                <a:gridCol w="1322363">
                  <a:extLst>
                    <a:ext uri="{9D8B030D-6E8A-4147-A177-3AD203B41FA5}">
                      <a16:colId xmlns:a16="http://schemas.microsoft.com/office/drawing/2014/main" val="571255888"/>
                    </a:ext>
                  </a:extLst>
                </a:gridCol>
                <a:gridCol w="1561514">
                  <a:extLst>
                    <a:ext uri="{9D8B030D-6E8A-4147-A177-3AD203B41FA5}">
                      <a16:colId xmlns:a16="http://schemas.microsoft.com/office/drawing/2014/main" val="2210394826"/>
                    </a:ext>
                  </a:extLst>
                </a:gridCol>
                <a:gridCol w="1561514">
                  <a:extLst>
                    <a:ext uri="{9D8B030D-6E8A-4147-A177-3AD203B41FA5}">
                      <a16:colId xmlns:a16="http://schemas.microsoft.com/office/drawing/2014/main" val="3977523524"/>
                    </a:ext>
                  </a:extLst>
                </a:gridCol>
              </a:tblGrid>
              <a:tr h="1541616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ysClr val="windowText" lastClr="000000"/>
                          </a:solidFill>
                        </a:rPr>
                        <a:t>Element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ysClr val="windowText" lastClr="000000"/>
                          </a:solidFill>
                        </a:rPr>
                        <a:t>Element Symbol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ysClr val="windowText" lastClr="000000"/>
                          </a:solidFill>
                        </a:rPr>
                        <a:t>Group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ysClr val="windowText" lastClr="000000"/>
                          </a:solidFill>
                        </a:rPr>
                        <a:t># of electrons needed for 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</a:rPr>
                        <a:t>octet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ysClr val="windowText" lastClr="000000"/>
                          </a:solidFill>
                        </a:rPr>
                        <a:t># of bonds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27071"/>
                  </a:ext>
                </a:extLst>
              </a:tr>
              <a:tr h="48093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Hydrogen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8127764"/>
                  </a:ext>
                </a:extLst>
              </a:tr>
              <a:tr h="48093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Oxygen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4726066"/>
                  </a:ext>
                </a:extLst>
              </a:tr>
              <a:tr h="48093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Nitrogen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9836648"/>
                  </a:ext>
                </a:extLst>
              </a:tr>
              <a:tr h="48093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Carbon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4108953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966F74E9-FA78-4855-A209-CBBDB6B807E3}"/>
              </a:ext>
            </a:extLst>
          </p:cNvPr>
          <p:cNvSpPr txBox="1"/>
          <p:nvPr/>
        </p:nvSpPr>
        <p:spPr>
          <a:xfrm>
            <a:off x="703384" y="5725551"/>
            <a:ext cx="76809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Octet</a:t>
            </a:r>
            <a:r>
              <a:rPr lang="en-US" sz="3200" dirty="0"/>
              <a:t> = full valence shell = 8 electrons</a:t>
            </a:r>
          </a:p>
        </p:txBody>
      </p:sp>
    </p:spTree>
    <p:extLst>
      <p:ext uri="{BB962C8B-B14F-4D97-AF65-F5344CB8AC3E}">
        <p14:creationId xmlns:p14="http://schemas.microsoft.com/office/powerpoint/2010/main" val="9525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Prepare for the Activity</a:t>
            </a:r>
          </a:p>
        </p:txBody>
      </p:sp>
      <p:sp>
        <p:nvSpPr>
          <p:cNvPr id="624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2133600"/>
            <a:ext cx="7315200" cy="3886200"/>
          </a:xfrm>
        </p:spPr>
        <p:txBody>
          <a:bodyPr/>
          <a:lstStyle/>
          <a:p>
            <a:pPr marL="114300" lvl="1" indent="0" eaLnBrk="1" hangingPunct="1">
              <a:buFont typeface="Times" charset="0"/>
              <a:buNone/>
            </a:pPr>
            <a:r>
              <a:rPr lang="en-US" sz="2400">
                <a:latin typeface="Palatino" charset="0"/>
                <a:ea typeface="ＭＳ Ｐゴシック" charset="0"/>
              </a:rPr>
              <a:t>Work in pairs.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65613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</a:t>
            </a:r>
          </a:p>
        </p:txBody>
      </p:sp>
      <p:sp>
        <p:nvSpPr>
          <p:cNvPr id="645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9342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The HONC 1234 rule is a way to remember the bonding tendencies of hydrogen, oxygen, nitrogen, and carbon atoms in molecules. Hydrogen tends to form one bond, oxygen two, nitrogen three and carbon four.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When trying to decide whether two structures represent the same molecule, you must check how the atoms are connected.</a:t>
            </a:r>
            <a:endParaRPr lang="en-US" b="1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51766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Wrap Up</a:t>
            </a:r>
          </a:p>
        </p:txBody>
      </p:sp>
      <p:sp>
        <p:nvSpPr>
          <p:cNvPr id="665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057400"/>
            <a:ext cx="7315200" cy="39624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What are the rules for drawing structural formulas?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The HONC 1234 rule indicates how many times hydrogen, oxygen, nitrogen, and carbon atoms tend to bond.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When a molecule is oriented differently in space, it is still the same molecule.</a:t>
            </a:r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69919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Check-In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686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5334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Will any of the molecules shown on the following slide have similar smells? Explain your thinking.</a:t>
            </a:r>
            <a:endParaRPr lang="en-US" sz="20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2000" b="1">
              <a:latin typeface="Palatino" charset="0"/>
              <a:ea typeface="ＭＳ Ｐゴシック" charset="0"/>
            </a:endParaRPr>
          </a:p>
        </p:txBody>
      </p:sp>
      <p:pic>
        <p:nvPicPr>
          <p:cNvPr id="68611" name="Picture 30" descr="LBCTG_SME_989_04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3276600"/>
            <a:ext cx="3505200" cy="1208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2" name="Picture 31" descr="LBCTG_SME_989_04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2971800"/>
            <a:ext cx="1109663" cy="312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3" name="Picture 32" descr="LBCTG_SME_989_05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518"/>
          <a:stretch>
            <a:fillRect/>
          </a:stretch>
        </p:blipFill>
        <p:spPr bwMode="auto">
          <a:xfrm>
            <a:off x="1981200" y="4800600"/>
            <a:ext cx="3048000" cy="1198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9393918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Palatino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4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48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265</Words>
  <Application>Microsoft Office PowerPoint</Application>
  <PresentationFormat>On-screen Show (4:3)</PresentationFormat>
  <Paragraphs>46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ＭＳ Ｐゴシック</vt:lpstr>
      <vt:lpstr>Arial</vt:lpstr>
      <vt:lpstr>Calibri</vt:lpstr>
      <vt:lpstr>Palatino</vt:lpstr>
      <vt:lpstr>Times</vt:lpstr>
      <vt:lpstr>Blank Presentation</vt:lpstr>
      <vt:lpstr>Living By Chemistry SECOND EDITION</vt:lpstr>
      <vt:lpstr>Lesson 30: HONC if You Like  Molecules</vt:lpstr>
      <vt:lpstr>ChemCatalyst</vt:lpstr>
      <vt:lpstr>Key Question</vt:lpstr>
      <vt:lpstr>You will be able to:</vt:lpstr>
      <vt:lpstr>Complete the Table:</vt:lpstr>
      <vt:lpstr>Prepare for the Activity</vt:lpstr>
      <vt:lpstr>Discussion Notes</vt:lpstr>
      <vt:lpstr>Wrap Up</vt:lpstr>
      <vt:lpstr>Check-In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30: HONC if You Like  Molecules</dc:title>
  <dc:creator>Matthew Belford</dc:creator>
  <cp:lastModifiedBy>David Swart</cp:lastModifiedBy>
  <cp:revision>8</cp:revision>
  <dcterms:created xsi:type="dcterms:W3CDTF">2014-12-05T21:14:50Z</dcterms:created>
  <dcterms:modified xsi:type="dcterms:W3CDTF">2018-11-28T16:51:31Z</dcterms:modified>
</cp:coreProperties>
</file>