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4"/>
  </p:notesMasterIdLst>
  <p:sldIdLst>
    <p:sldId id="257" r:id="rId2"/>
    <p:sldId id="258" r:id="rId3"/>
    <p:sldId id="259" r:id="rId4"/>
    <p:sldId id="260" r:id="rId5"/>
    <p:sldId id="262" r:id="rId6"/>
    <p:sldId id="261" r:id="rId7"/>
    <p:sldId id="268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144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99CA86-FF3C-4948-A337-014D68CEF831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46A33B-DC04-BA4B-9E2F-D048C9B1A5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0379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5F44AA2-EB25-1948-A40F-0EF6D4DE1E27}" type="slidenum">
              <a:rPr lang="en-US" sz="1200">
                <a:solidFill>
                  <a:prstClr val="black"/>
                </a:solidFill>
              </a:rPr>
              <a:pPr/>
              <a:t>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C2142BD-9CD3-4C44-961A-64774BBBEF75}" type="slidenum">
              <a:rPr lang="en-US" sz="1200">
                <a:solidFill>
                  <a:prstClr val="black"/>
                </a:solidFill>
              </a:rPr>
              <a:pPr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0D731C1-905B-C248-9DEF-F6A6627C72F1}" type="slidenum">
              <a:rPr lang="en-US" sz="1200">
                <a:solidFill>
                  <a:prstClr val="black"/>
                </a:solidFill>
              </a:rPr>
              <a:pPr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BCBAE80-8789-5449-8D7E-9DF982DF9EB6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8124C4F-52CE-E843-A3DD-232E849465F4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03C9003-C7E2-6045-B7EE-EF51FC95EBAF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8124C4F-52CE-E843-A3DD-232E849465F4}" type="slidenum">
              <a:rPr lang="en-US" sz="1200">
                <a:solidFill>
                  <a:prstClr val="black"/>
                </a:solidFill>
              </a:rPr>
              <a:pPr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56690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45874B6-D1DB-7C4F-8B6B-D7C3850EF377}" type="slidenum">
              <a:rPr lang="en-US" sz="1200">
                <a:solidFill>
                  <a:prstClr val="black"/>
                </a:solidFill>
              </a:rPr>
              <a:pPr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7D2CAAB-51E4-F84B-9A01-DFAFC0C9A6EB}" type="slidenum">
              <a:rPr lang="en-US" sz="1200">
                <a:solidFill>
                  <a:prstClr val="black"/>
                </a:solidFill>
              </a:rPr>
              <a:pPr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A060213-1675-0B48-899C-2B0C6518A212}" type="slidenum">
              <a:rPr lang="en-US" sz="1200">
                <a:solidFill>
                  <a:prstClr val="black"/>
                </a:solidFill>
              </a:rPr>
              <a:pPr/>
              <a:t>10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CBF0EBD-1049-E84C-8412-E9012E381972}" type="slidenum">
              <a:rPr lang="en-US" sz="1200">
                <a:solidFill>
                  <a:prstClr val="black"/>
                </a:solidFill>
              </a:rPr>
              <a:pPr/>
              <a:t>11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1621974-A791-7A47-8323-F4777F4AE76F}" type="slidenum">
              <a:rPr lang="en-US" sz="1200">
                <a:solidFill>
                  <a:prstClr val="black"/>
                </a:solidFill>
              </a:rPr>
              <a:pPr/>
              <a:t>12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5D01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3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4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8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87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87317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86406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76925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22881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60133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8144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28874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78474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91995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1790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5D01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AutoShape 12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13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AutoShape 14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7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Text Box 23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3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Box 28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2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033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Lesson 27: Electrons on the Move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5837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Electroplating Metals</a:t>
            </a:r>
          </a:p>
        </p:txBody>
      </p:sp>
    </p:spTree>
    <p:extLst>
      <p:ext uri="{BB962C8B-B14F-4D97-AF65-F5344CB8AC3E}">
        <p14:creationId xmlns:p14="http://schemas.microsoft.com/office/powerpoint/2010/main" val="39294038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ChemCatalyst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604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981200"/>
            <a:ext cx="3886200" cy="1371600"/>
          </a:xfrm>
        </p:spPr>
        <p:txBody>
          <a:bodyPr/>
          <a:lstStyle/>
          <a:p>
            <a:pPr marL="0" indent="0" eaLnBrk="1" hangingPunct="1"/>
            <a:r>
              <a:rPr lang="en-US" sz="2000">
                <a:latin typeface="Palatino" charset="0"/>
                <a:ea typeface="ＭＳ Ｐゴシック" charset="0"/>
              </a:rPr>
              <a:t>1. What is the charge on the copper ions in this copper chloride compound?</a:t>
            </a:r>
            <a:endParaRPr lang="en-US" sz="2400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 sz="1600">
              <a:latin typeface="Palatino" charset="0"/>
              <a:ea typeface="ＭＳ Ｐゴシック" charset="0"/>
            </a:endParaRPr>
          </a:p>
        </p:txBody>
      </p:sp>
      <p:pic>
        <p:nvPicPr>
          <p:cNvPr id="60419" name="Picture 8" descr="LBCTG_ALC_988_26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391"/>
          <a:stretch>
            <a:fillRect/>
          </a:stretch>
        </p:blipFill>
        <p:spPr bwMode="auto">
          <a:xfrm>
            <a:off x="4724400" y="1905000"/>
            <a:ext cx="3962400" cy="325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0" name="Text Box 9"/>
          <p:cNvSpPr txBox="1">
            <a:spLocks noChangeArrowheads="1"/>
          </p:cNvSpPr>
          <p:nvPr/>
        </p:nvSpPr>
        <p:spPr bwMode="auto">
          <a:xfrm>
            <a:off x="4191000" y="4191000"/>
            <a:ext cx="17526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400" baseline="0">
                <a:solidFill>
                  <a:srgbClr val="000000"/>
                </a:solidFill>
              </a:rPr>
              <a:t>Copper and chlorine atoms combine to form copper (II) chloride.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0421" name="Text Box 10"/>
          <p:cNvSpPr txBox="1">
            <a:spLocks noChangeArrowheads="1"/>
          </p:cNvSpPr>
          <p:nvPr/>
        </p:nvSpPr>
        <p:spPr bwMode="auto">
          <a:xfrm>
            <a:off x="1219200" y="4876800"/>
            <a:ext cx="30638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0422" name="Rectangle 11"/>
          <p:cNvSpPr>
            <a:spLocks noChangeArrowheads="1"/>
          </p:cNvSpPr>
          <p:nvPr/>
        </p:nvSpPr>
        <p:spPr bwMode="auto">
          <a:xfrm>
            <a:off x="1295400" y="3124200"/>
            <a:ext cx="297180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00"/>
                </a:solidFill>
                <a:latin typeface="Palatino" charset="0"/>
                <a:ea typeface="ＭＳ Ｐゴシック" charset="0"/>
                <a:cs typeface="ＭＳ Ｐゴシック" charset="0"/>
              </a:rPr>
              <a:t>2. How do you think we could get solid copper from a sample of copper (II) sulfate, CuSO</a:t>
            </a:r>
            <a:r>
              <a:rPr lang="en-US" sz="2000" baseline="-25000" dirty="0">
                <a:solidFill>
                  <a:srgbClr val="000000"/>
                </a:solidFill>
                <a:latin typeface="Palatino" charset="0"/>
                <a:ea typeface="ＭＳ Ｐゴシック" charset="0"/>
                <a:cs typeface="ＭＳ Ｐゴシック" charset="0"/>
              </a:rPr>
              <a:t>4</a:t>
            </a:r>
            <a:r>
              <a:rPr lang="en-US" sz="2000" dirty="0">
                <a:solidFill>
                  <a:srgbClr val="000000"/>
                </a:solidFill>
                <a:latin typeface="Palatino" charset="0"/>
                <a:ea typeface="ＭＳ Ｐゴシック" charset="0"/>
                <a:cs typeface="ＭＳ Ｐゴシック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5801721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Key Question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6246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How can you extract an element from a compound?</a:t>
            </a:r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51819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You will be able to: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6451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 eaLnBrk="1" hangingPunct="1">
              <a:buFontTx/>
              <a:buChar char="•"/>
            </a:pPr>
            <a:r>
              <a:rPr lang="en-US" sz="2400" dirty="0">
                <a:latin typeface="Palatino" charset="0"/>
                <a:ea typeface="ＭＳ Ｐゴシック" charset="0"/>
              </a:rPr>
              <a:t>assemble an electroplating apparatus</a:t>
            </a:r>
          </a:p>
          <a:p>
            <a:pPr marL="457200" indent="-457200" eaLnBrk="1" hangingPunct="1">
              <a:buFontTx/>
              <a:buChar char="•"/>
            </a:pPr>
            <a:r>
              <a:rPr lang="en-US" sz="2400" dirty="0">
                <a:latin typeface="Palatino" charset="0"/>
                <a:ea typeface="ＭＳ Ｐゴシック" charset="0"/>
              </a:rPr>
              <a:t>explain how to extract elemental metal from an ionic compound through electroplating</a:t>
            </a:r>
          </a:p>
          <a:p>
            <a:pPr marL="457200" indent="-457200" eaLnBrk="1" hangingPunct="1">
              <a:buFontTx/>
              <a:buChar char="•"/>
            </a:pPr>
            <a:endParaRPr lang="en-US" sz="2400" dirty="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b="1" dirty="0">
                <a:latin typeface="Palatino" charset="0"/>
                <a:ea typeface="ＭＳ Ｐゴシック" charset="0"/>
              </a:rPr>
              <a:t>Electroplating: </a:t>
            </a:r>
            <a:r>
              <a:rPr lang="en-US" dirty="0">
                <a:latin typeface="Palatino" charset="0"/>
                <a:ea typeface="ＭＳ Ｐゴシック" charset="0"/>
              </a:rPr>
              <a:t>The process by which a material is coated with a thin layer of metal using electricity passed through a suitable ionic solution.</a:t>
            </a:r>
            <a:endParaRPr lang="en-US" b="1" dirty="0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 dirty="0">
              <a:latin typeface="Palatino" charset="0"/>
              <a:ea typeface="ＭＳ Ｐゴシック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9F185CD-1CC2-4F58-9A15-5C2F362BC369}"/>
              </a:ext>
            </a:extLst>
          </p:cNvPr>
          <p:cNvSpPr/>
          <p:nvPr/>
        </p:nvSpPr>
        <p:spPr bwMode="auto">
          <a:xfrm>
            <a:off x="1026943" y="3770141"/>
            <a:ext cx="7391400" cy="2021059"/>
          </a:xfrm>
          <a:prstGeom prst="round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06623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68610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  <a:noFill/>
        </p:spPr>
        <p:txBody>
          <a:bodyPr/>
          <a:lstStyle/>
          <a:p>
            <a:pPr marL="0" indent="0" eaLnBrk="1" hangingPunct="1"/>
            <a:r>
              <a:rPr lang="en-US" sz="2400" dirty="0">
                <a:latin typeface="Palatino" charset="0"/>
                <a:ea typeface="ＭＳ Ｐゴシック" charset="0"/>
              </a:rPr>
              <a:t>It is possible to transform metal cations in solution into neutral metal atoms, using electricity.</a:t>
            </a:r>
          </a:p>
          <a:p>
            <a:pPr marL="0" indent="0" eaLnBrk="1" hangingPunct="1"/>
            <a:endParaRPr lang="en-US" sz="2400" b="1" dirty="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63377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685800"/>
            <a:ext cx="7391400" cy="914400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rgbClr val="CB8021"/>
                </a:solidFill>
                <a:latin typeface="Arial" charset="0"/>
                <a:ea typeface="ＭＳ Ｐゴシック" charset="0"/>
              </a:rPr>
              <a:t>Prepare for the Lab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66562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295400" y="1600200"/>
            <a:ext cx="6934200" cy="4419600"/>
          </a:xfrm>
        </p:spPr>
        <p:txBody>
          <a:bodyPr/>
          <a:lstStyle/>
          <a:p>
            <a:pPr marL="0" indent="0" eaLnBrk="1" hangingPunct="1"/>
            <a:r>
              <a:rPr lang="en-US" sz="2400" dirty="0">
                <a:latin typeface="Palatino" charset="0"/>
                <a:ea typeface="ＭＳ Ｐゴシック" charset="0"/>
              </a:rPr>
              <a:t>Work in table groups of 4 students. </a:t>
            </a:r>
            <a:r>
              <a:rPr lang="en-US" sz="2400" dirty="0">
                <a:solidFill>
                  <a:srgbClr val="FF0000"/>
                </a:solidFill>
                <a:latin typeface="Palatino" charset="0"/>
                <a:ea typeface="ＭＳ Ｐゴシック" charset="0"/>
              </a:rPr>
              <a:t>Wear safety goggles and aprons at all times.</a:t>
            </a:r>
          </a:p>
          <a:p>
            <a:pPr marL="0" indent="0" eaLnBrk="1" hangingPunct="1"/>
            <a:endParaRPr lang="en-US" sz="2400" dirty="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 dirty="0">
                <a:latin typeface="Palatino" charset="0"/>
                <a:ea typeface="ＭＳ Ｐゴシック" charset="0"/>
              </a:rPr>
              <a:t>The </a:t>
            </a:r>
            <a:r>
              <a:rPr lang="en-US" sz="2400" dirty="0">
                <a:solidFill>
                  <a:srgbClr val="FF0000"/>
                </a:solidFill>
                <a:latin typeface="Palatino" charset="0"/>
                <a:ea typeface="ＭＳ Ｐゴシック" charset="0"/>
              </a:rPr>
              <a:t>solution</a:t>
            </a:r>
            <a:r>
              <a:rPr lang="en-US" sz="2400" dirty="0">
                <a:latin typeface="Palatino" charset="0"/>
                <a:ea typeface="ＭＳ Ｐゴシック" charset="0"/>
              </a:rPr>
              <a:t> contains acid, which is corrosive. Before handling the nickel strip, rinse it with water.</a:t>
            </a:r>
            <a:endParaRPr lang="en-US" dirty="0">
              <a:latin typeface="Palatino" charset="0"/>
              <a:ea typeface="ＭＳ Ｐゴシック" charset="0"/>
            </a:endParaRPr>
          </a:p>
        </p:txBody>
      </p:sp>
      <p:pic>
        <p:nvPicPr>
          <p:cNvPr id="66563" name="Picture 7" descr="LBCSE_941_01_288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5"/>
          <a:stretch>
            <a:fillRect/>
          </a:stretch>
        </p:blipFill>
        <p:spPr bwMode="auto">
          <a:xfrm>
            <a:off x="2590800" y="3657600"/>
            <a:ext cx="3962400" cy="233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66832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olidFill>
                  <a:srgbClr val="CB8021"/>
                </a:solidFill>
                <a:latin typeface="Arial" charset="0"/>
                <a:ea typeface="ＭＳ Ｐゴシック" charset="0"/>
              </a:rPr>
              <a:t>The Copper-Plating Solution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68610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  <a:noFill/>
        </p:spPr>
        <p:txBody>
          <a:bodyPr/>
          <a:lstStyle/>
          <a:p>
            <a:pPr marL="0" indent="0" eaLnBrk="1" hangingPunct="1"/>
            <a:r>
              <a:rPr lang="en-US" sz="2400" dirty="0">
                <a:latin typeface="Palatino" charset="0"/>
                <a:ea typeface="ＭＳ Ｐゴシック" charset="0"/>
              </a:rPr>
              <a:t>Use the information below to calculate how much of each reagent your group will have in 200 mL:</a:t>
            </a:r>
          </a:p>
          <a:p>
            <a:pPr marL="0" indent="0" eaLnBrk="1" hangingPunct="1"/>
            <a:endParaRPr lang="en-US" sz="2400" b="1" dirty="0">
              <a:latin typeface="Palatino" charset="0"/>
              <a:ea typeface="ＭＳ Ｐゴシック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AABDC2A-06A8-4B03-9CC5-4DF0A1CA8E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6719920"/>
              </p:ext>
            </p:extLst>
          </p:nvPr>
        </p:nvGraphicFramePr>
        <p:xfrm>
          <a:off x="998806" y="3251200"/>
          <a:ext cx="71628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2454">
                  <a:extLst>
                    <a:ext uri="{9D8B030D-6E8A-4147-A177-3AD203B41FA5}">
                      <a16:colId xmlns:a16="http://schemas.microsoft.com/office/drawing/2014/main" val="3168380233"/>
                    </a:ext>
                  </a:extLst>
                </a:gridCol>
                <a:gridCol w="2474802">
                  <a:extLst>
                    <a:ext uri="{9D8B030D-6E8A-4147-A177-3AD203B41FA5}">
                      <a16:colId xmlns:a16="http://schemas.microsoft.com/office/drawing/2014/main" val="3868697160"/>
                    </a:ext>
                  </a:extLst>
                </a:gridCol>
                <a:gridCol w="2745544">
                  <a:extLst>
                    <a:ext uri="{9D8B030D-6E8A-4147-A177-3AD203B41FA5}">
                      <a16:colId xmlns:a16="http://schemas.microsoft.com/office/drawing/2014/main" val="7792935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Reagent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Stock Solution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Amount in 200 mL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147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CuSO</a:t>
                      </a:r>
                      <a:r>
                        <a:rPr lang="en-US" sz="2000" baseline="-250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100 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814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0.2M HCl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7 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4508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18M H</a:t>
                      </a:r>
                      <a:r>
                        <a:rPr lang="en-US" sz="2000" kern="1200" baseline="-250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SO</a:t>
                      </a:r>
                      <a:r>
                        <a:rPr lang="en-US" sz="2000" baseline="-250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10 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441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US" sz="2000" baseline="-2500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1.5 L final volume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05086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75821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7" name="Picture 8" descr="LBCTG_ALC_988_27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611"/>
          <a:stretch>
            <a:fillRect/>
          </a:stretch>
        </p:blipFill>
        <p:spPr bwMode="auto">
          <a:xfrm>
            <a:off x="1295400" y="3276600"/>
            <a:ext cx="4648200" cy="273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Aqueous copper (II) sulfate, CuSO</a:t>
            </a:r>
            <a:r>
              <a:rPr lang="en-US" sz="2400" baseline="-25000">
                <a:latin typeface="Palatino" charset="0"/>
                <a:ea typeface="ＭＳ Ｐゴシック" charset="0"/>
              </a:rPr>
              <a:t>4</a:t>
            </a:r>
            <a:r>
              <a:rPr lang="en-US" sz="2400">
                <a:latin typeface="Palatino" charset="0"/>
                <a:ea typeface="ＭＳ Ｐゴシック" charset="0"/>
              </a:rPr>
              <a:t>(</a:t>
            </a:r>
            <a:r>
              <a:rPr lang="en-US" sz="2400" i="1">
                <a:latin typeface="Palatino" charset="0"/>
                <a:ea typeface="ＭＳ Ｐゴシック" charset="0"/>
              </a:rPr>
              <a:t>aq</a:t>
            </a:r>
            <a:r>
              <a:rPr lang="en-US" sz="2400">
                <a:latin typeface="Palatino" charset="0"/>
                <a:ea typeface="ＭＳ Ｐゴシック" charset="0"/>
              </a:rPr>
              <a:t>), is really copper cations, Cu</a:t>
            </a:r>
            <a:r>
              <a:rPr lang="en-US" sz="2400" baseline="30000">
                <a:latin typeface="Palatino" charset="0"/>
                <a:ea typeface="ＭＳ Ｐゴシック" charset="0"/>
              </a:rPr>
              <a:t>2+</a:t>
            </a:r>
            <a:r>
              <a:rPr lang="en-US" sz="2400">
                <a:latin typeface="Palatino" charset="0"/>
                <a:ea typeface="ＭＳ Ｐゴシック" charset="0"/>
              </a:rPr>
              <a:t>, and sulfate anions, SO</a:t>
            </a:r>
            <a:r>
              <a:rPr lang="en-US" sz="2400" baseline="-25000">
                <a:latin typeface="Palatino" charset="0"/>
                <a:ea typeface="ＭＳ Ｐゴシック" charset="0"/>
              </a:rPr>
              <a:t>4</a:t>
            </a:r>
            <a:r>
              <a:rPr lang="en-US" sz="2400" baseline="30000">
                <a:latin typeface="Palatino" charset="0"/>
                <a:ea typeface="ＭＳ Ｐゴシック" charset="0"/>
              </a:rPr>
              <a:t>2–</a:t>
            </a:r>
            <a:r>
              <a:rPr lang="en-US" sz="2400">
                <a:latin typeface="Palatino" charset="0"/>
                <a:ea typeface="ＭＳ Ｐゴシック" charset="0"/>
              </a:rPr>
              <a:t>.</a:t>
            </a:r>
            <a:endParaRPr lang="en-US" b="1">
              <a:latin typeface="Arial" charset="0"/>
              <a:ea typeface="ＭＳ Ｐゴシック" charset="0"/>
            </a:endParaRPr>
          </a:p>
        </p:txBody>
      </p:sp>
      <p:sp>
        <p:nvSpPr>
          <p:cNvPr id="70660" name="Text Box 9"/>
          <p:cNvSpPr txBox="1">
            <a:spLocks noChangeArrowheads="1"/>
          </p:cNvSpPr>
          <p:nvPr/>
        </p:nvSpPr>
        <p:spPr bwMode="auto">
          <a:xfrm>
            <a:off x="6248400" y="4953000"/>
            <a:ext cx="182880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800" baseline="0">
                <a:solidFill>
                  <a:srgbClr val="000000"/>
                </a:solidFill>
              </a:rPr>
              <a:t>Before connecting to the battery</a:t>
            </a:r>
            <a:endParaRPr lang="en-US" baseline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9979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5" name="Picture 6" descr="LBCTG_ALC_988_27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731"/>
          <a:stretch>
            <a:fillRect/>
          </a:stretch>
        </p:blipFill>
        <p:spPr bwMode="auto">
          <a:xfrm>
            <a:off x="3733800" y="3287713"/>
            <a:ext cx="4724400" cy="288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8100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Once the battery is hooked up, one nickel strip has a positive charge, and the other has a negative charge.</a:t>
            </a:r>
            <a:endParaRPr lang="en-US" sz="2400">
              <a:latin typeface="Minion Pro" charset="0"/>
              <a:ea typeface="ＭＳ Ｐゴシック" charset="0"/>
            </a:endParaRPr>
          </a:p>
        </p:txBody>
      </p:sp>
      <p:sp>
        <p:nvSpPr>
          <p:cNvPr id="72708" name="Text Box 7"/>
          <p:cNvSpPr txBox="1">
            <a:spLocks noChangeArrowheads="1"/>
          </p:cNvSpPr>
          <p:nvPr/>
        </p:nvSpPr>
        <p:spPr bwMode="auto">
          <a:xfrm>
            <a:off x="1371600" y="5410200"/>
            <a:ext cx="2057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800" baseline="0">
                <a:solidFill>
                  <a:srgbClr val="000000"/>
                </a:solidFill>
              </a:rPr>
              <a:t>After connecting to the battery</a:t>
            </a:r>
          </a:p>
        </p:txBody>
      </p:sp>
    </p:spTree>
    <p:extLst>
      <p:ext uri="{BB962C8B-B14F-4D97-AF65-F5344CB8AC3E}">
        <p14:creationId xmlns:p14="http://schemas.microsoft.com/office/powerpoint/2010/main" val="42611658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747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0866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Many elements are found in nature only in combination with other atoms in compounds.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While you cannot make gold by moving electrons, you can plate thin layers of gold onto jewelry.</a:t>
            </a:r>
            <a:endParaRPr lang="en-US" sz="2400">
              <a:latin typeface="Minion Pr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7457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Wrap Up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768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7086600" cy="39624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How can you extract an element from a compound?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Atoms are not destroyed when they combine to form compounds. Matter is conserved.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Ions are simply atoms or groups of atoms with charges on them because they either are missing electrons or have extra electrons.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Elements can be extracted from ionic compounds by moving electrons between atoms.</a:t>
            </a:r>
            <a:endParaRPr lang="en-US" sz="2000">
              <a:latin typeface="Minion Pr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2689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Check-In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788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705600" cy="3733800"/>
          </a:xfrm>
        </p:spPr>
        <p:txBody>
          <a:bodyPr/>
          <a:lstStyle/>
          <a:p>
            <a:pPr marL="457200" indent="-457200" eaLnBrk="1" hangingPunct="1">
              <a:buFontTx/>
              <a:buAutoNum type="arabicPeriod"/>
            </a:pPr>
            <a:r>
              <a:rPr lang="en-US" sz="2400">
                <a:latin typeface="Palatino" charset="0"/>
                <a:ea typeface="ＭＳ Ｐゴシック" charset="0"/>
              </a:rPr>
              <a:t>What is required to transform CuCl</a:t>
            </a:r>
            <a:r>
              <a:rPr lang="en-US" sz="2400" baseline="-25000">
                <a:latin typeface="Palatino" charset="0"/>
                <a:ea typeface="ＭＳ Ｐゴシック" charset="0"/>
              </a:rPr>
              <a:t>2</a:t>
            </a:r>
            <a:r>
              <a:rPr lang="en-US" sz="2400">
                <a:latin typeface="Palatino" charset="0"/>
                <a:ea typeface="ＭＳ Ｐゴシック" charset="0"/>
              </a:rPr>
              <a:t>(</a:t>
            </a:r>
            <a:r>
              <a:rPr lang="en-US" sz="2400" i="1">
                <a:latin typeface="Palatino" charset="0"/>
                <a:ea typeface="ＭＳ Ｐゴシック" charset="0"/>
              </a:rPr>
              <a:t>aq</a:t>
            </a:r>
            <a:r>
              <a:rPr lang="en-US" sz="2400">
                <a:latin typeface="Palatino" charset="0"/>
                <a:ea typeface="ＭＳ Ｐゴシック" charset="0"/>
              </a:rPr>
              <a:t>) into Cu(</a:t>
            </a:r>
            <a:r>
              <a:rPr lang="en-US" sz="2400" i="1">
                <a:latin typeface="Palatino" charset="0"/>
                <a:ea typeface="ＭＳ Ｐゴシック" charset="0"/>
              </a:rPr>
              <a:t>s</a:t>
            </a:r>
            <a:r>
              <a:rPr lang="en-US" sz="2400">
                <a:latin typeface="Palatino" charset="0"/>
                <a:ea typeface="ＭＳ Ｐゴシック" charset="0"/>
              </a:rPr>
              <a:t>)?</a:t>
            </a:r>
          </a:p>
          <a:p>
            <a:pPr marL="457200" indent="-457200" eaLnBrk="1" hangingPunct="1">
              <a:buFontTx/>
              <a:buAutoNum type="arabicPeriod"/>
            </a:pPr>
            <a:endParaRPr lang="en-US" sz="2400">
              <a:latin typeface="Palatino" charset="0"/>
              <a:ea typeface="ＭＳ Ｐゴシック" charset="0"/>
            </a:endParaRPr>
          </a:p>
          <a:p>
            <a:pPr marL="457200" indent="-457200" eaLnBrk="1" hangingPunct="1">
              <a:buFontTx/>
              <a:buAutoNum type="arabicPeriod"/>
            </a:pPr>
            <a:r>
              <a:rPr lang="en-US" sz="2400">
                <a:latin typeface="Palatino" charset="0"/>
                <a:ea typeface="ＭＳ Ｐゴシック" charset="0"/>
              </a:rPr>
              <a:t>What is required to transform CuCl</a:t>
            </a:r>
            <a:r>
              <a:rPr lang="en-US" sz="2400" baseline="-25000">
                <a:latin typeface="Palatino" charset="0"/>
                <a:ea typeface="ＭＳ Ｐゴシック" charset="0"/>
              </a:rPr>
              <a:t>2</a:t>
            </a:r>
            <a:r>
              <a:rPr lang="en-US" sz="2400">
                <a:latin typeface="Palatino" charset="0"/>
                <a:ea typeface="ＭＳ Ｐゴシック" charset="0"/>
              </a:rPr>
              <a:t>(</a:t>
            </a:r>
            <a:r>
              <a:rPr lang="en-US" sz="2400" i="1">
                <a:latin typeface="Palatino" charset="0"/>
                <a:ea typeface="ＭＳ Ｐゴシック" charset="0"/>
              </a:rPr>
              <a:t>aq</a:t>
            </a:r>
            <a:r>
              <a:rPr lang="en-US" sz="2400">
                <a:latin typeface="Palatino" charset="0"/>
                <a:ea typeface="ＭＳ Ｐゴシック" charset="0"/>
              </a:rPr>
              <a:t>) into Au(</a:t>
            </a:r>
            <a:r>
              <a:rPr lang="en-US" sz="2400" i="1">
                <a:latin typeface="Palatino" charset="0"/>
                <a:ea typeface="ＭＳ Ｐゴシック" charset="0"/>
              </a:rPr>
              <a:t>s</a:t>
            </a:r>
            <a:r>
              <a:rPr lang="en-US" sz="2400">
                <a:latin typeface="Palatino" charset="0"/>
                <a:ea typeface="ＭＳ Ｐゴシック" charset="0"/>
              </a:rPr>
              <a:t>)?</a:t>
            </a:r>
            <a:endParaRPr lang="en-US">
              <a:latin typeface="Arial" charset="0"/>
              <a:ea typeface="ＭＳ Ｐゴシック" charset="0"/>
            </a:endParaRPr>
          </a:p>
          <a:p>
            <a:pPr marL="457200" indent="-457200" eaLnBrk="1" hangingPunct="1"/>
            <a:endParaRPr lang="en-US">
              <a:latin typeface="Arial" charset="0"/>
              <a:ea typeface="ＭＳ Ｐゴシック" charset="0"/>
            </a:endParaRPr>
          </a:p>
          <a:p>
            <a:pPr marL="457200" indent="-457200" eaLnBrk="1" hangingPunct="1"/>
            <a:endParaRPr lang="en-US">
              <a:latin typeface="Arial" charset="0"/>
              <a:ea typeface="ＭＳ Ｐゴシック" charset="0"/>
            </a:endParaRPr>
          </a:p>
          <a:p>
            <a:pPr marL="457200" indent="-457200" eaLnBrk="1" hangingPunct="1"/>
            <a:endParaRPr lang="en-US" sz="2400" b="1">
              <a:latin typeface="Palatino" charset="0"/>
              <a:ea typeface="ＭＳ Ｐゴシック" charset="0"/>
            </a:endParaRPr>
          </a:p>
        </p:txBody>
      </p:sp>
      <p:sp>
        <p:nvSpPr>
          <p:cNvPr id="78851" name="Rectangle 27"/>
          <p:cNvSpPr>
            <a:spLocks noChangeArrowheads="1"/>
          </p:cNvSpPr>
          <p:nvPr/>
        </p:nvSpPr>
        <p:spPr bwMode="auto">
          <a:xfrm>
            <a:off x="1371600" y="3124200"/>
            <a:ext cx="6400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5619303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436</Words>
  <Application>Microsoft Office PowerPoint</Application>
  <PresentationFormat>On-screen Show (4:3)</PresentationFormat>
  <Paragraphs>64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ＭＳ Ｐゴシック</vt:lpstr>
      <vt:lpstr>Arial</vt:lpstr>
      <vt:lpstr>Calibri</vt:lpstr>
      <vt:lpstr>Minion Pro</vt:lpstr>
      <vt:lpstr>Palatino</vt:lpstr>
      <vt:lpstr>Times</vt:lpstr>
      <vt:lpstr>Blank Presentation</vt:lpstr>
      <vt:lpstr>Lesson 27: Electrons on the Move</vt:lpstr>
      <vt:lpstr>ChemCatalyst</vt:lpstr>
      <vt:lpstr>Key Question</vt:lpstr>
      <vt:lpstr>You will be able to:</vt:lpstr>
      <vt:lpstr>Discussion Notes</vt:lpstr>
      <vt:lpstr>Prepare for the Lab</vt:lpstr>
      <vt:lpstr>The Copper-Plating Solution</vt:lpstr>
      <vt:lpstr>Discussion Notes (cont.)</vt:lpstr>
      <vt:lpstr>Discussion Notes (cont.)</vt:lpstr>
      <vt:lpstr>Discussion Notes (cont.)</vt:lpstr>
      <vt:lpstr>Wrap Up</vt:lpstr>
      <vt:lpstr>Check-In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27: Electrons on the Move</dc:title>
  <dc:creator>Matthew Belford</dc:creator>
  <cp:lastModifiedBy>David Swart</cp:lastModifiedBy>
  <cp:revision>8</cp:revision>
  <dcterms:created xsi:type="dcterms:W3CDTF">2014-12-05T20:59:03Z</dcterms:created>
  <dcterms:modified xsi:type="dcterms:W3CDTF">2018-11-13T17:10:53Z</dcterms:modified>
</cp:coreProperties>
</file>