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8"/>
  </p:notesMasterIdLst>
  <p:sldIdLst>
    <p:sldId id="256" r:id="rId2"/>
    <p:sldId id="257" r:id="rId3"/>
    <p:sldId id="258" r:id="rId4"/>
    <p:sldId id="259" r:id="rId5"/>
    <p:sldId id="260" r:id="rId6"/>
    <p:sldId id="261" r:id="rId7"/>
  </p:sldIdLst>
  <p:sldSz cx="9144000" cy="5143500" type="screen16x9"/>
  <p:notesSz cx="6858000" cy="9144000"/>
  <p:embeddedFontLst>
    <p:embeddedFont>
      <p:font typeface="Merienda One" panose="020B0604020202020204" charset="0"/>
      <p:regular r:id="rId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0" d="100"/>
          <a:sy n="90" d="100"/>
        </p:scale>
        <p:origin x="816" y="7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font" Target="fonts/font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433903069a_0_3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433903069a_0_3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44ddee0857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44ddee0857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44ddee0857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44ddee0857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4689a4186c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4689a4186c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4689a4186c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g4689a4186c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25"/>
            <a:ext cx="45720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lstStyle>
            <a:lvl1pPr marL="457200" lvl="0" indent="-342900">
              <a:spcBef>
                <a:spcPts val="0"/>
              </a:spcBef>
              <a:spcAft>
                <a:spcPts val="0"/>
              </a:spcAft>
              <a:buClr>
                <a:schemeClr val="dk1"/>
              </a:buClr>
              <a:buSzPts val="1800"/>
              <a:buChar char="●"/>
              <a:defRPr>
                <a:solidFill>
                  <a:schemeClr val="dk1"/>
                </a:solidFill>
              </a:defRPr>
            </a:lvl1pPr>
            <a:lvl2pPr marL="914400" lvl="1" indent="-317500">
              <a:spcBef>
                <a:spcPts val="1600"/>
              </a:spcBef>
              <a:spcAft>
                <a:spcPts val="0"/>
              </a:spcAft>
              <a:buClr>
                <a:schemeClr val="dk1"/>
              </a:buClr>
              <a:buSzPts val="1400"/>
              <a:buChar char="○"/>
              <a:defRPr>
                <a:solidFill>
                  <a:schemeClr val="dk1"/>
                </a:solidFill>
              </a:defRPr>
            </a:lvl2pPr>
            <a:lvl3pPr marL="1371600" lvl="2" indent="-317500">
              <a:spcBef>
                <a:spcPts val="1600"/>
              </a:spcBef>
              <a:spcAft>
                <a:spcPts val="0"/>
              </a:spcAft>
              <a:buClr>
                <a:schemeClr val="dk1"/>
              </a:buClr>
              <a:buSzPts val="1400"/>
              <a:buChar char="■"/>
              <a:defRPr>
                <a:solidFill>
                  <a:schemeClr val="dk1"/>
                </a:solidFill>
              </a:defRPr>
            </a:lvl3pPr>
            <a:lvl4pPr marL="1828800" lvl="3" indent="-317500">
              <a:spcBef>
                <a:spcPts val="1600"/>
              </a:spcBef>
              <a:spcAft>
                <a:spcPts val="0"/>
              </a:spcAft>
              <a:buClr>
                <a:schemeClr val="dk1"/>
              </a:buClr>
              <a:buSzPts val="1400"/>
              <a:buChar char="●"/>
              <a:defRPr>
                <a:solidFill>
                  <a:schemeClr val="dk1"/>
                </a:solidFill>
              </a:defRPr>
            </a:lvl4pPr>
            <a:lvl5pPr marL="2286000" lvl="4" indent="-317500">
              <a:spcBef>
                <a:spcPts val="1600"/>
              </a:spcBef>
              <a:spcAft>
                <a:spcPts val="0"/>
              </a:spcAft>
              <a:buClr>
                <a:schemeClr val="dk1"/>
              </a:buClr>
              <a:buSzPts val="1400"/>
              <a:buChar char="○"/>
              <a:defRPr>
                <a:solidFill>
                  <a:schemeClr val="dk1"/>
                </a:solidFill>
              </a:defRPr>
            </a:lvl5pPr>
            <a:lvl6pPr marL="2743200" lvl="5" indent="-317500">
              <a:spcBef>
                <a:spcPts val="1600"/>
              </a:spcBef>
              <a:spcAft>
                <a:spcPts val="0"/>
              </a:spcAft>
              <a:buClr>
                <a:schemeClr val="dk1"/>
              </a:buClr>
              <a:buSzPts val="1400"/>
              <a:buChar char="■"/>
              <a:defRPr>
                <a:solidFill>
                  <a:schemeClr val="dk1"/>
                </a:solidFill>
              </a:defRPr>
            </a:lvl6pPr>
            <a:lvl7pPr marL="3200400" lvl="6" indent="-317500">
              <a:spcBef>
                <a:spcPts val="1600"/>
              </a:spcBef>
              <a:spcAft>
                <a:spcPts val="0"/>
              </a:spcAft>
              <a:buClr>
                <a:schemeClr val="dk1"/>
              </a:buClr>
              <a:buSzPts val="1400"/>
              <a:buChar char="●"/>
              <a:defRPr>
                <a:solidFill>
                  <a:schemeClr val="dk1"/>
                </a:solidFill>
              </a:defRPr>
            </a:lvl7pPr>
            <a:lvl8pPr marL="3657600" lvl="7" indent="-317500">
              <a:spcBef>
                <a:spcPts val="1600"/>
              </a:spcBef>
              <a:spcAft>
                <a:spcPts val="0"/>
              </a:spcAft>
              <a:buClr>
                <a:schemeClr val="dk1"/>
              </a:buClr>
              <a:buSzPts val="1400"/>
              <a:buChar char="○"/>
              <a:defRPr>
                <a:solidFill>
                  <a:schemeClr val="dk1"/>
                </a:solidFill>
              </a:defRPr>
            </a:lvl8pPr>
            <a:lvl9pPr marL="4114800" lvl="8" indent="-317500">
              <a:spcBef>
                <a:spcPts val="1600"/>
              </a:spcBef>
              <a:spcAft>
                <a:spcPts val="1600"/>
              </a:spcAft>
              <a:buClr>
                <a:schemeClr val="dk1"/>
              </a:buClr>
              <a:buSzPts val="1400"/>
              <a:buChar char="■"/>
              <a:defRPr>
                <a:solidFill>
                  <a:schemeClr val="dk1"/>
                </a:solidFill>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dark-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lt2"/>
              </a:buClr>
              <a:buSzPts val="1800"/>
              <a:buChar char="●"/>
              <a:defRPr sz="1800">
                <a:solidFill>
                  <a:schemeClr val="lt2"/>
                </a:solidFill>
              </a:defRPr>
            </a:lvl1pPr>
            <a:lvl2pPr marL="914400" lvl="1" indent="-317500">
              <a:lnSpc>
                <a:spcPct val="115000"/>
              </a:lnSpc>
              <a:spcBef>
                <a:spcPts val="1600"/>
              </a:spcBef>
              <a:spcAft>
                <a:spcPts val="0"/>
              </a:spcAft>
              <a:buClr>
                <a:schemeClr val="lt2"/>
              </a:buClr>
              <a:buSzPts val="1400"/>
              <a:buChar char="○"/>
              <a:defRPr>
                <a:solidFill>
                  <a:schemeClr val="lt2"/>
                </a:solidFill>
              </a:defRPr>
            </a:lvl2pPr>
            <a:lvl3pPr marL="1371600" lvl="2" indent="-317500">
              <a:lnSpc>
                <a:spcPct val="115000"/>
              </a:lnSpc>
              <a:spcBef>
                <a:spcPts val="1600"/>
              </a:spcBef>
              <a:spcAft>
                <a:spcPts val="0"/>
              </a:spcAft>
              <a:buClr>
                <a:schemeClr val="lt2"/>
              </a:buClr>
              <a:buSzPts val="1400"/>
              <a:buChar char="■"/>
              <a:defRPr>
                <a:solidFill>
                  <a:schemeClr val="lt2"/>
                </a:solidFill>
              </a:defRPr>
            </a:lvl3pPr>
            <a:lvl4pPr marL="1828800" lvl="3" indent="-317500">
              <a:lnSpc>
                <a:spcPct val="115000"/>
              </a:lnSpc>
              <a:spcBef>
                <a:spcPts val="1600"/>
              </a:spcBef>
              <a:spcAft>
                <a:spcPts val="0"/>
              </a:spcAft>
              <a:buClr>
                <a:schemeClr val="lt2"/>
              </a:buClr>
              <a:buSzPts val="1400"/>
              <a:buChar char="●"/>
              <a:defRPr>
                <a:solidFill>
                  <a:schemeClr val="lt2"/>
                </a:solidFill>
              </a:defRPr>
            </a:lvl4pPr>
            <a:lvl5pPr marL="2286000" lvl="4" indent="-317500">
              <a:lnSpc>
                <a:spcPct val="115000"/>
              </a:lnSpc>
              <a:spcBef>
                <a:spcPts val="1600"/>
              </a:spcBef>
              <a:spcAft>
                <a:spcPts val="0"/>
              </a:spcAft>
              <a:buClr>
                <a:schemeClr val="lt2"/>
              </a:buClr>
              <a:buSzPts val="1400"/>
              <a:buChar char="○"/>
              <a:defRPr>
                <a:solidFill>
                  <a:schemeClr val="lt2"/>
                </a:solidFill>
              </a:defRPr>
            </a:lvl5pPr>
            <a:lvl6pPr marL="2743200" lvl="5" indent="-317500">
              <a:lnSpc>
                <a:spcPct val="115000"/>
              </a:lnSpc>
              <a:spcBef>
                <a:spcPts val="1600"/>
              </a:spcBef>
              <a:spcAft>
                <a:spcPts val="0"/>
              </a:spcAft>
              <a:buClr>
                <a:schemeClr val="lt2"/>
              </a:buClr>
              <a:buSzPts val="1400"/>
              <a:buChar char="■"/>
              <a:defRPr>
                <a:solidFill>
                  <a:schemeClr val="lt2"/>
                </a:solidFill>
              </a:defRPr>
            </a:lvl6pPr>
            <a:lvl7pPr marL="3200400" lvl="6" indent="-317500">
              <a:lnSpc>
                <a:spcPct val="115000"/>
              </a:lnSpc>
              <a:spcBef>
                <a:spcPts val="1600"/>
              </a:spcBef>
              <a:spcAft>
                <a:spcPts val="0"/>
              </a:spcAft>
              <a:buClr>
                <a:schemeClr val="lt2"/>
              </a:buClr>
              <a:buSzPts val="1400"/>
              <a:buChar char="●"/>
              <a:defRPr>
                <a:solidFill>
                  <a:schemeClr val="lt2"/>
                </a:solidFill>
              </a:defRPr>
            </a:lvl7pPr>
            <a:lvl8pPr marL="3657600" lvl="7" indent="-317500">
              <a:lnSpc>
                <a:spcPct val="115000"/>
              </a:lnSpc>
              <a:spcBef>
                <a:spcPts val="1600"/>
              </a:spcBef>
              <a:spcAft>
                <a:spcPts val="0"/>
              </a:spcAft>
              <a:buClr>
                <a:schemeClr val="lt2"/>
              </a:buClr>
              <a:buSzPts val="1400"/>
              <a:buChar char="○"/>
              <a:defRPr>
                <a:solidFill>
                  <a:schemeClr val="lt2"/>
                </a:solidFill>
              </a:defRPr>
            </a:lvl8pPr>
            <a:lvl9pPr marL="4114800" lvl="8" indent="-317500">
              <a:lnSpc>
                <a:spcPct val="115000"/>
              </a:lnSpc>
              <a:spcBef>
                <a:spcPts val="1600"/>
              </a:spcBef>
              <a:spcAft>
                <a:spcPts val="1600"/>
              </a:spcAft>
              <a:buClr>
                <a:schemeClr val="lt2"/>
              </a:buClr>
              <a:buSzPts val="1400"/>
              <a:buChar char="■"/>
              <a:defRPr>
                <a:solidFill>
                  <a:schemeClr val="lt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lt2"/>
                </a:solidFill>
              </a:defRPr>
            </a:lvl1pPr>
            <a:lvl2pPr lvl="1" algn="r">
              <a:buNone/>
              <a:defRPr sz="1000">
                <a:solidFill>
                  <a:schemeClr val="lt2"/>
                </a:solidFill>
              </a:defRPr>
            </a:lvl2pPr>
            <a:lvl3pPr lvl="2" algn="r">
              <a:buNone/>
              <a:defRPr sz="1000">
                <a:solidFill>
                  <a:schemeClr val="lt2"/>
                </a:solidFill>
              </a:defRPr>
            </a:lvl3pPr>
            <a:lvl4pPr lvl="3" algn="r">
              <a:buNone/>
              <a:defRPr sz="1000">
                <a:solidFill>
                  <a:schemeClr val="lt2"/>
                </a:solidFill>
              </a:defRPr>
            </a:lvl4pPr>
            <a:lvl5pPr lvl="4" algn="r">
              <a:buNone/>
              <a:defRPr sz="1000">
                <a:solidFill>
                  <a:schemeClr val="lt2"/>
                </a:solidFill>
              </a:defRPr>
            </a:lvl5pPr>
            <a:lvl6pPr lvl="5" algn="r">
              <a:buNone/>
              <a:defRPr sz="1000">
                <a:solidFill>
                  <a:schemeClr val="lt2"/>
                </a:solidFill>
              </a:defRPr>
            </a:lvl6pPr>
            <a:lvl7pPr lvl="6" algn="r">
              <a:buNone/>
              <a:defRPr sz="1000">
                <a:solidFill>
                  <a:schemeClr val="lt2"/>
                </a:solidFill>
              </a:defRPr>
            </a:lvl7pPr>
            <a:lvl8pPr lvl="7" algn="r">
              <a:buNone/>
              <a:defRPr sz="1000">
                <a:solidFill>
                  <a:schemeClr val="lt2"/>
                </a:solidFill>
              </a:defRPr>
            </a:lvl8pPr>
            <a:lvl9pPr lvl="8" algn="r">
              <a:buNone/>
              <a:defRPr sz="1000">
                <a:solidFill>
                  <a:schemeClr val="lt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8.jpg"/></Relationships>
</file>

<file path=ppt/slides/_rels/slide6.xml.rels><?xml version="1.0" encoding="UTF-8" standalone="yes"?>
<Relationships xmlns="http://schemas.openxmlformats.org/package/2006/relationships"><Relationship Id="rId3" Type="http://schemas.openxmlformats.org/officeDocument/2006/relationships/hyperlink" Target="http://www.rsc.org/periodic-table/element/83/bismuth"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hyperlink" Target="https://www.livescience.com/39451-bismuth.html" TargetMode="External"/><Relationship Id="rId5" Type="http://schemas.openxmlformats.org/officeDocument/2006/relationships/hyperlink" Target="https://education.jlab.org/itselemental/ele083.html" TargetMode="External"/><Relationship Id="rId4" Type="http://schemas.openxmlformats.org/officeDocument/2006/relationships/hyperlink" Target="https://www.chemicool.com/elements/bismuth.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1121552" y="627200"/>
            <a:ext cx="6900900" cy="205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6000" u="sng">
                <a:solidFill>
                  <a:srgbClr val="D9D2E9"/>
                </a:solidFill>
                <a:latin typeface="Merienda One"/>
                <a:ea typeface="Merienda One"/>
                <a:cs typeface="Merienda One"/>
                <a:sym typeface="Merienda One"/>
              </a:rPr>
              <a:t>Bismuth </a:t>
            </a:r>
            <a:endParaRPr sz="6000" u="sng">
              <a:solidFill>
                <a:srgbClr val="D9D2E9"/>
              </a:solidFill>
              <a:latin typeface="Merienda One"/>
              <a:ea typeface="Merienda One"/>
              <a:cs typeface="Merienda One"/>
              <a:sym typeface="Merienda One"/>
            </a:endParaRPr>
          </a:p>
        </p:txBody>
      </p:sp>
      <p:pic>
        <p:nvPicPr>
          <p:cNvPr id="56" name="Google Shape;56;p13"/>
          <p:cNvPicPr preferRelativeResize="0"/>
          <p:nvPr/>
        </p:nvPicPr>
        <p:blipFill>
          <a:blip r:embed="rId3">
            <a:alphaModFix/>
          </a:blip>
          <a:stretch>
            <a:fillRect/>
          </a:stretch>
        </p:blipFill>
        <p:spPr>
          <a:xfrm rot="-486063">
            <a:off x="166600" y="2415825"/>
            <a:ext cx="2661026" cy="2552925"/>
          </a:xfrm>
          <a:prstGeom prst="rect">
            <a:avLst/>
          </a:prstGeom>
          <a:noFill/>
          <a:ln>
            <a:noFill/>
          </a:ln>
        </p:spPr>
      </p:pic>
      <p:pic>
        <p:nvPicPr>
          <p:cNvPr id="57" name="Google Shape;57;p13"/>
          <p:cNvPicPr preferRelativeResize="0"/>
          <p:nvPr/>
        </p:nvPicPr>
        <p:blipFill>
          <a:blip r:embed="rId4">
            <a:alphaModFix/>
          </a:blip>
          <a:stretch>
            <a:fillRect/>
          </a:stretch>
        </p:blipFill>
        <p:spPr>
          <a:xfrm rot="766811" flipH="1">
            <a:off x="6350937" y="176207"/>
            <a:ext cx="2646328" cy="239488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title"/>
          </p:nvPr>
        </p:nvSpPr>
        <p:spPr>
          <a:xfrm>
            <a:off x="311700" y="445025"/>
            <a:ext cx="8520600" cy="572700"/>
          </a:xfrm>
          <a:prstGeom prst="rect">
            <a:avLst/>
          </a:prstGeom>
          <a:solidFill>
            <a:srgbClr val="741B47"/>
          </a:solidFill>
          <a:ln w="7620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D9D2E9"/>
                </a:solidFill>
                <a:latin typeface="Merienda One"/>
                <a:ea typeface="Merienda One"/>
                <a:cs typeface="Merienda One"/>
                <a:sym typeface="Merienda One"/>
              </a:rPr>
              <a:t>Origins of its Name </a:t>
            </a:r>
            <a:endParaRPr>
              <a:solidFill>
                <a:srgbClr val="D9D2E9"/>
              </a:solidFill>
              <a:latin typeface="Merienda One"/>
              <a:ea typeface="Merienda One"/>
              <a:cs typeface="Merienda One"/>
              <a:sym typeface="Merienda One"/>
            </a:endParaRPr>
          </a:p>
        </p:txBody>
      </p:sp>
      <p:sp>
        <p:nvSpPr>
          <p:cNvPr id="63" name="Google Shape;63;p14"/>
          <p:cNvSpPr txBox="1">
            <a:spLocks noGrp="1"/>
          </p:cNvSpPr>
          <p:nvPr>
            <p:ph type="body" idx="1"/>
          </p:nvPr>
        </p:nvSpPr>
        <p:spPr>
          <a:xfrm>
            <a:off x="311700" y="1152475"/>
            <a:ext cx="8520600" cy="3416400"/>
          </a:xfrm>
          <a:prstGeom prst="rect">
            <a:avLst/>
          </a:prstGeom>
          <a:ln w="3810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2400">
                <a:latin typeface="Merienda One"/>
                <a:ea typeface="Merienda One"/>
                <a:cs typeface="Merienda One"/>
                <a:sym typeface="Merienda One"/>
              </a:rPr>
              <a:t>The element bismuth gets its name from two conjointed words, one of them  from the german word “</a:t>
            </a:r>
            <a:r>
              <a:rPr lang="en" sz="2400" i="1">
                <a:latin typeface="Merienda One"/>
                <a:ea typeface="Merienda One"/>
                <a:cs typeface="Merienda One"/>
                <a:sym typeface="Merienda One"/>
              </a:rPr>
              <a:t>wissmuth</a:t>
            </a:r>
            <a:r>
              <a:rPr lang="en" sz="2400">
                <a:latin typeface="Merienda One"/>
                <a:ea typeface="Merienda One"/>
                <a:cs typeface="Merienda One"/>
                <a:sym typeface="Merienda One"/>
              </a:rPr>
              <a:t>” which means white mass. The second word “</a:t>
            </a:r>
            <a:r>
              <a:rPr lang="en" sz="2400" i="1">
                <a:latin typeface="Merienda One"/>
                <a:ea typeface="Merienda One"/>
                <a:cs typeface="Merienda One"/>
                <a:sym typeface="Merienda One"/>
              </a:rPr>
              <a:t>bisemutum</a:t>
            </a:r>
            <a:r>
              <a:rPr lang="en" sz="2400">
                <a:latin typeface="Merienda One"/>
                <a:ea typeface="Merienda One"/>
                <a:cs typeface="Merienda One"/>
                <a:sym typeface="Merienda One"/>
              </a:rPr>
              <a:t>” come from the latin language.</a:t>
            </a:r>
            <a:endParaRPr sz="2400">
              <a:latin typeface="Merienda One"/>
              <a:ea typeface="Merienda One"/>
              <a:cs typeface="Merienda One"/>
              <a:sym typeface="Merienda One"/>
            </a:endParaRPr>
          </a:p>
          <a:p>
            <a:pPr marL="0" lvl="0" indent="0" algn="l" rtl="0">
              <a:spcBef>
                <a:spcPts val="1600"/>
              </a:spcBef>
              <a:spcAft>
                <a:spcPts val="1600"/>
              </a:spcAft>
              <a:buNone/>
            </a:pPr>
            <a:r>
              <a:rPr lang="en" sz="2400">
                <a:latin typeface="Merienda One"/>
                <a:ea typeface="Merienda One"/>
                <a:cs typeface="Merienda One"/>
                <a:sym typeface="Merienda One"/>
              </a:rPr>
              <a:t> </a:t>
            </a:r>
            <a:endParaRPr sz="2400">
              <a:latin typeface="Merienda One"/>
              <a:ea typeface="Merienda One"/>
              <a:cs typeface="Merienda One"/>
              <a:sym typeface="Merienda One"/>
            </a:endParaRPr>
          </a:p>
        </p:txBody>
      </p:sp>
      <p:pic>
        <p:nvPicPr>
          <p:cNvPr id="64" name="Google Shape;64;p14"/>
          <p:cNvPicPr preferRelativeResize="0"/>
          <p:nvPr/>
        </p:nvPicPr>
        <p:blipFill>
          <a:blip r:embed="rId3">
            <a:alphaModFix/>
          </a:blip>
          <a:stretch>
            <a:fillRect/>
          </a:stretch>
        </p:blipFill>
        <p:spPr>
          <a:xfrm>
            <a:off x="566542" y="2888425"/>
            <a:ext cx="2462950" cy="16804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5"/>
          <p:cNvSpPr txBox="1">
            <a:spLocks noGrp="1"/>
          </p:cNvSpPr>
          <p:nvPr>
            <p:ph type="title"/>
          </p:nvPr>
        </p:nvSpPr>
        <p:spPr>
          <a:xfrm>
            <a:off x="311700" y="445025"/>
            <a:ext cx="8520600" cy="572700"/>
          </a:xfrm>
          <a:prstGeom prst="rect">
            <a:avLst/>
          </a:prstGeom>
          <a:solidFill>
            <a:srgbClr val="741B47"/>
          </a:solidFill>
          <a:ln w="7620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D9D2E9"/>
                </a:solidFill>
                <a:latin typeface="Merienda One"/>
                <a:ea typeface="Merienda One"/>
                <a:cs typeface="Merienda One"/>
                <a:sym typeface="Merienda One"/>
              </a:rPr>
              <a:t>Where was it found, and who discovered it?</a:t>
            </a:r>
            <a:endParaRPr>
              <a:solidFill>
                <a:srgbClr val="D9D2E9"/>
              </a:solidFill>
              <a:latin typeface="Merienda One"/>
              <a:ea typeface="Merienda One"/>
              <a:cs typeface="Merienda One"/>
              <a:sym typeface="Merienda One"/>
            </a:endParaRPr>
          </a:p>
        </p:txBody>
      </p:sp>
      <p:sp>
        <p:nvSpPr>
          <p:cNvPr id="70" name="Google Shape;70;p15"/>
          <p:cNvSpPr txBox="1">
            <a:spLocks noGrp="1"/>
          </p:cNvSpPr>
          <p:nvPr>
            <p:ph type="body" idx="1"/>
          </p:nvPr>
        </p:nvSpPr>
        <p:spPr>
          <a:xfrm>
            <a:off x="311700" y="1152475"/>
            <a:ext cx="8520600" cy="3416400"/>
          </a:xfrm>
          <a:prstGeom prst="rect">
            <a:avLst/>
          </a:prstGeom>
          <a:ln w="3810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2400">
                <a:latin typeface="Merienda One"/>
                <a:ea typeface="Merienda One"/>
                <a:cs typeface="Merienda One"/>
                <a:sym typeface="Merienda One"/>
              </a:rPr>
              <a:t>Bismuth was discovered by Claude Francois Geoffroy in the 15th century 1753 </a:t>
            </a:r>
            <a:endParaRPr sz="2400">
              <a:latin typeface="Merienda One"/>
              <a:ea typeface="Merienda One"/>
              <a:cs typeface="Merienda One"/>
              <a:sym typeface="Merienda One"/>
            </a:endParaRPr>
          </a:p>
          <a:p>
            <a:pPr marL="0" lvl="0" indent="0" algn="l" rtl="0">
              <a:spcBef>
                <a:spcPts val="1600"/>
              </a:spcBef>
              <a:spcAft>
                <a:spcPts val="1600"/>
              </a:spcAft>
              <a:buNone/>
            </a:pPr>
            <a:endParaRPr sz="2400">
              <a:latin typeface="Merienda One"/>
              <a:ea typeface="Merienda One"/>
              <a:cs typeface="Merienda One"/>
              <a:sym typeface="Merienda One"/>
            </a:endParaRPr>
          </a:p>
        </p:txBody>
      </p:sp>
      <p:pic>
        <p:nvPicPr>
          <p:cNvPr id="71" name="Google Shape;71;p15"/>
          <p:cNvPicPr preferRelativeResize="0"/>
          <p:nvPr/>
        </p:nvPicPr>
        <p:blipFill>
          <a:blip r:embed="rId3">
            <a:alphaModFix/>
          </a:blip>
          <a:stretch>
            <a:fillRect/>
          </a:stretch>
        </p:blipFill>
        <p:spPr>
          <a:xfrm>
            <a:off x="6391350" y="2037750"/>
            <a:ext cx="2155175" cy="25311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16"/>
          <p:cNvSpPr txBox="1">
            <a:spLocks noGrp="1"/>
          </p:cNvSpPr>
          <p:nvPr>
            <p:ph type="title"/>
          </p:nvPr>
        </p:nvSpPr>
        <p:spPr>
          <a:xfrm>
            <a:off x="311700" y="445025"/>
            <a:ext cx="8520600" cy="572700"/>
          </a:xfrm>
          <a:prstGeom prst="rect">
            <a:avLst/>
          </a:prstGeom>
          <a:solidFill>
            <a:srgbClr val="741B47"/>
          </a:solidFill>
          <a:ln w="7620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D9D2E9"/>
                </a:solidFill>
                <a:latin typeface="Merienda One"/>
                <a:ea typeface="Merienda One"/>
                <a:cs typeface="Merienda One"/>
                <a:sym typeface="Merienda One"/>
              </a:rPr>
              <a:t>Uses for Bismuth</a:t>
            </a:r>
            <a:endParaRPr>
              <a:solidFill>
                <a:srgbClr val="D9D2E9"/>
              </a:solidFill>
              <a:latin typeface="Merienda One"/>
              <a:ea typeface="Merienda One"/>
              <a:cs typeface="Merienda One"/>
              <a:sym typeface="Merienda One"/>
            </a:endParaRPr>
          </a:p>
        </p:txBody>
      </p:sp>
      <p:sp>
        <p:nvSpPr>
          <p:cNvPr id="77" name="Google Shape;77;p16"/>
          <p:cNvSpPr txBox="1"/>
          <p:nvPr/>
        </p:nvSpPr>
        <p:spPr>
          <a:xfrm>
            <a:off x="340950" y="1248550"/>
            <a:ext cx="8462100" cy="2731800"/>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chemeClr val="lt2"/>
                </a:solidFill>
                <a:latin typeface="Merienda One"/>
                <a:ea typeface="Merienda One"/>
                <a:cs typeface="Merienda One"/>
                <a:sym typeface="Merienda One"/>
              </a:rPr>
              <a:t>Bismuth is brittle so its usually combined with other metals to be able to create something. It can be found in common objects such as fire detectors, extinguishers, electrical fuses, and solders.</a:t>
            </a:r>
            <a:endParaRPr sz="2400">
              <a:solidFill>
                <a:schemeClr val="lt2"/>
              </a:solidFill>
              <a:latin typeface="Merienda One"/>
              <a:ea typeface="Merienda One"/>
              <a:cs typeface="Merienda One"/>
              <a:sym typeface="Merienda One"/>
            </a:endParaRPr>
          </a:p>
        </p:txBody>
      </p:sp>
      <p:pic>
        <p:nvPicPr>
          <p:cNvPr id="78" name="Google Shape;78;p16" descr="Image result for fire extinguisher"/>
          <p:cNvPicPr preferRelativeResize="0"/>
          <p:nvPr/>
        </p:nvPicPr>
        <p:blipFill>
          <a:blip r:embed="rId3">
            <a:alphaModFix/>
          </a:blip>
          <a:stretch>
            <a:fillRect/>
          </a:stretch>
        </p:blipFill>
        <p:spPr>
          <a:xfrm>
            <a:off x="538300" y="2937200"/>
            <a:ext cx="2206300" cy="2206300"/>
          </a:xfrm>
          <a:prstGeom prst="rect">
            <a:avLst/>
          </a:prstGeom>
          <a:noFill/>
          <a:ln>
            <a:noFill/>
          </a:ln>
        </p:spPr>
      </p:pic>
      <p:pic>
        <p:nvPicPr>
          <p:cNvPr id="79" name="Google Shape;79;p16" descr="Image result for electrical fuse"/>
          <p:cNvPicPr preferRelativeResize="0"/>
          <p:nvPr/>
        </p:nvPicPr>
        <p:blipFill>
          <a:blip r:embed="rId4">
            <a:alphaModFix/>
          </a:blip>
          <a:stretch>
            <a:fillRect/>
          </a:stretch>
        </p:blipFill>
        <p:spPr>
          <a:xfrm>
            <a:off x="5547075" y="2937200"/>
            <a:ext cx="1784300" cy="22928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7"/>
          <p:cNvSpPr txBox="1">
            <a:spLocks noGrp="1"/>
          </p:cNvSpPr>
          <p:nvPr>
            <p:ph type="title"/>
          </p:nvPr>
        </p:nvSpPr>
        <p:spPr>
          <a:xfrm>
            <a:off x="311700" y="445025"/>
            <a:ext cx="8520600" cy="572700"/>
          </a:xfrm>
          <a:prstGeom prst="rect">
            <a:avLst/>
          </a:prstGeom>
          <a:solidFill>
            <a:srgbClr val="741B47"/>
          </a:solidFill>
          <a:ln w="7620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D9D2E9"/>
                </a:solidFill>
                <a:latin typeface="Merienda One"/>
                <a:ea typeface="Merienda One"/>
                <a:cs typeface="Merienda One"/>
                <a:sym typeface="Merienda One"/>
              </a:rPr>
              <a:t>How is Bismuth Obtained?</a:t>
            </a:r>
            <a:endParaRPr>
              <a:solidFill>
                <a:srgbClr val="D9D2E9"/>
              </a:solidFill>
              <a:latin typeface="Merienda One"/>
              <a:ea typeface="Merienda One"/>
              <a:cs typeface="Merienda One"/>
              <a:sym typeface="Merienda One"/>
            </a:endParaRPr>
          </a:p>
        </p:txBody>
      </p:sp>
      <p:sp>
        <p:nvSpPr>
          <p:cNvPr id="85" name="Google Shape;85;p17"/>
          <p:cNvSpPr txBox="1">
            <a:spLocks noGrp="1"/>
          </p:cNvSpPr>
          <p:nvPr>
            <p:ph type="body" idx="1"/>
          </p:nvPr>
        </p:nvSpPr>
        <p:spPr>
          <a:xfrm>
            <a:off x="311700" y="1152475"/>
            <a:ext cx="8520600" cy="3416400"/>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1600"/>
              </a:spcAft>
              <a:buNone/>
            </a:pPr>
            <a:r>
              <a:rPr lang="en" sz="2400">
                <a:latin typeface="Merienda One"/>
                <a:ea typeface="Merienda One"/>
                <a:cs typeface="Merienda One"/>
                <a:sym typeface="Merienda One"/>
              </a:rPr>
              <a:t>Bismuth is obtained through small quantities found on the earth’s crust, Its also found through the refining of Lead, copper, tin, silver, and gold ores</a:t>
            </a:r>
            <a:endParaRPr sz="2400">
              <a:latin typeface="Merienda One"/>
              <a:ea typeface="Merienda One"/>
              <a:cs typeface="Merienda One"/>
              <a:sym typeface="Merienda One"/>
            </a:endParaRPr>
          </a:p>
        </p:txBody>
      </p:sp>
      <p:pic>
        <p:nvPicPr>
          <p:cNvPr id="86" name="Google Shape;86;p17" descr="Image result for silver"/>
          <p:cNvPicPr preferRelativeResize="0"/>
          <p:nvPr/>
        </p:nvPicPr>
        <p:blipFill>
          <a:blip r:embed="rId3">
            <a:alphaModFix/>
          </a:blip>
          <a:stretch>
            <a:fillRect/>
          </a:stretch>
        </p:blipFill>
        <p:spPr>
          <a:xfrm>
            <a:off x="405525" y="2571750"/>
            <a:ext cx="3356101" cy="2521650"/>
          </a:xfrm>
          <a:prstGeom prst="rect">
            <a:avLst/>
          </a:prstGeom>
          <a:noFill/>
          <a:ln>
            <a:noFill/>
          </a:ln>
        </p:spPr>
      </p:pic>
      <p:pic>
        <p:nvPicPr>
          <p:cNvPr id="87" name="Google Shape;87;p17" descr="Image result for copper"/>
          <p:cNvPicPr preferRelativeResize="0"/>
          <p:nvPr/>
        </p:nvPicPr>
        <p:blipFill>
          <a:blip r:embed="rId4">
            <a:alphaModFix/>
          </a:blip>
          <a:stretch>
            <a:fillRect/>
          </a:stretch>
        </p:blipFill>
        <p:spPr>
          <a:xfrm>
            <a:off x="5719774" y="2571750"/>
            <a:ext cx="2795824" cy="265064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8"/>
          <p:cNvSpPr txBox="1">
            <a:spLocks noGrp="1"/>
          </p:cNvSpPr>
          <p:nvPr>
            <p:ph type="title"/>
          </p:nvPr>
        </p:nvSpPr>
        <p:spPr>
          <a:xfrm>
            <a:off x="311700" y="445025"/>
            <a:ext cx="8520600" cy="572700"/>
          </a:xfrm>
          <a:prstGeom prst="rect">
            <a:avLst/>
          </a:prstGeom>
          <a:solidFill>
            <a:srgbClr val="741B47"/>
          </a:solidFill>
          <a:ln w="7620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D9D2E9"/>
                </a:solidFill>
                <a:latin typeface="Merienda One"/>
                <a:ea typeface="Merienda One"/>
                <a:cs typeface="Merienda One"/>
                <a:sym typeface="Merienda One"/>
              </a:rPr>
              <a:t>Sources</a:t>
            </a:r>
            <a:endParaRPr>
              <a:solidFill>
                <a:srgbClr val="D9D2E9"/>
              </a:solidFill>
              <a:latin typeface="Merienda One"/>
              <a:ea typeface="Merienda One"/>
              <a:cs typeface="Merienda One"/>
              <a:sym typeface="Merienda One"/>
            </a:endParaRPr>
          </a:p>
        </p:txBody>
      </p:sp>
      <p:sp>
        <p:nvSpPr>
          <p:cNvPr id="93" name="Google Shape;93;p18"/>
          <p:cNvSpPr txBox="1">
            <a:spLocks noGrp="1"/>
          </p:cNvSpPr>
          <p:nvPr>
            <p:ph type="body" idx="1"/>
          </p:nvPr>
        </p:nvSpPr>
        <p:spPr>
          <a:xfrm>
            <a:off x="311700" y="1152475"/>
            <a:ext cx="8520600" cy="3416400"/>
          </a:xfrm>
          <a:prstGeom prst="rect">
            <a:avLst/>
          </a:prstGeom>
          <a:solidFill>
            <a:srgbClr val="EAD1DC"/>
          </a:solidFill>
          <a:ln w="3810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457200" lvl="0" indent="-342900" algn="l" rtl="0">
              <a:lnSpc>
                <a:spcPct val="100000"/>
              </a:lnSpc>
              <a:spcBef>
                <a:spcPts val="0"/>
              </a:spcBef>
              <a:spcAft>
                <a:spcPts val="0"/>
              </a:spcAft>
              <a:buClr>
                <a:srgbClr val="741B47"/>
              </a:buClr>
              <a:buSzPts val="1800"/>
              <a:buFont typeface="Merienda One"/>
              <a:buChar char="❖"/>
            </a:pPr>
            <a:r>
              <a:rPr lang="en" u="sng">
                <a:solidFill>
                  <a:srgbClr val="741B47"/>
                </a:solidFill>
                <a:latin typeface="Merienda One"/>
                <a:ea typeface="Merienda One"/>
                <a:cs typeface="Merienda One"/>
                <a:sym typeface="Merienda One"/>
                <a:hlinkClick r:id="rId3"/>
              </a:rPr>
              <a:t>Bismuth - Element information, properties and uses | Periodic Tablewww.rsc.org/periodic-table/element/83/bismuth</a:t>
            </a:r>
            <a:endParaRPr>
              <a:solidFill>
                <a:srgbClr val="741B47"/>
              </a:solidFill>
              <a:latin typeface="Merienda One"/>
              <a:ea typeface="Merienda One"/>
              <a:cs typeface="Merienda One"/>
              <a:sym typeface="Merienda One"/>
            </a:endParaRPr>
          </a:p>
          <a:p>
            <a:pPr marL="457200" lvl="0" indent="-342900" algn="l" rtl="0">
              <a:spcBef>
                <a:spcPts val="0"/>
              </a:spcBef>
              <a:spcAft>
                <a:spcPts val="0"/>
              </a:spcAft>
              <a:buClr>
                <a:srgbClr val="741B47"/>
              </a:buClr>
              <a:buSzPts val="1800"/>
              <a:buFont typeface="Merienda One"/>
              <a:buChar char="❖"/>
            </a:pPr>
            <a:r>
              <a:rPr lang="en" u="sng">
                <a:solidFill>
                  <a:srgbClr val="741B47"/>
                </a:solidFill>
                <a:latin typeface="Merienda One"/>
                <a:ea typeface="Merienda One"/>
                <a:cs typeface="Merienda One"/>
                <a:sym typeface="Merienda One"/>
                <a:hlinkClick r:id="rId4"/>
              </a:rPr>
              <a:t>https://www.chemicool.com/elements/bismuth.html</a:t>
            </a:r>
            <a:endParaRPr>
              <a:solidFill>
                <a:srgbClr val="741B47"/>
              </a:solidFill>
              <a:latin typeface="Merienda One"/>
              <a:ea typeface="Merienda One"/>
              <a:cs typeface="Merienda One"/>
              <a:sym typeface="Merienda One"/>
            </a:endParaRPr>
          </a:p>
          <a:p>
            <a:pPr marL="457200" lvl="0" indent="-342900" algn="l" rtl="0">
              <a:spcBef>
                <a:spcPts val="0"/>
              </a:spcBef>
              <a:spcAft>
                <a:spcPts val="0"/>
              </a:spcAft>
              <a:buClr>
                <a:srgbClr val="741B47"/>
              </a:buClr>
              <a:buSzPts val="1800"/>
              <a:buFont typeface="Merienda One"/>
              <a:buChar char="❖"/>
            </a:pPr>
            <a:r>
              <a:rPr lang="en" u="sng">
                <a:solidFill>
                  <a:srgbClr val="741B47"/>
                </a:solidFill>
                <a:latin typeface="Merienda One"/>
                <a:ea typeface="Merienda One"/>
                <a:cs typeface="Merienda One"/>
                <a:sym typeface="Merienda One"/>
                <a:hlinkClick r:id="rId5"/>
              </a:rPr>
              <a:t>https://education.jlab.org/itselemental/ele083.html</a:t>
            </a:r>
            <a:endParaRPr>
              <a:solidFill>
                <a:srgbClr val="741B47"/>
              </a:solidFill>
              <a:latin typeface="Merienda One"/>
              <a:ea typeface="Merienda One"/>
              <a:cs typeface="Merienda One"/>
              <a:sym typeface="Merienda One"/>
            </a:endParaRPr>
          </a:p>
          <a:p>
            <a:pPr marL="457200" lvl="0" indent="-342900" algn="l" rtl="0">
              <a:lnSpc>
                <a:spcPct val="100000"/>
              </a:lnSpc>
              <a:spcBef>
                <a:spcPts val="0"/>
              </a:spcBef>
              <a:spcAft>
                <a:spcPts val="0"/>
              </a:spcAft>
              <a:buClr>
                <a:srgbClr val="741B47"/>
              </a:buClr>
              <a:buSzPts val="1800"/>
              <a:buFont typeface="Merienda One"/>
              <a:buChar char="❖"/>
            </a:pPr>
            <a:r>
              <a:rPr lang="en" u="sng">
                <a:solidFill>
                  <a:srgbClr val="741B47"/>
                </a:solidFill>
                <a:latin typeface="Merienda One"/>
                <a:ea typeface="Merienda One"/>
                <a:cs typeface="Merienda One"/>
                <a:sym typeface="Merienda One"/>
                <a:hlinkClick r:id="rId6"/>
              </a:rPr>
              <a:t>Facts About Bismuth - Live Sciencehttps://www.livescience.com/39451-bismuth.html</a:t>
            </a:r>
            <a:endParaRPr>
              <a:solidFill>
                <a:srgbClr val="741B47"/>
              </a:solidFill>
              <a:latin typeface="Merienda One"/>
              <a:ea typeface="Merienda One"/>
              <a:cs typeface="Merienda One"/>
              <a:sym typeface="Merienda One"/>
            </a:endParaRPr>
          </a:p>
          <a:p>
            <a:pPr marL="457200" lvl="0" indent="-342900" algn="l" rtl="0">
              <a:spcBef>
                <a:spcPts val="0"/>
              </a:spcBef>
              <a:spcAft>
                <a:spcPts val="0"/>
              </a:spcAft>
              <a:buClr>
                <a:srgbClr val="741B47"/>
              </a:buClr>
              <a:buSzPts val="1800"/>
              <a:buFont typeface="Merienda One"/>
              <a:buChar char="❖"/>
            </a:pPr>
            <a:endParaRPr>
              <a:solidFill>
                <a:srgbClr val="741B47"/>
              </a:solidFill>
              <a:latin typeface="Merienda One"/>
              <a:ea typeface="Merienda One"/>
              <a:cs typeface="Merienda One"/>
              <a:sym typeface="Merienda One"/>
            </a:endParaRPr>
          </a:p>
        </p:txBody>
      </p:sp>
    </p:spTree>
  </p:cSld>
  <p:clrMapOvr>
    <a:masterClrMapping/>
  </p:clrMapOvr>
</p:sld>
</file>

<file path=ppt/theme/theme1.xml><?xml version="1.0" encoding="utf-8"?>
<a:theme xmlns:a="http://schemas.openxmlformats.org/drawingml/2006/main"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207</Words>
  <Application>Microsoft Office PowerPoint</Application>
  <PresentationFormat>On-screen Show (16:9)</PresentationFormat>
  <Paragraphs>15</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Merienda One</vt:lpstr>
      <vt:lpstr>Simple Dark</vt:lpstr>
      <vt:lpstr>Bismuth </vt:lpstr>
      <vt:lpstr>Origins of its Name </vt:lpstr>
      <vt:lpstr>Where was it found, and who discovered it?</vt:lpstr>
      <vt:lpstr>Uses for Bismuth</vt:lpstr>
      <vt:lpstr>How is Bismuth Obtained?</vt:lpstr>
      <vt:lpstr>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Bismuth </dc:title>
  <cp:lastModifiedBy>David Swart</cp:lastModifiedBy>
  <cp:revision>1</cp:revision>
  <dcterms:modified xsi:type="dcterms:W3CDTF">2018-11-21T00:44:35Z</dcterms:modified>
</cp:coreProperties>
</file>