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5143500" type="screen16x9"/>
  <p:notesSz cx="6858000" cy="9144000"/>
  <p:embeddedFontLst>
    <p:embeddedFont>
      <p:font typeface="Lato" panose="020B0604020202020204" charset="0"/>
      <p:regular r:id="rId8"/>
      <p:bold r:id="rId9"/>
      <p:italic r:id="rId10"/>
      <p:boldItalic r:id="rId11"/>
    </p:embeddedFont>
    <p:embeddedFont>
      <p:font typeface="Pacifico" panose="020B0604020202020204" charset="0"/>
      <p:regular r:id="rId12"/>
    </p:embeddedFont>
    <p:embeddedFont>
      <p:font typeface="Raleway" panose="020B0604020202020204" charset="0"/>
      <p:regular r:id="rId13"/>
      <p:bold r:id="rId14"/>
      <p:italic r:id="rId15"/>
      <p:boldItalic r:id="rId1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816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5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9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font" Target="fonts/font8.fntdata"/><Relationship Id="rId10" Type="http://schemas.openxmlformats.org/officeDocument/2006/relationships/font" Target="fonts/font3.fntdata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font" Target="fonts/font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431559f548_0_1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431559f548_0_1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431559f548_0_4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431559f548_0_4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431559f548_0_4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431559f548_0_4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b8d1ecb23d866d6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3b8d1ecb23d866d6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lt2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2" name="Google Shape;12;p2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" name="Google Shape;14;p2"/>
          <p:cNvSpPr txBox="1">
            <a:spLocks noGrp="1"/>
          </p:cNvSpPr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ubTitle" idx="1"/>
          </p:nvPr>
        </p:nvSpPr>
        <p:spPr>
          <a:xfrm>
            <a:off x="729627" y="3172900"/>
            <a:ext cx="7688100" cy="541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oogle Shape;18;p3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9" name="Google Shape;19;p3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3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" name="Google Shape;21;p3"/>
          <p:cNvSpPr txBox="1">
            <a:spLocks noGrp="1"/>
          </p:cNvSpPr>
          <p:nvPr>
            <p:ph type="title"/>
          </p:nvPr>
        </p:nvSpPr>
        <p:spPr>
          <a:xfrm>
            <a:off x="729450" y="1322450"/>
            <a:ext cx="7688400" cy="1518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5" name="Google Shape;25;p4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26" name="Google Shape;26;p4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4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" name="Google Shape;28;p4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body" idx="1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3" name="Google Shape;33;p5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34" name="Google Shape;34;p5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5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6" name="Google Shape;36;p5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body" idx="1"/>
          </p:nvPr>
        </p:nvSpPr>
        <p:spPr>
          <a:xfrm>
            <a:off x="729325" y="2078875"/>
            <a:ext cx="3774300" cy="2261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body" idx="2"/>
          </p:nvPr>
        </p:nvSpPr>
        <p:spPr>
          <a:xfrm>
            <a:off x="4643604" y="2078875"/>
            <a:ext cx="3774300" cy="2261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2" name="Google Shape;42;p6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43" name="Google Shape;43;p6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6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5" name="Google Shape;45;p6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9" name="Google Shape;49;p7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50" name="Google Shape;50;p7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7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2" name="Google Shape;52;p7"/>
          <p:cNvSpPr txBox="1">
            <a:spLocks noGrp="1"/>
          </p:cNvSpPr>
          <p:nvPr>
            <p:ph type="title"/>
          </p:nvPr>
        </p:nvSpPr>
        <p:spPr>
          <a:xfrm>
            <a:off x="730000" y="1318650"/>
            <a:ext cx="3300900" cy="13815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body" idx="1"/>
          </p:nvPr>
        </p:nvSpPr>
        <p:spPr>
          <a:xfrm>
            <a:off x="721225" y="2781725"/>
            <a:ext cx="3300900" cy="15975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3"/>
        </a:solidFill>
        <a:effectLst/>
      </p:bgPr>
    </p:bg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oogle Shape;56;p8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57" name="Google Shape;57;p8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8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9" name="Google Shape;59;p8"/>
          <p:cNvSpPr txBox="1">
            <a:spLocks noGrp="1"/>
          </p:cNvSpPr>
          <p:nvPr>
            <p:ph type="title"/>
          </p:nvPr>
        </p:nvSpPr>
        <p:spPr>
          <a:xfrm>
            <a:off x="729450" y="864300"/>
            <a:ext cx="7021200" cy="298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0" name="Google Shape;60;p8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3" name="Google Shape;63;p9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64" name="Google Shape;64;p9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9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6" name="Google Shape;66;p9"/>
          <p:cNvSpPr txBox="1">
            <a:spLocks noGrp="1"/>
          </p:cNvSpPr>
          <p:nvPr>
            <p:ph type="title"/>
          </p:nvPr>
        </p:nvSpPr>
        <p:spPr>
          <a:xfrm>
            <a:off x="730000" y="1318650"/>
            <a:ext cx="3300900" cy="1687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67" name="Google Shape;67;p9"/>
          <p:cNvSpPr txBox="1">
            <a:spLocks noGrp="1"/>
          </p:cNvSpPr>
          <p:nvPr>
            <p:ph type="subTitle" idx="1"/>
          </p:nvPr>
        </p:nvSpPr>
        <p:spPr>
          <a:xfrm>
            <a:off x="724950" y="3161525"/>
            <a:ext cx="3300900" cy="759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68" name="Google Shape;68;p9"/>
          <p:cNvSpPr txBox="1">
            <a:spLocks noGrp="1"/>
          </p:cNvSpPr>
          <p:nvPr>
            <p:ph type="body" idx="2"/>
          </p:nvPr>
        </p:nvSpPr>
        <p:spPr>
          <a:xfrm>
            <a:off x="5174225" y="1352625"/>
            <a:ext cx="3374400" cy="30255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p9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0"/>
          <p:cNvSpPr txBox="1">
            <a:spLocks noGrp="1"/>
          </p:cNvSpPr>
          <p:nvPr>
            <p:ph type="body" idx="1"/>
          </p:nvPr>
        </p:nvSpPr>
        <p:spPr>
          <a:xfrm>
            <a:off x="724950" y="4372551"/>
            <a:ext cx="7697400" cy="46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>
            <a:endParaRPr/>
          </a:p>
        </p:txBody>
      </p:sp>
      <p:sp>
        <p:nvSpPr>
          <p:cNvPr id="72" name="Google Shape;72;p10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dk1"/>
        </a:solid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oogle Shape;74;p11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75" name="Google Shape;75;p11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11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7" name="Google Shape;77;p11"/>
          <p:cNvSpPr txBox="1">
            <a:spLocks noGrp="1"/>
          </p:cNvSpPr>
          <p:nvPr>
            <p:ph type="title" hasCustomPrompt="1"/>
          </p:nvPr>
        </p:nvSpPr>
        <p:spPr>
          <a:xfrm>
            <a:off x="729450" y="733950"/>
            <a:ext cx="7688400" cy="1244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8" name="Google Shape;78;p11"/>
          <p:cNvSpPr txBox="1">
            <a:spLocks noGrp="1"/>
          </p:cNvSpPr>
          <p:nvPr>
            <p:ph type="body" idx="1"/>
          </p:nvPr>
        </p:nvSpPr>
        <p:spPr>
          <a:xfrm>
            <a:off x="729450" y="2272888"/>
            <a:ext cx="7688400" cy="1580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9" name="Google Shape;79;p11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2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treamline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sz="2800" b="1"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sz="2800" b="1"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sz="2800" b="1"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sz="2800" b="1"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sz="2800" b="1"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sz="2800" b="1"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sz="2800" b="1"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sz="2800" b="1"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sz="28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Lato"/>
              <a:buChar char="●"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29845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3"/>
          <p:cNvSpPr txBox="1">
            <a:spLocks noGrp="1"/>
          </p:cNvSpPr>
          <p:nvPr>
            <p:ph type="ctrTitle"/>
          </p:nvPr>
        </p:nvSpPr>
        <p:spPr>
          <a:xfrm>
            <a:off x="663925" y="1298625"/>
            <a:ext cx="7688100" cy="166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i="1">
                <a:latin typeface="Pacifico"/>
                <a:ea typeface="Pacifico"/>
                <a:cs typeface="Pacifico"/>
                <a:sym typeface="Pacifico"/>
              </a:rPr>
              <a:t>Element </a:t>
            </a:r>
            <a:endParaRPr sz="4800" i="1">
              <a:latin typeface="Pacifico"/>
              <a:ea typeface="Pacifico"/>
              <a:cs typeface="Pacifico"/>
              <a:sym typeface="Pacific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i="1">
                <a:latin typeface="Pacifico"/>
                <a:ea typeface="Pacifico"/>
                <a:cs typeface="Pacifico"/>
                <a:sym typeface="Pacifico"/>
              </a:rPr>
              <a:t>    Profile</a:t>
            </a:r>
            <a:endParaRPr sz="4800" i="1">
              <a:latin typeface="Pacifico"/>
              <a:ea typeface="Pacifico"/>
              <a:cs typeface="Pacifico"/>
              <a:sym typeface="Pacific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8" name="Google Shape;88;p13" descr="Image result for rainbow six platinum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20550" y="1216800"/>
            <a:ext cx="2778100" cy="154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3" descr="Image result for jager r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46900" y="1684625"/>
            <a:ext cx="1922161" cy="3206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4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Platinum </a:t>
            </a:r>
            <a:endParaRPr/>
          </a:p>
        </p:txBody>
      </p:sp>
      <p:sp>
        <p:nvSpPr>
          <p:cNvPr id="95" name="Google Shape;95;p14"/>
          <p:cNvSpPr txBox="1">
            <a:spLocks noGrp="1"/>
          </p:cNvSpPr>
          <p:nvPr>
            <p:ph type="body" idx="1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Atomic Number: 78</a:t>
            </a:r>
            <a:endParaRPr sz="140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400"/>
              <a:t>Symbol: Pt</a:t>
            </a:r>
            <a:endParaRPr sz="140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400"/>
              <a:t>Atomic Mass: 195.084</a:t>
            </a:r>
            <a:endParaRPr sz="140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400"/>
              <a:t>Platinum is a Dense, Malleable, Highly Unreactive, Precious, Silverish - White Transition Metal.</a:t>
            </a:r>
            <a:endParaRPr sz="140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sz="140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sz="14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5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</a:t>
            </a:r>
            <a:endParaRPr/>
          </a:p>
        </p:txBody>
      </p:sp>
      <p:sp>
        <p:nvSpPr>
          <p:cNvPr id="101" name="Google Shape;101;p15"/>
          <p:cNvSpPr txBox="1">
            <a:spLocks noGrp="1"/>
          </p:cNvSpPr>
          <p:nvPr>
            <p:ph type="body" idx="1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 i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How My Element Got Its Name</a:t>
            </a:r>
            <a:endParaRPr sz="1500" b="1" i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500"/>
              <a:t>Platinum  got its name from the spanish Term “Platino”, Meaning “Little Silver” </a:t>
            </a:r>
            <a:endParaRPr sz="150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500" b="1" i="1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How, where, and whom my element was discovered by</a:t>
            </a:r>
            <a:endParaRPr sz="1400">
              <a:solidFill>
                <a:srgbClr val="666666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400">
                <a:solidFill>
                  <a:srgbClr val="434343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Platinum was discovered by a South American Named Antonio De Vlloa in 1735 who made artifacts out of a White Gold-Platinum Alloy.</a:t>
            </a:r>
            <a:endParaRPr sz="1400">
              <a:solidFill>
                <a:srgbClr val="434343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6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en" sz="2400" i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Uses With Platinum</a:t>
            </a:r>
            <a:endParaRPr sz="2400"/>
          </a:p>
        </p:txBody>
      </p:sp>
      <p:sp>
        <p:nvSpPr>
          <p:cNvPr id="107" name="Google Shape;107;p16"/>
          <p:cNvSpPr txBox="1">
            <a:spLocks noGrp="1"/>
          </p:cNvSpPr>
          <p:nvPr>
            <p:ph type="body" idx="1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 i="1">
              <a:solidFill>
                <a:srgbClr val="2B2B2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0" algn="l" rtl="0">
              <a:spcBef>
                <a:spcPts val="180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Platinum is Widely used as a catalyst for chemical reactions. The most important use of of platinum is in Vehicles as a catalytic Converter, Facilitating the complete combustion of unburned hydrocarbon passing through the exhaust. Platinum is also used in Jewelry, Decoration and dental work. </a:t>
            </a:r>
            <a:endParaRPr sz="1600" b="1" i="1">
              <a:solidFill>
                <a:srgbClr val="2B2B2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800"/>
              </a:spcBef>
              <a:spcAft>
                <a:spcPts val="1600"/>
              </a:spcAft>
              <a:buNone/>
            </a:pPr>
            <a:endParaRPr sz="16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7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is Platinum Mined? </a:t>
            </a:r>
            <a:endParaRPr/>
          </a:p>
        </p:txBody>
      </p:sp>
      <p:sp>
        <p:nvSpPr>
          <p:cNvPr id="113" name="Google Shape;113;p17"/>
          <p:cNvSpPr txBox="1">
            <a:spLocks noGrp="1"/>
          </p:cNvSpPr>
          <p:nvPr>
            <p:ph type="body" idx="1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600">
                <a:solidFill>
                  <a:srgbClr val="000000"/>
                </a:solidFill>
              </a:rPr>
              <a:t>miners usually extract the metal from sperrylite and cooperite, two platinum-containing ores, Extracting platinum from ore is both capital and labor intensive.</a:t>
            </a:r>
            <a:endParaRPr sz="16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treamline">
  <a:themeElements>
    <a:clrScheme name="Streamline">
      <a:dk1>
        <a:srgbClr val="1A9988"/>
      </a:dk1>
      <a:lt1>
        <a:srgbClr val="FFFFFF"/>
      </a:lt1>
      <a:dk2>
        <a:srgbClr val="1A1A1A"/>
      </a:dk2>
      <a:lt2>
        <a:srgbClr val="E9EDEE"/>
      </a:lt2>
      <a:accent1>
        <a:srgbClr val="595959"/>
      </a:accent1>
      <a:accent2>
        <a:srgbClr val="6AA4C8"/>
      </a:accent2>
      <a:accent3>
        <a:srgbClr val="EB5600"/>
      </a:accent3>
      <a:accent4>
        <a:srgbClr val="A2FFE8"/>
      </a:accent4>
      <a:accent5>
        <a:srgbClr val="1C3678"/>
      </a:accent5>
      <a:accent6>
        <a:srgbClr val="FFB8A2"/>
      </a:accent6>
      <a:hlink>
        <a:srgbClr val="1C3678"/>
      </a:hlink>
      <a:folHlink>
        <a:srgbClr val="1C367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173</Words>
  <Application>Microsoft Office PowerPoint</Application>
  <PresentationFormat>On-screen Show (16:9)</PresentationFormat>
  <Paragraphs>17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Lato</vt:lpstr>
      <vt:lpstr>Raleway</vt:lpstr>
      <vt:lpstr>Pacifico</vt:lpstr>
      <vt:lpstr>Streamline</vt:lpstr>
      <vt:lpstr>Element      Profile </vt:lpstr>
      <vt:lpstr>Platinum </vt:lpstr>
      <vt:lpstr>  </vt:lpstr>
      <vt:lpstr>Uses With Platinum</vt:lpstr>
      <vt:lpstr>How is Platinum Mined?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Element      Profile </dc:title>
  <cp:lastModifiedBy>David Swart</cp:lastModifiedBy>
  <cp:revision>1</cp:revision>
  <dcterms:modified xsi:type="dcterms:W3CDTF">2018-11-01T22:24:55Z</dcterms:modified>
</cp:coreProperties>
</file>