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3AA3-515A-C04B-8FF1-CBAD6FEC2870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AB16E-9A9B-8246-83EB-23CC43385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8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6FC1184-F036-454B-B8CE-9D472A6B5A8C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7F09C7-A90B-604B-A4D4-4B56F5E7C7FB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74A98B8-FBC5-E045-94C6-2B6E33698624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A8B9796-B2D3-5D43-BD21-20028E3FE609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BEB631-05BD-3A4F-87F4-11F6E3054F33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A7AC821-2E47-714F-9342-A54F718DE7B8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72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E379E3-4FC9-2E43-B9B0-B8DCB3EB9532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BAD25F6-B01E-E446-AFBC-7D4A7833D32B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65A7392-037A-EE43-8C49-9C6B028D8EAE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04FCE4-321D-1043-9D0A-6DFF734B3700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94A3BD3-89E4-2940-9044-3E23C2FAD6A6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F256A7-A020-5A40-B455-DB1CF1166661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183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72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157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680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111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48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41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35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526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33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8476C-B04F-42B0-A5A7-FDDF076B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3" y="609600"/>
            <a:ext cx="7391400" cy="914400"/>
          </a:xfrm>
        </p:spPr>
        <p:txBody>
          <a:bodyPr/>
          <a:lstStyle/>
          <a:p>
            <a:r>
              <a:rPr lang="en-US" dirty="0"/>
              <a:t>Mini-Quiz Prep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4C135-812B-465E-BB9C-E98BE157D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652" y="1547446"/>
            <a:ext cx="7917181" cy="4700954"/>
          </a:xfrm>
        </p:spPr>
        <p:txBody>
          <a:bodyPr/>
          <a:lstStyle/>
          <a:p>
            <a:r>
              <a:rPr lang="en-US" sz="2300" u="sng" dirty="0">
                <a:solidFill>
                  <a:schemeClr val="accent6"/>
                </a:solidFill>
              </a:rPr>
              <a:t>Provide the following information for </a:t>
            </a:r>
            <a:r>
              <a:rPr lang="en-US" sz="2300" b="1" u="sng" dirty="0">
                <a:solidFill>
                  <a:schemeClr val="accent6"/>
                </a:solidFill>
              </a:rPr>
              <a:t>element number 15</a:t>
            </a:r>
            <a:r>
              <a:rPr lang="en-US" sz="2300" u="sng" dirty="0">
                <a:solidFill>
                  <a:schemeClr val="accent6"/>
                </a:solidFill>
              </a:rPr>
              <a:t>. For each answer, explain to your partner how you know.</a:t>
            </a:r>
          </a:p>
          <a:p>
            <a:r>
              <a:rPr lang="en-US" sz="2300" dirty="0"/>
              <a:t>a. </a:t>
            </a:r>
            <a:r>
              <a:rPr lang="en-US" sz="2300" b="1" dirty="0"/>
              <a:t>The element’s name, symbol, and group number.</a:t>
            </a:r>
          </a:p>
          <a:p>
            <a:r>
              <a:rPr lang="en-US" sz="2300" dirty="0"/>
              <a:t>b. The number of protons in the nucleus.</a:t>
            </a:r>
          </a:p>
          <a:p>
            <a:r>
              <a:rPr lang="en-US" sz="2300" dirty="0"/>
              <a:t>c. </a:t>
            </a:r>
            <a:r>
              <a:rPr lang="en-US" sz="2300" b="1" dirty="0"/>
              <a:t>The number of neutrons in the nucleus.</a:t>
            </a:r>
          </a:p>
          <a:p>
            <a:r>
              <a:rPr lang="en-US" sz="2300" dirty="0"/>
              <a:t>d. The number of electrons in a neutral atom of the element.</a:t>
            </a:r>
          </a:p>
          <a:p>
            <a:r>
              <a:rPr lang="en-US" sz="2300" dirty="0"/>
              <a:t>e</a:t>
            </a:r>
            <a:r>
              <a:rPr lang="en-US" sz="2300" b="1" dirty="0"/>
              <a:t>. The number of electrons that are valence electrons in a neutral atom.</a:t>
            </a:r>
          </a:p>
          <a:p>
            <a:r>
              <a:rPr lang="en-US" sz="2300" dirty="0"/>
              <a:t>f. The number of electrons that are core electrons in a neutral atom.</a:t>
            </a:r>
          </a:p>
          <a:p>
            <a:r>
              <a:rPr lang="en-US" sz="2300" dirty="0"/>
              <a:t>g</a:t>
            </a:r>
            <a:r>
              <a:rPr lang="en-US" sz="2300" b="1" dirty="0"/>
              <a:t>. The names of three other elements with the same number of valence electrons.</a:t>
            </a: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280502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8476C-B04F-42B0-A5A7-FDDF076B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3" y="609600"/>
            <a:ext cx="7391400" cy="914400"/>
          </a:xfrm>
        </p:spPr>
        <p:txBody>
          <a:bodyPr/>
          <a:lstStyle/>
          <a:p>
            <a:r>
              <a:rPr lang="en-US" dirty="0"/>
              <a:t>Mini-Quiz Prep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4C135-812B-465E-BB9C-E98BE157D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652" y="1547446"/>
            <a:ext cx="7917181" cy="4700954"/>
          </a:xfrm>
        </p:spPr>
        <p:txBody>
          <a:bodyPr/>
          <a:lstStyle/>
          <a:p>
            <a:r>
              <a:rPr lang="en-US" sz="2400" dirty="0"/>
              <a:t>For element 15, draw electron shell models of the neutral atom (left) and the ion (right) and write the number of protons, neutrons, and electrons of each. Assume atomic mass = 31.</a:t>
            </a:r>
          </a:p>
          <a:p>
            <a:endParaRPr lang="en-US" sz="23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2E44542-7584-4F32-824B-A74475ADA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606357"/>
              </p:ext>
            </p:extLst>
          </p:nvPr>
        </p:nvGraphicFramePr>
        <p:xfrm>
          <a:off x="450167" y="3428999"/>
          <a:ext cx="8243666" cy="28428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21833">
                  <a:extLst>
                    <a:ext uri="{9D8B030D-6E8A-4147-A177-3AD203B41FA5}">
                      <a16:colId xmlns:a16="http://schemas.microsoft.com/office/drawing/2014/main" val="3515025085"/>
                    </a:ext>
                  </a:extLst>
                </a:gridCol>
                <a:gridCol w="4121833">
                  <a:extLst>
                    <a:ext uri="{9D8B030D-6E8A-4147-A177-3AD203B41FA5}">
                      <a16:colId xmlns:a16="http://schemas.microsoft.com/office/drawing/2014/main" val="87927113"/>
                    </a:ext>
                  </a:extLst>
                </a:gridCol>
              </a:tblGrid>
              <a:tr h="284284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Protons =     Neutrons =      Electrons =</a:t>
                      </a: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Neutral atom of element 15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Protons =     Neutrons =      Electrons = </a:t>
                      </a: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Ion of element 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88504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44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20: Getting Connected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Ionic Compounds</a:t>
            </a:r>
          </a:p>
        </p:txBody>
      </p:sp>
    </p:spTree>
    <p:extLst>
      <p:ext uri="{BB962C8B-B14F-4D97-AF65-F5344CB8AC3E}">
        <p14:creationId xmlns:p14="http://schemas.microsoft.com/office/powerpoint/2010/main" val="592741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7818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Metal elements combine with the nonmetal element chlorine, Cl, to form compounds. The formulas are given in the tables.</a:t>
            </a: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AutoNum type="arabicPeriod"/>
              <a:tabLst>
                <a:tab pos="2120900" algn="l"/>
                <a:tab pos="43434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  Compare the three tables. What do you notice?</a:t>
            </a:r>
          </a:p>
          <a:p>
            <a:pPr marL="0" indent="0" eaLnBrk="1" hangingPunct="1">
              <a:lnSpc>
                <a:spcPct val="90000"/>
              </a:lnSpc>
              <a:buFontTx/>
              <a:buAutoNum type="arabicPeriod"/>
              <a:tabLst>
                <a:tab pos="2120900" algn="l"/>
                <a:tab pos="43434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  Predict the formula of a compound formed between lithium, Li, and chlorine, Cl. Which table would you put it in?</a:t>
            </a:r>
          </a:p>
        </p:txBody>
      </p:sp>
      <p:graphicFrame>
        <p:nvGraphicFramePr>
          <p:cNvPr id="101409" name="Group 33"/>
          <p:cNvGraphicFramePr>
            <a:graphicFrameLocks noGrp="1"/>
          </p:cNvGraphicFramePr>
          <p:nvPr/>
        </p:nvGraphicFramePr>
        <p:xfrm>
          <a:off x="1371600" y="3048000"/>
          <a:ext cx="1828800" cy="160020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NaCl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KCl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410" name="Group 34"/>
          <p:cNvGraphicFramePr>
            <a:graphicFrameLocks noGrp="1"/>
          </p:cNvGraphicFramePr>
          <p:nvPr/>
        </p:nvGraphicFramePr>
        <p:xfrm>
          <a:off x="3581400" y="3048000"/>
          <a:ext cx="1828800" cy="160020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Mg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MgCl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CaCl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424" name="Group 48"/>
          <p:cNvGraphicFramePr>
            <a:graphicFrameLocks noGrp="1"/>
          </p:cNvGraphicFramePr>
          <p:nvPr/>
        </p:nvGraphicFramePr>
        <p:xfrm>
          <a:off x="5791200" y="3048000"/>
          <a:ext cx="1828800" cy="1600200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none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none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43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valence electrons be used to predict chemical formulas?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0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predict the chemical formulas of compounds that will form between metal and nonmetal atoms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how an ionic compound forms and determine whether it follows the rule of zero charge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11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Vocabulary!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Ionic compound: </a:t>
            </a:r>
            <a:r>
              <a:rPr lang="en-US" sz="2400" dirty="0">
                <a:latin typeface="Arial" charset="0"/>
                <a:ea typeface="ＭＳ Ｐゴシック" charset="0"/>
              </a:rPr>
              <a:t>An ionic compound is a compound composed of positive and negative ions, formed when metal and nonmetal atoms combine.</a:t>
            </a:r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Minion Pro" charset="0"/>
              <a:ea typeface="ＭＳ Ｐゴシック" charset="0"/>
            </a:endParaRPr>
          </a:p>
        </p:txBody>
      </p:sp>
      <p:sp>
        <p:nvSpPr>
          <p:cNvPr id="89091" name="AutoShape 6"/>
          <p:cNvSpPr>
            <a:spLocks noChangeArrowheads="1"/>
          </p:cNvSpPr>
          <p:nvPr/>
        </p:nvSpPr>
        <p:spPr bwMode="auto">
          <a:xfrm>
            <a:off x="1143000" y="2743200"/>
            <a:ext cx="73152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26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457200" lvl="1" indent="-342900" eaLnBrk="1" hangingPunct="1">
              <a:buFont typeface="Times" charset="0"/>
              <a:buNone/>
            </a:pPr>
            <a:r>
              <a:rPr lang="en-US" sz="2400">
                <a:latin typeface="Arial" charset="0"/>
                <a:ea typeface="ＭＳ Ｐゴシック" charset="0"/>
              </a:rPr>
              <a:t>Mg</a:t>
            </a:r>
            <a:r>
              <a:rPr lang="en-US" sz="2400" baseline="30000">
                <a:latin typeface="Arial" charset="0"/>
                <a:ea typeface="ＭＳ Ｐゴシック" charset="0"/>
              </a:rPr>
              <a:t>2+ </a:t>
            </a:r>
            <a:r>
              <a:rPr lang="en-US" sz="2400">
                <a:latin typeface="Arial" charset="0"/>
                <a:ea typeface="ＭＳ Ｐゴシック" charset="0"/>
              </a:rPr>
              <a:t>+ Cl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 baseline="30000">
                <a:latin typeface="Arial" charset="0"/>
                <a:ea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</a:rPr>
              <a:t>+ Cl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 baseline="30000">
                <a:latin typeface="Arial" charset="0"/>
                <a:ea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</a:rPr>
              <a:t>produces MgCl</a:t>
            </a:r>
            <a:r>
              <a:rPr lang="en-US" sz="2400" baseline="-25000">
                <a:latin typeface="Arial" charset="0"/>
                <a:ea typeface="ＭＳ Ｐゴシック" charset="0"/>
              </a:rPr>
              <a:t>2 </a:t>
            </a:r>
            <a:r>
              <a:rPr lang="en-US" sz="2400">
                <a:latin typeface="Arial" charset="0"/>
                <a:ea typeface="ＭＳ Ｐゴシック" charset="0"/>
              </a:rPr>
              <a:t>with zero charge.</a:t>
            </a:r>
            <a:endParaRPr lang="en-US" baseline="30000">
              <a:latin typeface="Arial" charset="0"/>
              <a:ea typeface="ＭＳ Ｐゴシック" charset="0"/>
            </a:endParaRPr>
          </a:p>
        </p:txBody>
      </p:sp>
      <p:pic>
        <p:nvPicPr>
          <p:cNvPr id="91139" name="Picture 4" descr="LBCTG_ALC_988_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48"/>
          <a:stretch>
            <a:fillRect/>
          </a:stretch>
        </p:blipFill>
        <p:spPr bwMode="auto">
          <a:xfrm>
            <a:off x="1524000" y="2819400"/>
            <a:ext cx="61722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813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Metal and nonmetal elements combine to form ionic compounds.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electron arrangements of the cations and anions resemble the arrangements of a noble gas atom.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9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More Vocabulary!</a:t>
            </a:r>
          </a:p>
        </p:txBody>
      </p:sp>
      <p:sp>
        <p:nvSpPr>
          <p:cNvPr id="95234" name="AutoShape 4"/>
          <p:cNvSpPr>
            <a:spLocks noChangeArrowheads="1"/>
          </p:cNvSpPr>
          <p:nvPr/>
        </p:nvSpPr>
        <p:spPr bwMode="auto">
          <a:xfrm>
            <a:off x="1066800" y="3200400"/>
            <a:ext cx="74676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rule of zero change can be used to determine the chemical formulas of ionic compounds.</a:t>
            </a:r>
          </a:p>
          <a:p>
            <a:pPr lvl="1" eaLnBrk="1" hangingPunct="1">
              <a:buFont typeface="Times" charset="0"/>
              <a:buNone/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Rule of zero charge: </a:t>
            </a:r>
            <a:r>
              <a:rPr lang="en-US" sz="2400">
                <a:latin typeface="Arial" charset="0"/>
                <a:ea typeface="ＭＳ Ｐゴシック" charset="0"/>
              </a:rPr>
              <a:t>In an ionic compound, the positive charges on the metal cations and the negative charges on the nonmetal anions sum to 0.</a:t>
            </a:r>
          </a:p>
        </p:txBody>
      </p:sp>
    </p:spTree>
    <p:extLst>
      <p:ext uri="{BB962C8B-B14F-4D97-AF65-F5344CB8AC3E}">
        <p14:creationId xmlns:p14="http://schemas.microsoft.com/office/powerpoint/2010/main" val="1377649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72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Chemical Formulas of Ionic Compounds</a:t>
            </a:r>
            <a:endParaRPr lang="en-US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309352" name="Group 104"/>
          <p:cNvGraphicFramePr>
            <a:graphicFrameLocks noGrp="1"/>
          </p:cNvGraphicFramePr>
          <p:nvPr/>
        </p:nvGraphicFramePr>
        <p:xfrm>
          <a:off x="1143000" y="2438400"/>
          <a:ext cx="7010400" cy="3744913"/>
        </p:xfrm>
        <a:graphic>
          <a:graphicData uri="http://schemas.openxmlformats.org/drawingml/2006/table">
            <a:tbl>
              <a:tblPr/>
              <a:tblGrid>
                <a:gridCol w="1001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1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1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17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Example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valence electrons for the metal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valence electrons for the nonmetal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number of valence electrons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positive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negative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NaF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MgO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Se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2(+1)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MgCl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2(–1)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AlF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3(–1)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O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2(+3)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3(–2)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69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number of electrons associated with the atoms of an ionic compound generally totals 8 or a multiple of 8.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139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valence electrons be used to predict chemical formulas?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 atoms and nonmetal atoms combine to form ionic compounds.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ionic compounds, the metal is considered a cation, and the nonmetal is considered an anion.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charges on the cations and the anions in ionic compounds sum to 0.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 atoms and nonmetal atoms usually combine in ratios that result in a total of eight valence electrons or a multiple of eight valence electrons.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896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3427" name="Rectangle 9"/>
          <p:cNvSpPr>
            <a:spLocks noChangeArrowheads="1"/>
          </p:cNvSpPr>
          <p:nvPr/>
        </p:nvSpPr>
        <p:spPr bwMode="auto">
          <a:xfrm>
            <a:off x="1295400" y="1905000"/>
            <a:ext cx="6705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What elements will combine with strontium, Sr, in a 1:1 ratio? Explain your thinking.</a:t>
            </a: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3363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689</Words>
  <Application>Microsoft Office PowerPoint</Application>
  <PresentationFormat>On-screen Show (4:3)</PresentationFormat>
  <Paragraphs>160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Minion Pro</vt:lpstr>
      <vt:lpstr>Palatino</vt:lpstr>
      <vt:lpstr>Times</vt:lpstr>
      <vt:lpstr>Times New Roman</vt:lpstr>
      <vt:lpstr>Blank Presentation</vt:lpstr>
      <vt:lpstr>Mini-Quiz Prep</vt:lpstr>
      <vt:lpstr>Mini-Quiz Prep</vt:lpstr>
      <vt:lpstr>Lesson 20: Getting Connected</vt:lpstr>
      <vt:lpstr>ChemCatalyst</vt:lpstr>
      <vt:lpstr>Key Question</vt:lpstr>
      <vt:lpstr>You will be able to:</vt:lpstr>
      <vt:lpstr>Vocabulary!</vt:lpstr>
      <vt:lpstr>Discussion Notes</vt:lpstr>
      <vt:lpstr>Discussion Notes (cont.)</vt:lpstr>
      <vt:lpstr>More Vocabulary!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20: Getting Connected</dc:title>
  <dc:creator>Matthew Belford</dc:creator>
  <cp:lastModifiedBy>David Swart</cp:lastModifiedBy>
  <cp:revision>7</cp:revision>
  <dcterms:created xsi:type="dcterms:W3CDTF">2014-12-05T20:52:53Z</dcterms:created>
  <dcterms:modified xsi:type="dcterms:W3CDTF">2018-10-25T16:12:35Z</dcterms:modified>
</cp:coreProperties>
</file>