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71" r:id="rId2"/>
    <p:sldId id="256" r:id="rId3"/>
    <p:sldId id="257" r:id="rId4"/>
    <p:sldId id="258" r:id="rId5"/>
    <p:sldId id="259" r:id="rId6"/>
    <p:sldId id="260" r:id="rId7"/>
    <p:sldId id="263" r:id="rId8"/>
    <p:sldId id="261" r:id="rId9"/>
    <p:sldId id="262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3303E-680C-3843-9744-1161BFB36FD6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FB3FA-9236-5C4A-B9CE-7A1F269EB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8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D2D0CB-BFE6-2D4D-9FA2-D74F3629FB9D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1C606EB-FFB2-7442-9129-6E7C950D8A4F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930DBED-C24C-0747-AD90-023CB38AF7FE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161D69-B490-E246-BC3C-21C5D69C70D2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B7850E2-2C19-CE44-8748-3A9AF01A9AC2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09A874B-4AF9-3440-96A8-4538006FF016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80FA6E-98FE-AB49-8B48-32270C00DAEC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BD25E2D-712D-A546-AADB-FE81191C4039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A9A43D6-7261-A440-A981-7DDA2741F1DC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1A8B0CC-B2FF-C84E-A9DB-7F863D3434EA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12973B8-AEA1-E64B-B18F-24164DA2483C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BB4F414-70EC-A646-BE14-A0E65C775E14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C5EDDD2-3781-C24A-84D4-70C4702F5CB9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20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292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282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773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8410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647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2317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210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5143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5545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507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91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634218" y="565895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Write Down At Least 3 Patterns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Table of Valence and Core Electrons</a:t>
            </a:r>
            <a:r>
              <a:rPr lang="en-US" b="1" dirty="0">
                <a:latin typeface="Arial" charset="0"/>
                <a:ea typeface="ＭＳ Ｐゴシック" charset="0"/>
              </a:rPr>
              <a:t> </a:t>
            </a:r>
            <a:endParaRPr lang="en-US" dirty="0">
              <a:latin typeface="Palatino" charset="0"/>
              <a:ea typeface="ＭＳ Ｐゴシック" charset="0"/>
            </a:endParaRPr>
          </a:p>
        </p:txBody>
      </p:sp>
      <p:pic>
        <p:nvPicPr>
          <p:cNvPr id="46083" name="Picture 4" descr="LBCTG_ALC_988_1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10"/>
          <a:stretch>
            <a:fillRect/>
          </a:stretch>
        </p:blipFill>
        <p:spPr bwMode="auto">
          <a:xfrm>
            <a:off x="1103416" y="2152357"/>
            <a:ext cx="6922202" cy="432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826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19: Noble Gas Envy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Ions</a:t>
            </a:r>
          </a:p>
        </p:txBody>
      </p:sp>
    </p:spTree>
    <p:extLst>
      <p:ext uri="{BB962C8B-B14F-4D97-AF65-F5344CB8AC3E}">
        <p14:creationId xmlns:p14="http://schemas.microsoft.com/office/powerpoint/2010/main" val="2969652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3429000" cy="2514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000">
                <a:latin typeface="Palatino" charset="0"/>
                <a:ea typeface="ＭＳ Ｐゴシック" charset="0"/>
              </a:rPr>
              <a:t>Chemists have found that metal atoms transfer electrons to nonmetal atoms when they form compounds. Examine the shell model showing how a lithium atom might transfer an electron to a fluorine atom.</a:t>
            </a: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6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pic>
        <p:nvPicPr>
          <p:cNvPr id="58371" name="Picture 7" descr="LBCTG_ALC_988_1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39"/>
          <a:stretch>
            <a:fillRect/>
          </a:stretch>
        </p:blipFill>
        <p:spPr bwMode="auto">
          <a:xfrm>
            <a:off x="4800600" y="1828800"/>
            <a:ext cx="3733800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 Box 8"/>
          <p:cNvSpPr txBox="1">
            <a:spLocks noChangeArrowheads="1"/>
          </p:cNvSpPr>
          <p:nvPr/>
        </p:nvSpPr>
        <p:spPr bwMode="auto">
          <a:xfrm>
            <a:off x="838200" y="4572000"/>
            <a:ext cx="6629400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1600" baseline="0">
              <a:solidFill>
                <a:srgbClr val="000000"/>
              </a:solidFill>
              <a:latin typeface="Palatino" charset="0"/>
            </a:endParaRPr>
          </a:p>
          <a:p>
            <a:pPr lvl="1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en-US" sz="2000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What effect does this electron transfer have on the charge of each atom?</a:t>
            </a:r>
          </a:p>
          <a:p>
            <a:pPr lvl="1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en-US" sz="2000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What element does each atom resemble after the electron has been transferred?</a:t>
            </a:r>
            <a:endParaRPr lang="en-US" sz="1600" baseline="0">
              <a:solidFill>
                <a:srgbClr val="000000"/>
              </a:solidFill>
              <a:latin typeface="Palatino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61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is chemical stability related to the arrangements of electrons in atoms?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635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that an ion is formed when an atom loses or gains electrons and state the difference between a cation and an anion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determine the charge on an ion based on an atom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placement in the periodic table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relationship between ion charge and valence electrons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267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451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886200"/>
          </a:xfrm>
        </p:spPr>
        <p:txBody>
          <a:bodyPr/>
          <a:lstStyle/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Ion: </a:t>
            </a:r>
            <a:r>
              <a:rPr lang="en-US" sz="2400" dirty="0">
                <a:latin typeface="Arial" charset="0"/>
                <a:ea typeface="ＭＳ Ｐゴシック" charset="0"/>
              </a:rPr>
              <a:t>An atom (or group of atoms) that has a positive or negative charge because it has lost or gained electrons.</a:t>
            </a:r>
          </a:p>
        </p:txBody>
      </p:sp>
      <p:sp>
        <p:nvSpPr>
          <p:cNvPr id="64515" name="AutoShape 6"/>
          <p:cNvSpPr>
            <a:spLocks noChangeArrowheads="1"/>
          </p:cNvSpPr>
          <p:nvPr/>
        </p:nvSpPr>
        <p:spPr bwMode="auto">
          <a:xfrm>
            <a:off x="1143000" y="2895600"/>
            <a:ext cx="7162800" cy="1447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978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8100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Cation: </a:t>
            </a:r>
            <a:r>
              <a:rPr lang="en-US" sz="2400">
                <a:latin typeface="Arial" charset="0"/>
                <a:ea typeface="ＭＳ Ｐゴシック" charset="0"/>
              </a:rPr>
              <a:t>An ion with a net positive charge. Usually these are formed from metal atoms.</a:t>
            </a:r>
          </a:p>
          <a:p>
            <a:pPr marL="0" indent="0" eaLnBrk="1" hangingPunct="1"/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Anion: </a:t>
            </a:r>
            <a:r>
              <a:rPr lang="en-US" sz="2400">
                <a:latin typeface="Arial" charset="0"/>
                <a:ea typeface="ＭＳ Ｐゴシック" charset="0"/>
              </a:rPr>
              <a:t>An ion with a net negative charge. Usually these are formed from nonmetal atoms.</a:t>
            </a:r>
            <a:endParaRPr lang="en-US" sz="2400">
              <a:latin typeface="Minion Pro" charset="0"/>
              <a:ea typeface="ＭＳ Ｐゴシック" charset="0"/>
            </a:endParaRPr>
          </a:p>
        </p:txBody>
      </p:sp>
      <p:sp>
        <p:nvSpPr>
          <p:cNvPr id="70659" name="AutoShape 5"/>
          <p:cNvSpPr>
            <a:spLocks noChangeArrowheads="1"/>
          </p:cNvSpPr>
          <p:nvPr/>
        </p:nvSpPr>
        <p:spPr bwMode="auto">
          <a:xfrm>
            <a:off x="1066800" y="1981200"/>
            <a:ext cx="7391400" cy="2362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388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656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162800" cy="3886200"/>
          </a:xfrm>
          <a:noFill/>
        </p:spPr>
        <p:txBody>
          <a:bodyPr/>
          <a:lstStyle/>
          <a:p>
            <a:pPr marL="0" indent="0" eaLnBrk="1" hangingPunct="1"/>
            <a:r>
              <a:rPr lang="en-US" sz="2000">
                <a:latin typeface="Palatino" charset="0"/>
                <a:ea typeface="ＭＳ Ｐゴシック" charset="0"/>
              </a:rPr>
              <a:t>The table of arranged ion cards shows that the charges on ions are quite predictable.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  <p:pic>
        <p:nvPicPr>
          <p:cNvPr id="66563" name="Picture 8" descr="LBCTG_ALC_988_1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76"/>
          <a:stretch>
            <a:fillRect/>
          </a:stretch>
        </p:blipFill>
        <p:spPr bwMode="auto">
          <a:xfrm>
            <a:off x="2286000" y="2660650"/>
            <a:ext cx="4724400" cy="358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461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When electrons are removed from or added to an atom, the rest of the atom stays the same.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charge on an ion is noted with a superscript.</a:t>
            </a:r>
            <a:endParaRPr lang="en-US" sz="24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726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Electron arrangements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of atoms in ionic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compounds resemble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noble gases.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Minion Pro" charset="0"/>
              <a:ea typeface="ＭＳ Ｐゴシック" charset="0"/>
            </a:endParaRPr>
          </a:p>
        </p:txBody>
      </p:sp>
      <p:pic>
        <p:nvPicPr>
          <p:cNvPr id="72707" name="Picture 5" descr="LBCTG_ALC_988_1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89"/>
          <a:stretch>
            <a:fillRect/>
          </a:stretch>
        </p:blipFill>
        <p:spPr bwMode="auto">
          <a:xfrm>
            <a:off x="5029200" y="2209800"/>
            <a:ext cx="305593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617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Atoms tend to lose or gain electrons to attain the electron arrangement of a noble gas.</a:t>
            </a:r>
            <a:endParaRPr lang="en-US" b="1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297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is chemical stability related to the arrangements of electrons in atoms?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When atoms gain or lose electrons, they form ions. Ions are atoms that carry a net positive or net negative charge.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When atoms lose electrons, they have a positive charge and are called cations.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When atoms gain electrons, they have a negative charge and are called anions.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Ions have electron arrangements resembling those of the noble gas atoms.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238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05600" cy="37338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Draw a shell model for calcium, Ca, showing the arrangement of its electrons.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would have to happen for an atom of calcium to have an electron arrangement like that of a noble gas? Explain.</a:t>
            </a:r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78851" name="Rectangle 27"/>
          <p:cNvSpPr>
            <a:spLocks noChangeArrowheads="1"/>
          </p:cNvSpPr>
          <p:nvPr/>
        </p:nvSpPr>
        <p:spPr bwMode="auto">
          <a:xfrm>
            <a:off x="1371600" y="3124200"/>
            <a:ext cx="640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1751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439</Words>
  <Application>Microsoft Office PowerPoint</Application>
  <PresentationFormat>On-screen Show (4:3)</PresentationFormat>
  <Paragraphs>62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ＭＳ Ｐゴシック</vt:lpstr>
      <vt:lpstr>Arial</vt:lpstr>
      <vt:lpstr>Calibri</vt:lpstr>
      <vt:lpstr>Minion Pro</vt:lpstr>
      <vt:lpstr>Palatino</vt:lpstr>
      <vt:lpstr>Times</vt:lpstr>
      <vt:lpstr>Times New Roman</vt:lpstr>
      <vt:lpstr>Blank Presentation</vt:lpstr>
      <vt:lpstr>Write Down At Least 3 Patterns</vt:lpstr>
      <vt:lpstr>Lesson 19: Noble Gas Envy</vt:lpstr>
      <vt:lpstr>ChemCatalyst</vt:lpstr>
      <vt:lpstr>Key Question</vt:lpstr>
      <vt:lpstr>You will be able to:</vt:lpstr>
      <vt:lpstr>Prepare for the Activity</vt:lpstr>
      <vt:lpstr>Discussion Notes (cont.)</vt:lpstr>
      <vt:lpstr>Discussion Notes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19: Noble Gas Envy</dc:title>
  <dc:creator>Matthew Belford</dc:creator>
  <cp:lastModifiedBy>David Swart</cp:lastModifiedBy>
  <cp:revision>7</cp:revision>
  <dcterms:created xsi:type="dcterms:W3CDTF">2014-12-05T20:52:29Z</dcterms:created>
  <dcterms:modified xsi:type="dcterms:W3CDTF">2018-10-24T21:03:51Z</dcterms:modified>
</cp:coreProperties>
</file>