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7" r:id="rId2"/>
    <p:sldId id="262" r:id="rId3"/>
    <p:sldId id="263" r:id="rId4"/>
    <p:sldId id="264" r:id="rId5"/>
    <p:sldId id="265" r:id="rId6"/>
    <p:sldId id="266" r:id="rId7"/>
    <p:sldId id="267" r:id="rId8"/>
    <p:sldId id="27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CC66F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BC179-5CF0-E544-9C8A-6EB1B741407C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FFAAF-D141-7A40-ABAF-F68D99300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94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E746B45-76AF-004F-8411-1726CCD3B677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675EC60-C019-DA4D-8EA8-5E464B7C572A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74059C-7993-D446-B39A-212D73B17CEC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C1F5D29-8C8E-5546-A4F3-CF7F1D022818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E8E7FB-5C1F-CC41-AE13-5D356F839347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0510557-3EA9-BE46-998B-4B3AFB5BEC99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65039F-A72B-304B-882E-1451608EF415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6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013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530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99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337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33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70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242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7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3074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294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8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17: Technicolor Atoms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Flame Tests</a:t>
            </a:r>
          </a:p>
        </p:txBody>
      </p:sp>
    </p:spTree>
    <p:extLst>
      <p:ext uri="{BB962C8B-B14F-4D97-AF65-F5344CB8AC3E}">
        <p14:creationId xmlns:p14="http://schemas.microsoft.com/office/powerpoint/2010/main" val="3515148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The metal element in each chemical formula appears to be responsible for the flame colors.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Only certain elements produce colorful flames.</a:t>
            </a:r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Flame test: </a:t>
            </a:r>
            <a:r>
              <a:rPr lang="en-US" sz="2400" dirty="0">
                <a:latin typeface="Arial" charset="0"/>
                <a:ea typeface="ＭＳ Ｐゴシック" charset="0"/>
              </a:rPr>
              <a:t>A test used in the laboratory to look for the presence of certain </a:t>
            </a:r>
            <a:r>
              <a:rPr lang="en-US" sz="2400" u="sng" dirty="0">
                <a:latin typeface="Arial" charset="0"/>
                <a:ea typeface="ＭＳ Ｐゴシック" charset="0"/>
              </a:rPr>
              <a:t>metal</a:t>
            </a:r>
            <a:r>
              <a:rPr lang="en-US" sz="2400" dirty="0">
                <a:latin typeface="Arial" charset="0"/>
                <a:ea typeface="ＭＳ Ｐゴシック" charset="0"/>
              </a:rPr>
              <a:t> atoms. A sample of a compound is heated in a flame, and the resulting color is noted.</a:t>
            </a:r>
            <a:endParaRPr lang="en-US" sz="2400" b="1" dirty="0">
              <a:latin typeface="Palatino" charset="0"/>
              <a:ea typeface="ＭＳ Ｐゴシック" charset="0"/>
            </a:endParaRPr>
          </a:p>
        </p:txBody>
      </p:sp>
      <p:sp>
        <p:nvSpPr>
          <p:cNvPr id="17411" name="AutoShape 68"/>
          <p:cNvSpPr>
            <a:spLocks noChangeArrowheads="1"/>
          </p:cNvSpPr>
          <p:nvPr/>
        </p:nvSpPr>
        <p:spPr bwMode="auto">
          <a:xfrm>
            <a:off x="1143000" y="3886200"/>
            <a:ext cx="7467600" cy="1752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29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Elements and compounds are collections of atoms.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only way to change one atom into another is to change the nucleus through a nuclear reaction.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48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Sodium Atom, Na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  <p:pic>
        <p:nvPicPr>
          <p:cNvPr id="21507" name="Picture 4" descr="LBCSE_941_01_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0" b="14601"/>
          <a:stretch>
            <a:fillRect/>
          </a:stretch>
        </p:blipFill>
        <p:spPr bwMode="auto">
          <a:xfrm>
            <a:off x="2209800" y="2589213"/>
            <a:ext cx="5105400" cy="358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8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illustration indicates that the flame colors are associated with movements of the electrons within the sodium atom.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Bohr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model of the atom came directly from evidence similar to that produced in class today.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53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evidence is there that certain atoms are present in a compound?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Many metal atoms produce a characteristic colored flame when compounds containing those atoms are heated in a flame.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Flame tests are evidence that elements and compounds are collections of atoms.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63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964223" y="391550"/>
            <a:ext cx="7391400" cy="914400"/>
          </a:xfrm>
          <a:noFill/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046" y="1191064"/>
            <a:ext cx="8053754" cy="3581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Given: Each compound consists of a </a:t>
            </a:r>
            <a:r>
              <a:rPr lang="en-US" sz="2400" b="1" u="sng" dirty="0"/>
              <a:t>metal</a:t>
            </a:r>
            <a:r>
              <a:rPr lang="en-US" sz="2400" dirty="0"/>
              <a:t> and non-metal.</a:t>
            </a:r>
          </a:p>
          <a:p>
            <a:pPr marL="0" indent="0">
              <a:buNone/>
            </a:pPr>
            <a:r>
              <a:rPr lang="en-US" sz="2400" b="1" u="sng" dirty="0">
                <a:solidFill>
                  <a:srgbClr val="00CC99"/>
                </a:solidFill>
              </a:rPr>
              <a:t>Copper</a:t>
            </a:r>
            <a:r>
              <a:rPr lang="en-US" sz="2400" dirty="0">
                <a:solidFill>
                  <a:srgbClr val="00CC99"/>
                </a:solidFill>
              </a:rPr>
              <a:t> chloride </a:t>
            </a:r>
            <a:r>
              <a:rPr lang="en-US" sz="2400" dirty="0"/>
              <a:t>(</a:t>
            </a:r>
            <a:r>
              <a:rPr lang="en-US" sz="2400" b="1" u="sng" dirty="0"/>
              <a:t>Cu</a:t>
            </a:r>
            <a:r>
              <a:rPr lang="en-US" sz="2400" dirty="0"/>
              <a:t>Cl</a:t>
            </a:r>
            <a:r>
              <a:rPr lang="en-US" sz="2400" baseline="-25000" dirty="0"/>
              <a:t>2</a:t>
            </a:r>
            <a:r>
              <a:rPr lang="en-US" sz="2400" dirty="0"/>
              <a:t>) burns </a:t>
            </a:r>
            <a:r>
              <a:rPr lang="en-US" sz="2400" dirty="0">
                <a:solidFill>
                  <a:srgbClr val="00CC99"/>
                </a:solidFill>
              </a:rPr>
              <a:t>blue-green</a:t>
            </a:r>
          </a:p>
          <a:p>
            <a:pPr marL="0" indent="0">
              <a:buNone/>
            </a:pPr>
            <a:r>
              <a:rPr lang="en-US" sz="2400" b="1" u="sng" dirty="0">
                <a:solidFill>
                  <a:srgbClr val="FF6600"/>
                </a:solidFill>
              </a:rPr>
              <a:t>Sodium</a:t>
            </a:r>
            <a:r>
              <a:rPr lang="en-US" sz="2400" dirty="0">
                <a:solidFill>
                  <a:srgbClr val="FF6600"/>
                </a:solidFill>
              </a:rPr>
              <a:t> chloride </a:t>
            </a:r>
            <a:r>
              <a:rPr lang="en-US" sz="2400" dirty="0"/>
              <a:t>(</a:t>
            </a:r>
            <a:r>
              <a:rPr lang="en-US" sz="2400" b="1" u="sng" dirty="0"/>
              <a:t>Na</a:t>
            </a:r>
            <a:r>
              <a:rPr lang="en-US" sz="2400" dirty="0"/>
              <a:t>Cl) burns </a:t>
            </a:r>
            <a:r>
              <a:rPr lang="en-US" sz="2400" dirty="0">
                <a:solidFill>
                  <a:srgbClr val="FF6600"/>
                </a:solidFill>
              </a:rPr>
              <a:t>bright orange</a:t>
            </a:r>
          </a:p>
          <a:p>
            <a:pPr marL="0" indent="0">
              <a:buNone/>
            </a:pPr>
            <a:r>
              <a:rPr lang="en-US" sz="2400" b="1" u="sng" dirty="0">
                <a:solidFill>
                  <a:srgbClr val="FF0000"/>
                </a:solidFill>
              </a:rPr>
              <a:t>Strontium</a:t>
            </a:r>
            <a:r>
              <a:rPr lang="en-US" sz="2400" dirty="0">
                <a:solidFill>
                  <a:srgbClr val="FF0000"/>
                </a:solidFill>
              </a:rPr>
              <a:t> chloride </a:t>
            </a:r>
            <a:r>
              <a:rPr lang="en-US" sz="2400" dirty="0"/>
              <a:t>(</a:t>
            </a:r>
            <a:r>
              <a:rPr lang="en-US" sz="2400" b="1" u="sng" dirty="0"/>
              <a:t>Sr</a:t>
            </a:r>
            <a:r>
              <a:rPr lang="en-US" sz="2400" dirty="0"/>
              <a:t>Cl</a:t>
            </a:r>
            <a:r>
              <a:rPr lang="en-US" sz="2400" baseline="-25000" dirty="0"/>
              <a:t>2</a:t>
            </a:r>
            <a:r>
              <a:rPr lang="en-US" sz="2400" dirty="0"/>
              <a:t>) burns </a:t>
            </a:r>
            <a:r>
              <a:rPr lang="en-US" sz="2400" dirty="0">
                <a:solidFill>
                  <a:srgbClr val="FF0000"/>
                </a:solidFill>
              </a:rPr>
              <a:t>red</a:t>
            </a:r>
          </a:p>
          <a:p>
            <a:pPr marL="0" indent="0">
              <a:buNone/>
            </a:pPr>
            <a:r>
              <a:rPr lang="en-US" sz="2400" b="1" u="sng" dirty="0">
                <a:solidFill>
                  <a:srgbClr val="FF00FF"/>
                </a:solidFill>
              </a:rPr>
              <a:t>Potassium</a:t>
            </a:r>
            <a:r>
              <a:rPr lang="en-US" sz="2400" dirty="0">
                <a:solidFill>
                  <a:srgbClr val="FF00FF"/>
                </a:solidFill>
              </a:rPr>
              <a:t> chloride </a:t>
            </a:r>
            <a:r>
              <a:rPr lang="en-US" sz="2400" dirty="0"/>
              <a:t>(</a:t>
            </a:r>
            <a:r>
              <a:rPr lang="en-US" sz="2400" b="1" u="sng" dirty="0" err="1"/>
              <a:t>K</a:t>
            </a:r>
            <a:r>
              <a:rPr lang="en-US" sz="2400" dirty="0" err="1"/>
              <a:t>Cl</a:t>
            </a:r>
            <a:r>
              <a:rPr lang="en-US" sz="2400" dirty="0"/>
              <a:t>) burns </a:t>
            </a:r>
            <a:r>
              <a:rPr lang="en-US" sz="2400" dirty="0">
                <a:solidFill>
                  <a:srgbClr val="FF00FF"/>
                </a:solidFill>
              </a:rPr>
              <a:t>pink lilac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Find:</a:t>
            </a:r>
          </a:p>
          <a:p>
            <a:pPr marL="514350" indent="-514350">
              <a:buAutoNum type="arabicPeriod"/>
            </a:pPr>
            <a:r>
              <a:rPr lang="en-US" sz="2400" dirty="0"/>
              <a:t>What part of each compound above is responsible for producing the change in flame color?</a:t>
            </a:r>
          </a:p>
          <a:p>
            <a:pPr marL="514350" indent="-514350">
              <a:buAutoNum type="arabicPeriod"/>
            </a:pPr>
            <a:r>
              <a:rPr lang="en-US" sz="2400" dirty="0"/>
              <a:t>Predict what color a solution containing a mixture of </a:t>
            </a:r>
            <a:r>
              <a:rPr lang="en-US" sz="2400" dirty="0">
                <a:solidFill>
                  <a:srgbClr val="00CC99"/>
                </a:solidFill>
              </a:rPr>
              <a:t>CuCl</a:t>
            </a:r>
            <a:r>
              <a:rPr lang="en-US" sz="2400" baseline="-25000" dirty="0">
                <a:solidFill>
                  <a:srgbClr val="00CC99"/>
                </a:solidFill>
              </a:rPr>
              <a:t>2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SrCl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will burn in a flame test.  Support your explanation with scientific thinking!</a:t>
            </a:r>
          </a:p>
        </p:txBody>
      </p:sp>
    </p:spTree>
    <p:extLst>
      <p:ext uri="{BB962C8B-B14F-4D97-AF65-F5344CB8AC3E}">
        <p14:creationId xmlns:p14="http://schemas.microsoft.com/office/powerpoint/2010/main" val="13537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32E72-C0A0-42E3-A60C-29EF33A3F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Flame Test Analysis Qs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51AEE-6539-481F-8C54-95DD1E77B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OK to skip analysis questions 1-4 if data table 1 is complete and correct</a:t>
            </a:r>
          </a:p>
          <a:p>
            <a:endParaRPr lang="en-US" dirty="0"/>
          </a:p>
          <a:p>
            <a:r>
              <a:rPr lang="en-US" dirty="0"/>
              <a:t>Complete Qs 5-7, make sure your name is on the packet, and turn it in now.</a:t>
            </a:r>
          </a:p>
        </p:txBody>
      </p:sp>
    </p:spTree>
    <p:extLst>
      <p:ext uri="{BB962C8B-B14F-4D97-AF65-F5344CB8AC3E}">
        <p14:creationId xmlns:p14="http://schemas.microsoft.com/office/powerpoint/2010/main" val="275897117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330</Words>
  <Application>Microsoft Office PowerPoint</Application>
  <PresentationFormat>On-screen Show (4:3)</PresentationFormat>
  <Paragraphs>43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Calibri</vt:lpstr>
      <vt:lpstr>Palatino</vt:lpstr>
      <vt:lpstr>Times</vt:lpstr>
      <vt:lpstr>Blank Presentation</vt:lpstr>
      <vt:lpstr>Lesson 17: Technicolor Atoms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  <vt:lpstr>Flame Test Analysis Qs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IV: Moving Electrons</dc:title>
  <dc:creator>Matthew Belford</dc:creator>
  <cp:lastModifiedBy>David Swart</cp:lastModifiedBy>
  <cp:revision>11</cp:revision>
  <dcterms:created xsi:type="dcterms:W3CDTF">2014-12-05T20:50:56Z</dcterms:created>
  <dcterms:modified xsi:type="dcterms:W3CDTF">2018-10-27T01:16:46Z</dcterms:modified>
</cp:coreProperties>
</file>