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7" r:id="rId6"/>
    <p:sldId id="263" r:id="rId7"/>
    <p:sldId id="261" r:id="rId8"/>
    <p:sldId id="262" r:id="rId9"/>
    <p:sldId id="260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D3E6-250F-8049-BA76-9FB8A0C5B3CE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0C9B2-72F9-1440-9454-DF0DEE7CD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34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1A4AD64-2913-BA48-A124-0E70E01DFF67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01D2B64-0DE7-854E-90EA-9C9720CA07F2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689C4F5-C167-D141-99A2-DD94BA2CD7B5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10E74C8-95EA-F949-AC89-02968B22F490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A008134-4B64-C440-BCC2-4CFAF09332D1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C739A85-5AD9-5343-B427-CDD90F39DAE0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E60B4CA-936D-6244-B509-4A9B733EF7EB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5D3F6F6-1114-2D4D-9B42-ACC69773AA45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BA8A00B-1B99-114E-A29E-E6BA06AB4AF1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6717887-9AFF-9C46-A554-1A3E3200F080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724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5287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7076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9415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2883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95941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49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4355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3882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6381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4601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4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G04h9kK3ZJs?start=5972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14: Isotopia 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Stable and Radioactive Isotopes</a:t>
            </a:r>
          </a:p>
        </p:txBody>
      </p:sp>
    </p:spTree>
    <p:extLst>
      <p:ext uri="{BB962C8B-B14F-4D97-AF65-F5344CB8AC3E}">
        <p14:creationId xmlns:p14="http://schemas.microsoft.com/office/powerpoint/2010/main" val="52260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tabLst>
                <a:tab pos="406400" algn="l"/>
                <a:tab pos="520700" algn="l"/>
                <a:tab pos="2120900" algn="l"/>
                <a:tab pos="4343400" algn="l"/>
              </a:tabLst>
            </a:pPr>
            <a:r>
              <a:rPr lang="en-US" sz="2400" dirty="0"/>
              <a:t>How are carbon-12, carbon-13, and carbon-14 similar?  How are they different?  Which isotope would you expect to find most often in nature?  Explain your thinking.</a:t>
            </a:r>
            <a:endParaRPr lang="en-US" sz="2400" dirty="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094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>
                <a:latin typeface="Palatino" charset="0"/>
                <a:ea typeface="ＭＳ Ｐゴシック" charset="0"/>
              </a:rPr>
              <a:t>What types of isotopes do the various elements have?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9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interpret a graph of naturally occurring isotopes</a:t>
            </a:r>
          </a:p>
          <a:p>
            <a:pPr marL="5715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the general nuclear composition of a stable nucleus</a:t>
            </a:r>
          </a:p>
          <a:p>
            <a:pPr marL="5715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differentiate between a stable isotope and a radioactive isotope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571500" indent="-457200" eaLnBrk="1" hangingPunct="1"/>
            <a:endParaRPr lang="en-US" sz="2400">
              <a:latin typeface="Times New Roman" charset="0"/>
              <a:ea typeface="ＭＳ Ｐゴシック" charset="0"/>
            </a:endParaRPr>
          </a:p>
          <a:p>
            <a:pPr marL="571500" indent="-45720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685800" lvl="1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338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51A2E-F437-46A6-A5E0-7EBD88369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895" y="609600"/>
            <a:ext cx="7391400" cy="914400"/>
          </a:xfrm>
        </p:spPr>
        <p:txBody>
          <a:bodyPr/>
          <a:lstStyle/>
          <a:p>
            <a:r>
              <a:rPr lang="en-US" dirty="0"/>
              <a:t>Hunting the Elements</a:t>
            </a:r>
          </a:p>
        </p:txBody>
      </p:sp>
      <p:pic>
        <p:nvPicPr>
          <p:cNvPr id="4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9BDB13D9-14DD-4D03-9C3C-4ECAEBC8F3C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39262" y="1749230"/>
            <a:ext cx="8112369" cy="456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69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810000"/>
          </a:xfrm>
        </p:spPr>
        <p:txBody>
          <a:bodyPr/>
          <a:lstStyle/>
          <a:p>
            <a:pPr marL="114300" lvl="1" indent="0" eaLnBrk="1" hangingPunct="1">
              <a:lnSpc>
                <a:spcPct val="90000"/>
              </a:lnSpc>
              <a:buFont typeface="Times" charset="0"/>
              <a:buNone/>
            </a:pPr>
            <a:endParaRPr lang="en-US" b="1">
              <a:latin typeface="Arial" charset="0"/>
              <a:ea typeface="ＭＳ Ｐゴシック" charset="0"/>
            </a:endParaRPr>
          </a:p>
          <a:p>
            <a:pPr marL="114300" lvl="1" indent="0" eaLnBrk="1" hangingPunct="1">
              <a:lnSpc>
                <a:spcPct val="90000"/>
              </a:lnSpc>
              <a:buFont typeface="Times" charset="0"/>
              <a:buNone/>
            </a:pPr>
            <a:r>
              <a:rPr lang="en-US" sz="2400" b="1">
                <a:latin typeface="Arial" charset="0"/>
                <a:ea typeface="ＭＳ Ｐゴシック" charset="0"/>
              </a:rPr>
              <a:t>Radioactive isotope:</a:t>
            </a:r>
            <a:r>
              <a:rPr lang="en-US" sz="2400">
                <a:latin typeface="Arial" charset="0"/>
                <a:ea typeface="ＭＳ Ｐゴシック" charset="0"/>
              </a:rPr>
              <a:t> Any isotope that has an unstable nucleus and decays over time.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5235" name="AutoShape 4"/>
          <p:cNvSpPr>
            <a:spLocks noChangeArrowheads="1"/>
          </p:cNvSpPr>
          <p:nvPr/>
        </p:nvSpPr>
        <p:spPr bwMode="auto">
          <a:xfrm>
            <a:off x="1295400" y="2438400"/>
            <a:ext cx="6934200" cy="1066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295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11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graph of naturally occurring isotopes gives us an idea of how many different isotopes of the elements are found in nature.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words </a:t>
            </a:r>
            <a:r>
              <a:rPr lang="en-US" sz="2400" i="1">
                <a:latin typeface="Palatino" charset="0"/>
                <a:ea typeface="ＭＳ Ｐゴシック" charset="0"/>
              </a:rPr>
              <a:t>atom, isotope, </a:t>
            </a:r>
            <a:r>
              <a:rPr lang="en-US" sz="2400">
                <a:latin typeface="Palatino" charset="0"/>
                <a:ea typeface="ＭＳ Ｐゴシック" charset="0"/>
              </a:rPr>
              <a:t>and </a:t>
            </a:r>
            <a:r>
              <a:rPr lang="en-US" sz="2400" i="1">
                <a:latin typeface="Palatino" charset="0"/>
                <a:ea typeface="ＭＳ Ｐゴシック" charset="0"/>
              </a:rPr>
              <a:t>element </a:t>
            </a:r>
            <a:r>
              <a:rPr lang="en-US" sz="2400">
                <a:latin typeface="Palatino" charset="0"/>
                <a:ea typeface="ＭＳ Ｐゴシック" charset="0"/>
              </a:rPr>
              <a:t>are interrelated.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Nearly all atoms have at least one neutron for every proton in the nucleus.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380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8100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Many isotopes have more neutrons than protons.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handful of the isotopes on the chart are unstable.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Some elements have a naturally occurring radioactive isotope.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isotopes of the elements after bismuth (atomic number 84 and up) are all radioactive.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354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You should each have a copy of the periodic table.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756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152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tabLst>
                <a:tab pos="3429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What types of isotopes do the various elements have?</a:t>
            </a:r>
          </a:p>
          <a:p>
            <a:pPr marL="0" indent="0" eaLnBrk="1" hangingPunct="1">
              <a:lnSpc>
                <a:spcPct val="90000"/>
              </a:lnSpc>
              <a:tabLst>
                <a:tab pos="3429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•	Each element found in nature has somewhere 	between one and ten isotopes.</a:t>
            </a:r>
          </a:p>
          <a:p>
            <a:pPr marL="0" indent="0" eaLnBrk="1" hangingPunct="1">
              <a:lnSpc>
                <a:spcPct val="90000"/>
              </a:lnSpc>
              <a:tabLst>
                <a:tab pos="3429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•	The neutron-to-proton ratio is an important factor 	in determining the stability of the nucleus of an 	isotope. Atoms with small masses have a neutron-	to-proton ratio of about 1:1. The most massive 	atoms have a neutron-to-proton ratio of about 3:2.</a:t>
            </a:r>
          </a:p>
          <a:p>
            <a:pPr marL="0" indent="0" eaLnBrk="1" hangingPunct="1">
              <a:lnSpc>
                <a:spcPct val="90000"/>
              </a:lnSpc>
              <a:tabLst>
                <a:tab pos="3429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•	Some elements have isotopes that are radioactive. 	The nuclei of radioactive isotopes are unstable 	and decay over time.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342900" algn="l"/>
              </a:tabLst>
            </a:pP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966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Check-In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9331" name="Rectangle 9"/>
          <p:cNvSpPr>
            <a:spLocks noChangeArrowheads="1"/>
          </p:cNvSpPr>
          <p:nvPr/>
        </p:nvSpPr>
        <p:spPr bwMode="auto">
          <a:xfrm>
            <a:off x="1295400" y="2057400"/>
            <a:ext cx="67056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33400" indent="-533400" defTabSz="914400" fontAlgn="base">
              <a:spcBef>
                <a:spcPct val="20000"/>
              </a:spcBef>
              <a:spcAft>
                <a:spcPct val="0"/>
              </a:spcAft>
              <a:buFontTx/>
              <a:buAutoNum type="arabicPeriod"/>
            </a:pP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Use the chart to determine how many neutrons you would need to make a stable element with 79 protons.</a:t>
            </a:r>
          </a:p>
          <a:p>
            <a:pPr marL="533400" indent="-533400" defTabSz="914400" fontAlgn="base">
              <a:spcBef>
                <a:spcPct val="2000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  <a:p>
            <a:pPr marL="533400" indent="-53340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2. 	What element is this? Write its isotope symbol.</a:t>
            </a: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533400" indent="-533400" defTabSz="914400" fontAlgn="base"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533400" indent="-533400" defTabSz="914400" fontAlgn="base">
              <a:spcBef>
                <a:spcPct val="2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55498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252</Words>
  <Application>Microsoft Office PowerPoint</Application>
  <PresentationFormat>On-screen Show (4:3)</PresentationFormat>
  <Paragraphs>46</Paragraphs>
  <Slides>11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ＭＳ Ｐゴシック</vt:lpstr>
      <vt:lpstr>Arial</vt:lpstr>
      <vt:lpstr>Calibri</vt:lpstr>
      <vt:lpstr>Minion Pro</vt:lpstr>
      <vt:lpstr>Palatino</vt:lpstr>
      <vt:lpstr>Times</vt:lpstr>
      <vt:lpstr>Times New Roman</vt:lpstr>
      <vt:lpstr>Blank Presentation</vt:lpstr>
      <vt:lpstr>Lesson 14: Isotopia </vt:lpstr>
      <vt:lpstr>ChemCatalyst</vt:lpstr>
      <vt:lpstr>Key Question</vt:lpstr>
      <vt:lpstr>You will be able to:</vt:lpstr>
      <vt:lpstr>Hunting the Elements</vt:lpstr>
      <vt:lpstr>Discussion Notes (cont.)</vt:lpstr>
      <vt:lpstr>Discussion Notes</vt:lpstr>
      <vt:lpstr>Discussion Notes (cont.)</vt:lpstr>
      <vt:lpstr>Prepare for the Activity</vt:lpstr>
      <vt:lpstr>Wrap Up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14: Isotopia</dc:title>
  <dc:creator>Matthew Belford</dc:creator>
  <cp:lastModifiedBy>David Swart</cp:lastModifiedBy>
  <cp:revision>6</cp:revision>
  <dcterms:created xsi:type="dcterms:W3CDTF">2014-12-05T20:42:55Z</dcterms:created>
  <dcterms:modified xsi:type="dcterms:W3CDTF">2018-10-05T16:04:42Z</dcterms:modified>
</cp:coreProperties>
</file>