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2" r:id="rId6"/>
    <p:sldId id="265" r:id="rId7"/>
    <p:sldId id="271" r:id="rId8"/>
    <p:sldId id="266" r:id="rId9"/>
    <p:sldId id="261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BE1CE-45DD-BC4B-9FDB-112FC0055546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20C18-0114-0740-9CD9-23EBACCC8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309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BF9E061-0D9C-4B44-924C-FC84C8C9B4EF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467FA63-1D39-A549-8D91-02E7487A2CAE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6210CD2-DBFD-4C47-88A8-27617AAC3112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E9AAEEA-469C-B54B-87F4-2117D10F4104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FB1C026-9AE6-924F-93E3-C4DB58F036C8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088AFE0-74C8-E042-AAA4-6A91D0BE6699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FB1C026-9AE6-924F-93E3-C4DB58F036C8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50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4BC5948-1872-9845-8D50-83CD7E8BF488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1D1189F-2C7E-7441-AD14-DF14ABEABC68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945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8A02775-77B1-AF49-A62F-8A5869659BB3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E27844B-0282-8040-B98F-4680A29B49B8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 w="9525">
            <a:solidFill>
              <a:srgbClr val="000000"/>
            </a:solidFill>
            <a:round/>
            <a:headEnd/>
            <a:tailEnd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4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8726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8433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4615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422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4049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6669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5260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5389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4750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9843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5D01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59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Lesson 13: Subatomic Heavyweights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Isotopes</a:t>
            </a:r>
          </a:p>
        </p:txBody>
      </p:sp>
    </p:spTree>
    <p:extLst>
      <p:ext uri="{BB962C8B-B14F-4D97-AF65-F5344CB8AC3E}">
        <p14:creationId xmlns:p14="http://schemas.microsoft.com/office/powerpoint/2010/main" val="2874188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>
          <a:xfrm>
            <a:off x="1168791" y="609600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 err="1">
                <a:solidFill>
                  <a:srgbClr val="CB8021"/>
                </a:solidFill>
                <a:latin typeface="Arial" charset="0"/>
                <a:ea typeface="ＭＳ Ｐゴシック" charset="0"/>
              </a:rPr>
              <a:t>ChemCatalyst</a:t>
            </a:r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 (cont.)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533400" indent="-533400" eaLnBrk="1" hangingPunct="1">
              <a:tabLst>
                <a:tab pos="457200" algn="l"/>
              </a:tabLst>
            </a:pPr>
            <a:endParaRPr lang="en-US" dirty="0">
              <a:latin typeface="Palatino" charset="0"/>
              <a:ea typeface="ＭＳ Ｐゴシック" charset="0"/>
            </a:endParaRPr>
          </a:p>
          <a:p>
            <a:pPr marL="533400" indent="-533400" eaLnBrk="1" hangingPunct="1">
              <a:tabLst>
                <a:tab pos="457200" algn="l"/>
              </a:tabLst>
            </a:pPr>
            <a:endParaRPr lang="en-US" dirty="0">
              <a:latin typeface="Palatino" charset="0"/>
              <a:ea typeface="ＭＳ Ｐゴシック" charset="0"/>
            </a:endParaRPr>
          </a:p>
          <a:p>
            <a:pPr marL="533400" indent="-533400" eaLnBrk="1" hangingPunct="1">
              <a:tabLst>
                <a:tab pos="457200" algn="l"/>
              </a:tabLst>
            </a:pPr>
            <a:endParaRPr lang="en-US" dirty="0">
              <a:latin typeface="Palatino" charset="0"/>
              <a:ea typeface="ＭＳ Ｐゴシック" charset="0"/>
            </a:endParaRPr>
          </a:p>
          <a:p>
            <a:pPr marL="533400" indent="-533400" eaLnBrk="1" hangingPunct="1">
              <a:tabLst>
                <a:tab pos="457200" algn="l"/>
              </a:tabLst>
            </a:pPr>
            <a:endParaRPr lang="en-US" dirty="0">
              <a:latin typeface="Palatino" charset="0"/>
              <a:ea typeface="ＭＳ Ｐゴシック" charset="0"/>
            </a:endParaRPr>
          </a:p>
          <a:p>
            <a:pPr marL="533400" indent="-533400" eaLnBrk="1" hangingPunct="1">
              <a:tabLst>
                <a:tab pos="457200" algn="l"/>
              </a:tabLst>
            </a:pPr>
            <a:endParaRPr lang="en-US" dirty="0">
              <a:latin typeface="Palatino" charset="0"/>
              <a:ea typeface="ＭＳ Ｐゴシック" charset="0"/>
            </a:endParaRPr>
          </a:p>
          <a:p>
            <a:pPr marL="533400" indent="-533400" eaLnBrk="1" hangingPunct="1">
              <a:buFontTx/>
              <a:buAutoNum type="arabicPeriod"/>
              <a:tabLst>
                <a:tab pos="457200" algn="l"/>
              </a:tabLst>
            </a:pPr>
            <a:r>
              <a:rPr lang="en-US" sz="2400" dirty="0">
                <a:latin typeface="Palatino" charset="0"/>
                <a:ea typeface="ＭＳ Ｐゴシック" charset="0"/>
              </a:rPr>
              <a:t>What is different about the two atoms?</a:t>
            </a:r>
          </a:p>
          <a:p>
            <a:pPr marL="533400" indent="-533400" eaLnBrk="1" hangingPunct="1">
              <a:buFontTx/>
              <a:buAutoNum type="arabicPeriod"/>
              <a:tabLst>
                <a:tab pos="457200" algn="l"/>
              </a:tabLst>
            </a:pPr>
            <a:r>
              <a:rPr lang="en-US" sz="2400" dirty="0">
                <a:latin typeface="Palatino" charset="0"/>
                <a:ea typeface="ＭＳ Ｐゴシック" charset="0"/>
              </a:rPr>
              <a:t>What is the atomic number of each atom?</a:t>
            </a:r>
          </a:p>
          <a:p>
            <a:pPr marL="533400" indent="-533400" eaLnBrk="1" hangingPunct="1">
              <a:buFontTx/>
              <a:buAutoNum type="arabicPeriod"/>
              <a:tabLst>
                <a:tab pos="457200" algn="l"/>
              </a:tabLst>
            </a:pPr>
            <a:r>
              <a:rPr lang="en-US" sz="2400" dirty="0">
                <a:latin typeface="Palatino" charset="0"/>
                <a:ea typeface="ＭＳ Ｐゴシック" charset="0"/>
              </a:rPr>
              <a:t>What is the atomic mass of each atom?</a:t>
            </a:r>
            <a:endParaRPr lang="en-US" dirty="0">
              <a:latin typeface="Minion Pro" charset="0"/>
              <a:ea typeface="ＭＳ Ｐゴシック" charset="0"/>
            </a:endParaRPr>
          </a:p>
        </p:txBody>
      </p:sp>
      <p:pic>
        <p:nvPicPr>
          <p:cNvPr id="58371" name="Picture 4" descr="LBCTG_ALC_988_1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83"/>
          <a:stretch>
            <a:fillRect/>
          </a:stretch>
        </p:blipFill>
        <p:spPr bwMode="auto">
          <a:xfrm>
            <a:off x="1783080" y="2626605"/>
            <a:ext cx="2184009" cy="2037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2" name="Picture 6" descr="LBCSE_941_01_16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6" b="42122"/>
          <a:stretch>
            <a:fillRect/>
          </a:stretch>
        </p:blipFill>
        <p:spPr bwMode="auto">
          <a:xfrm>
            <a:off x="4450080" y="2633006"/>
            <a:ext cx="3044376" cy="200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A5845F1-5028-41C0-837C-DE52DBC2B253}"/>
              </a:ext>
            </a:extLst>
          </p:cNvPr>
          <p:cNvSpPr/>
          <p:nvPr/>
        </p:nvSpPr>
        <p:spPr>
          <a:xfrm>
            <a:off x="1168790" y="1426276"/>
            <a:ext cx="72577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Palatino" charset="0"/>
                <a:ea typeface="ＭＳ Ｐゴシック" charset="0"/>
              </a:rPr>
              <a:t>A chemist investigating a sample of lithium found that some lithium atoms have a lower mass than other lithium atoms.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59935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Key Question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atoms of the same element be different?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040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You will be able to: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define </a:t>
            </a:r>
            <a:r>
              <a:rPr lang="en-US" sz="2400" i="1">
                <a:latin typeface="Palatino" charset="0"/>
                <a:ea typeface="ＭＳ Ｐゴシック" charset="0"/>
              </a:rPr>
              <a:t>isotope </a:t>
            </a:r>
            <a:r>
              <a:rPr lang="en-US" sz="2400">
                <a:latin typeface="Palatino" charset="0"/>
                <a:ea typeface="ＭＳ Ｐゴシック" charset="0"/>
              </a:rPr>
              <a:t>and write and interpret the symbol for a specific isotope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determine the average atomic mass of an element based on the natural abundance of 	isotopes of that element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predict the number of protons, neutrons, and  electrons in the most abundant isotope of an atom, based on average atomic mass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786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66562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295400" y="1600200"/>
            <a:ext cx="7162800" cy="3657600"/>
          </a:xfrm>
          <a:noFill/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Atoms of the same element that have different numbers of neutrons are called </a:t>
            </a:r>
            <a:r>
              <a:rPr lang="en-US" sz="2400" b="1" u="sng" dirty="0">
                <a:latin typeface="Palatino" charset="0"/>
                <a:ea typeface="ＭＳ Ｐゴシック" charset="0"/>
              </a:rPr>
              <a:t>isotopes</a:t>
            </a:r>
            <a:r>
              <a:rPr lang="en-US" sz="2400" dirty="0">
                <a:latin typeface="Palatino" charset="0"/>
                <a:ea typeface="ＭＳ Ｐゴシック" charset="0"/>
              </a:rPr>
              <a:t>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Atomic number = # of protons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Mass number = # of protons + # of neutrons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 b="1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400" b="1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 dirty="0">
              <a:latin typeface="Minion Pro" charset="0"/>
              <a:ea typeface="ＭＳ Ｐゴシック" charset="0"/>
            </a:endParaRPr>
          </a:p>
        </p:txBody>
      </p:sp>
      <p:pic>
        <p:nvPicPr>
          <p:cNvPr id="4" name="Picture 8" descr="LBCTG_ALC_988_121">
            <a:extLst>
              <a:ext uri="{FF2B5EF4-FFF2-40B4-BE49-F238E27FC236}">
                <a16:creationId xmlns:a16="http://schemas.microsoft.com/office/drawing/2014/main" id="{AE50749A-1DE0-4D9A-ADE8-072632E13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15"/>
          <a:stretch>
            <a:fillRect/>
          </a:stretch>
        </p:blipFill>
        <p:spPr bwMode="auto">
          <a:xfrm>
            <a:off x="2743199" y="2703341"/>
            <a:ext cx="55626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CD9CA25-92B6-4A5D-9D80-EE88DFCDD068}"/>
              </a:ext>
            </a:extLst>
          </p:cNvPr>
          <p:cNvSpPr/>
          <p:nvPr/>
        </p:nvSpPr>
        <p:spPr>
          <a:xfrm>
            <a:off x="576775" y="2828835"/>
            <a:ext cx="17584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Palatino" charset="0"/>
                <a:ea typeface="ＭＳ Ｐゴシック" charset="0"/>
              </a:rPr>
              <a:t>Symbols Associated with Isotopes</a:t>
            </a:r>
            <a:endParaRPr lang="en-US" sz="2400" dirty="0"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864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pic>
        <p:nvPicPr>
          <p:cNvPr id="4" name="Picture 3" descr="neon_samp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252" y="2150240"/>
            <a:ext cx="4037784" cy="39660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0DEB5C8-8006-48E5-8D4A-4E6B2F30B951}"/>
              </a:ext>
            </a:extLst>
          </p:cNvPr>
          <p:cNvSpPr txBox="1"/>
          <p:nvPr/>
        </p:nvSpPr>
        <p:spPr>
          <a:xfrm>
            <a:off x="5824024" y="2150240"/>
            <a:ext cx="250404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All Neon atom have 10 protons.  By definition, an atom with 10 protons is named Neon.  The number of </a:t>
            </a:r>
            <a:r>
              <a:rPr lang="en-US" sz="2400" u="sng" dirty="0"/>
              <a:t>protons</a:t>
            </a:r>
            <a:r>
              <a:rPr lang="en-US" sz="2400" dirty="0"/>
              <a:t> defines the identity of the atom.  </a:t>
            </a:r>
          </a:p>
        </p:txBody>
      </p:sp>
    </p:spTree>
    <p:extLst>
      <p:ext uri="{BB962C8B-B14F-4D97-AF65-F5344CB8AC3E}">
        <p14:creationId xmlns:p14="http://schemas.microsoft.com/office/powerpoint/2010/main" val="1311835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66562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75249" y="1600200"/>
            <a:ext cx="7782951" cy="4533314"/>
          </a:xfrm>
          <a:noFill/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The percentage of each isotope of an element that occurs in nature is called the natural percent abundance of the isotope.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Example: A sample of Lithium is found to consist of 7.6% Lithium-6 (3 protons + 3 neutrons) and 92.4% Lithium-7 (3 protons + 4 neutrons).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To determine the average atomic mass of lithium: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Convert the percentages to decimal form (%/100), then: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dirty="0"/>
              <a:t>(6 x 0.076) + (7 x 0.924) = 0.456 + 6.468 = 6.924 </a:t>
            </a:r>
            <a:r>
              <a:rPr lang="en-US" sz="2400" dirty="0" err="1"/>
              <a:t>amu</a:t>
            </a:r>
            <a:endParaRPr lang="en-US" sz="20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400" b="1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400" b="1" dirty="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 dirty="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562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The </a:t>
            </a:r>
            <a:r>
              <a:rPr lang="en-US" sz="2400" b="1" dirty="0">
                <a:latin typeface="Palatino" charset="0"/>
                <a:ea typeface="ＭＳ Ｐゴシック" charset="0"/>
              </a:rPr>
              <a:t>average atomic mass </a:t>
            </a:r>
            <a:r>
              <a:rPr lang="en-US" sz="2400" dirty="0">
                <a:latin typeface="Palatino" charset="0"/>
                <a:ea typeface="ＭＳ Ｐゴシック" charset="0"/>
              </a:rPr>
              <a:t>of an element is the weighted average of the masses of the isotopes in a sample of the element.</a:t>
            </a:r>
          </a:p>
          <a:p>
            <a:pPr marL="0" indent="0" eaLnBrk="1" hangingPunct="1"/>
            <a:endParaRPr lang="en-US" sz="2400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The most common isotope of an element, frequently has a mass that is close to the average atomic mass given in the periodic table.</a:t>
            </a:r>
            <a:endParaRPr lang="en-US" sz="2400" dirty="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48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Prepare for the Activity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pairs.</a:t>
            </a:r>
            <a:endParaRPr lang="en-US" sz="2400" b="1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309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Wrap Up</a:t>
            </a: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can atoms of the same element be different?</a:t>
            </a:r>
          </a:p>
          <a:p>
            <a:pPr marL="457200" indent="-457200" eaLnBrk="1" hangingPunct="1">
              <a:lnSpc>
                <a:spcPct val="90000"/>
              </a:lnSpc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Isotopes of an element have the same number of protons and electrons but different numbers of neutrons.</a:t>
            </a:r>
          </a:p>
          <a:p>
            <a:pPr marL="457200" indent="-457200" eaLnBrk="1" hangingPunct="1">
              <a:lnSpc>
                <a:spcPct val="90000"/>
              </a:lnSpc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The average atomic mass of an element listed in the periodic table is the weighted average mass of the naturally occurring isotopes of that element.</a:t>
            </a:r>
          </a:p>
          <a:p>
            <a:pPr marL="457200" indent="-457200" eaLnBrk="1" hangingPunct="1">
              <a:lnSpc>
                <a:spcPct val="90000"/>
              </a:lnSpc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Isotopes are referred to by their mass numbers, as in carbon-12.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457200" indent="-457200" eaLnBrk="1" hangingPunct="1">
              <a:lnSpc>
                <a:spcPct val="90000"/>
              </a:lnSpc>
            </a:pPr>
            <a:endParaRPr lang="en-US" sz="2000">
              <a:latin typeface="Minion Pr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928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solidFill>
                  <a:srgbClr val="CB8021"/>
                </a:solidFill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05600" cy="37338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Nitrogen has two naturally occurring isotopes. Predict the number of neutrons in the two isotopes of nitrogen, N.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Which isotope do you predict to be more abundant? How do you know?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 b="1">
              <a:latin typeface="Palatino" charset="0"/>
              <a:ea typeface="ＭＳ Ｐゴシック" charset="0"/>
            </a:endParaRPr>
          </a:p>
        </p:txBody>
      </p:sp>
      <p:sp>
        <p:nvSpPr>
          <p:cNvPr id="78851" name="Rectangle 27"/>
          <p:cNvSpPr>
            <a:spLocks noChangeArrowheads="1"/>
          </p:cNvSpPr>
          <p:nvPr/>
        </p:nvSpPr>
        <p:spPr bwMode="auto">
          <a:xfrm>
            <a:off x="1371600" y="3124200"/>
            <a:ext cx="6400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56777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447</Words>
  <Application>Microsoft Office PowerPoint</Application>
  <PresentationFormat>On-screen Show (4:3)</PresentationFormat>
  <Paragraphs>71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ＭＳ Ｐゴシック</vt:lpstr>
      <vt:lpstr>Arial</vt:lpstr>
      <vt:lpstr>Calibri</vt:lpstr>
      <vt:lpstr>Minion Pro</vt:lpstr>
      <vt:lpstr>Palatino</vt:lpstr>
      <vt:lpstr>Times</vt:lpstr>
      <vt:lpstr>Times New Roman</vt:lpstr>
      <vt:lpstr>Blank Presentation</vt:lpstr>
      <vt:lpstr>Lesson 13: Subatomic Heavyweights</vt:lpstr>
      <vt:lpstr>ChemCatalyst (cont.)</vt:lpstr>
      <vt:lpstr>Key Question</vt:lpstr>
      <vt:lpstr>You will be able to:</vt:lpstr>
      <vt:lpstr>Discussion Notes</vt:lpstr>
      <vt:lpstr>Discussion Notes (cont.)</vt:lpstr>
      <vt:lpstr>Discussion Notes</vt:lpstr>
      <vt:lpstr>Discussion Notes (cont.)</vt:lpstr>
      <vt:lpstr>Prepare for the Activity</vt:lpstr>
      <vt:lpstr>Wrap Up</vt:lpstr>
      <vt:lpstr>Check-In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13: Subatomic Heavyweights</dc:title>
  <dc:creator>Matthew Belford</dc:creator>
  <cp:lastModifiedBy>David Swart</cp:lastModifiedBy>
  <cp:revision>9</cp:revision>
  <dcterms:created xsi:type="dcterms:W3CDTF">2014-12-05T20:42:27Z</dcterms:created>
  <dcterms:modified xsi:type="dcterms:W3CDTF">2018-10-04T14:57:37Z</dcterms:modified>
</cp:coreProperties>
</file>