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Merriweather" panose="020B0604020202020204" charset="0"/>
      <p:regular r:id="rId8"/>
      <p:bold r:id="rId9"/>
      <p:italic r:id="rId10"/>
      <p:boldItalic r:id="rId11"/>
    </p:embeddedFont>
    <p:embeddedFont>
      <p:font typeface="Roboto" panose="020B060402020202020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57307d552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57307d552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57307d552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57307d552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57307d552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57307d552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57307d552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57307d552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1600"/>
              </a:spcBef>
              <a:spcAft>
                <a:spcPts val="0"/>
              </a:spcAft>
              <a:buClr>
                <a:schemeClr val="accent2"/>
              </a:buClr>
              <a:buSzPts val="1100"/>
              <a:buChar char="○"/>
              <a:defRPr>
                <a:solidFill>
                  <a:schemeClr val="accent2"/>
                </a:solidFill>
              </a:defRPr>
            </a:lvl2pPr>
            <a:lvl3pPr marL="1371600" lvl="2" indent="-298450">
              <a:spcBef>
                <a:spcPts val="1600"/>
              </a:spcBef>
              <a:spcAft>
                <a:spcPts val="0"/>
              </a:spcAft>
              <a:buClr>
                <a:schemeClr val="accent2"/>
              </a:buClr>
              <a:buSzPts val="1100"/>
              <a:buChar char="■"/>
              <a:defRPr>
                <a:solidFill>
                  <a:schemeClr val="accent2"/>
                </a:solidFill>
              </a:defRPr>
            </a:lvl3pPr>
            <a:lvl4pPr marL="1828800" lvl="3" indent="-298450">
              <a:spcBef>
                <a:spcPts val="1600"/>
              </a:spcBef>
              <a:spcAft>
                <a:spcPts val="0"/>
              </a:spcAft>
              <a:buClr>
                <a:schemeClr val="accent2"/>
              </a:buClr>
              <a:buSzPts val="1100"/>
              <a:buChar char="●"/>
              <a:defRPr>
                <a:solidFill>
                  <a:schemeClr val="accent2"/>
                </a:solidFill>
              </a:defRPr>
            </a:lvl4pPr>
            <a:lvl5pPr marL="2286000" lvl="4" indent="-298450">
              <a:spcBef>
                <a:spcPts val="1600"/>
              </a:spcBef>
              <a:spcAft>
                <a:spcPts val="0"/>
              </a:spcAft>
              <a:buClr>
                <a:schemeClr val="accent2"/>
              </a:buClr>
              <a:buSzPts val="1100"/>
              <a:buChar char="○"/>
              <a:defRPr>
                <a:solidFill>
                  <a:schemeClr val="accent2"/>
                </a:solidFill>
              </a:defRPr>
            </a:lvl5pPr>
            <a:lvl6pPr marL="2743200" lvl="5" indent="-298450">
              <a:spcBef>
                <a:spcPts val="1600"/>
              </a:spcBef>
              <a:spcAft>
                <a:spcPts val="0"/>
              </a:spcAft>
              <a:buClr>
                <a:schemeClr val="accent2"/>
              </a:buClr>
              <a:buSzPts val="1100"/>
              <a:buChar char="■"/>
              <a:defRPr>
                <a:solidFill>
                  <a:schemeClr val="accent2"/>
                </a:solidFill>
              </a:defRPr>
            </a:lvl6pPr>
            <a:lvl7pPr marL="3200400" lvl="6" indent="-298450">
              <a:spcBef>
                <a:spcPts val="1600"/>
              </a:spcBef>
              <a:spcAft>
                <a:spcPts val="0"/>
              </a:spcAft>
              <a:buClr>
                <a:schemeClr val="accent2"/>
              </a:buClr>
              <a:buSzPts val="1100"/>
              <a:buChar char="●"/>
              <a:defRPr>
                <a:solidFill>
                  <a:schemeClr val="accent2"/>
                </a:solidFill>
              </a:defRPr>
            </a:lvl7pPr>
            <a:lvl8pPr marL="3657600" lvl="7" indent="-298450">
              <a:spcBef>
                <a:spcPts val="1600"/>
              </a:spcBef>
              <a:spcAft>
                <a:spcPts val="0"/>
              </a:spcAft>
              <a:buClr>
                <a:schemeClr val="accent2"/>
              </a:buClr>
              <a:buSzPts val="1100"/>
              <a:buChar char="○"/>
              <a:defRPr>
                <a:solidFill>
                  <a:schemeClr val="accent2"/>
                </a:solidFill>
              </a:defRPr>
            </a:lvl8pPr>
            <a:lvl9pPr marL="4114800" lvl="8" indent="-29845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livescience.com/39232-facts-about-mercury.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333275"/>
            <a:ext cx="8520600" cy="128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a:t>Element Profile: </a:t>
            </a:r>
            <a:endParaRPr sz="6000"/>
          </a:p>
          <a:p>
            <a:pPr marL="0" lvl="0" indent="0" algn="l" rtl="0">
              <a:spcBef>
                <a:spcPts val="0"/>
              </a:spcBef>
              <a:spcAft>
                <a:spcPts val="0"/>
              </a:spcAft>
              <a:buNone/>
            </a:pPr>
            <a:r>
              <a:rPr lang="en" sz="6000"/>
              <a:t>Mercury</a:t>
            </a:r>
            <a:endParaRPr sz="6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25" y="500925"/>
            <a:ext cx="3127500" cy="81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Mercury: Hg</a:t>
            </a:r>
            <a:endParaRPr sz="3600"/>
          </a:p>
        </p:txBody>
      </p:sp>
      <p:sp>
        <p:nvSpPr>
          <p:cNvPr id="71" name="Google Shape;71;p14"/>
          <p:cNvSpPr txBox="1">
            <a:spLocks noGrp="1"/>
          </p:cNvSpPr>
          <p:nvPr>
            <p:ph type="body" idx="1"/>
          </p:nvPr>
        </p:nvSpPr>
        <p:spPr>
          <a:xfrm>
            <a:off x="311700" y="1311525"/>
            <a:ext cx="3127500" cy="337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Mercury’s elemental symbol comes from it’s greek name </a:t>
            </a:r>
            <a:r>
              <a:rPr lang="en" sz="1800" i="1"/>
              <a:t>hydrargyrum</a:t>
            </a:r>
            <a:r>
              <a:rPr lang="en" sz="1800"/>
              <a:t>, which means "liquid silver" to reflect its shiny surface. </a:t>
            </a:r>
            <a:endParaRPr sz="1800"/>
          </a:p>
          <a:p>
            <a:pPr marL="0" lvl="0" indent="0" algn="l" rtl="0">
              <a:spcBef>
                <a:spcPts val="1600"/>
              </a:spcBef>
              <a:spcAft>
                <a:spcPts val="1600"/>
              </a:spcAft>
              <a:buNone/>
            </a:pPr>
            <a:r>
              <a:rPr lang="en" sz="1800"/>
              <a:t>The element’s name comes from the fastest moving planet, Mercury, known for its mobility.</a:t>
            </a:r>
            <a:endParaRPr sz="1800"/>
          </a:p>
        </p:txBody>
      </p:sp>
      <p:pic>
        <p:nvPicPr>
          <p:cNvPr id="72" name="Google Shape;72;p14"/>
          <p:cNvPicPr preferRelativeResize="0"/>
          <p:nvPr/>
        </p:nvPicPr>
        <p:blipFill rotWithShape="1">
          <a:blip r:embed="rId3">
            <a:alphaModFix/>
          </a:blip>
          <a:srcRect t="17033"/>
          <a:stretch/>
        </p:blipFill>
        <p:spPr>
          <a:xfrm>
            <a:off x="4182875" y="218575"/>
            <a:ext cx="4378250" cy="2280625"/>
          </a:xfrm>
          <a:prstGeom prst="rect">
            <a:avLst/>
          </a:prstGeom>
          <a:noFill/>
          <a:ln>
            <a:noFill/>
          </a:ln>
        </p:spPr>
      </p:pic>
      <p:pic>
        <p:nvPicPr>
          <p:cNvPr id="73" name="Google Shape;73;p14"/>
          <p:cNvPicPr preferRelativeResize="0"/>
          <p:nvPr/>
        </p:nvPicPr>
        <p:blipFill>
          <a:blip r:embed="rId4">
            <a:alphaModFix/>
          </a:blip>
          <a:stretch>
            <a:fillRect/>
          </a:stretch>
        </p:blipFill>
        <p:spPr>
          <a:xfrm>
            <a:off x="6081025" y="2632474"/>
            <a:ext cx="2857500" cy="2143125"/>
          </a:xfrm>
          <a:prstGeom prst="rect">
            <a:avLst/>
          </a:prstGeom>
          <a:noFill/>
          <a:ln>
            <a:noFill/>
          </a:ln>
        </p:spPr>
      </p:pic>
      <p:pic>
        <p:nvPicPr>
          <p:cNvPr id="74" name="Google Shape;74;p14"/>
          <p:cNvPicPr preferRelativeResize="0"/>
          <p:nvPr/>
        </p:nvPicPr>
        <p:blipFill>
          <a:blip r:embed="rId5">
            <a:alphaModFix/>
          </a:blip>
          <a:stretch>
            <a:fillRect/>
          </a:stretch>
        </p:blipFill>
        <p:spPr>
          <a:xfrm>
            <a:off x="3926125" y="2960148"/>
            <a:ext cx="1917250" cy="15849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11700" y="379500"/>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Discovery &amp; Uses</a:t>
            </a:r>
            <a:endParaRPr sz="3000"/>
          </a:p>
        </p:txBody>
      </p:sp>
      <p:sp>
        <p:nvSpPr>
          <p:cNvPr id="80" name="Google Shape;80;p1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Discovery:</a:t>
            </a:r>
            <a:endParaRPr sz="1800"/>
          </a:p>
          <a:p>
            <a:pPr marL="0" lvl="0" indent="0" algn="l" rtl="0">
              <a:spcBef>
                <a:spcPts val="1600"/>
              </a:spcBef>
              <a:spcAft>
                <a:spcPts val="1600"/>
              </a:spcAft>
              <a:buNone/>
            </a:pPr>
            <a:r>
              <a:rPr lang="en" sz="1800"/>
              <a:t>Mercury or quicksilver has been known since ancient times. Mercury was known to the ancient Chinese, Egyptians and Hindus and has been found in Egyptian tombs dating back to about 1500 B.C. There is no information about who discovered it.</a:t>
            </a:r>
            <a:endParaRPr sz="1800"/>
          </a:p>
        </p:txBody>
      </p:sp>
      <p:sp>
        <p:nvSpPr>
          <p:cNvPr id="81" name="Google Shape;81;p1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Usage:</a:t>
            </a:r>
            <a:endParaRPr sz="1800"/>
          </a:p>
          <a:p>
            <a:pPr marL="0" lvl="0" indent="0" algn="l" rtl="0">
              <a:spcBef>
                <a:spcPts val="1600"/>
              </a:spcBef>
              <a:spcAft>
                <a:spcPts val="1600"/>
              </a:spcAft>
              <a:buNone/>
            </a:pPr>
            <a:r>
              <a:rPr lang="en" sz="1800"/>
              <a:t>Mercury is a toxic element to humans so its usage has been declining in recent years. However, it is still used in various lab instruments, alarm clocks, thermostats, and more recently, new compact fluorescent light bulbs.</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11700" y="407625"/>
            <a:ext cx="3127500" cy="66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Extraction</a:t>
            </a:r>
            <a:endParaRPr sz="3000"/>
          </a:p>
        </p:txBody>
      </p:sp>
      <p:sp>
        <p:nvSpPr>
          <p:cNvPr id="87" name="Google Shape;87;p16"/>
          <p:cNvSpPr txBox="1">
            <a:spLocks noGrp="1"/>
          </p:cNvSpPr>
          <p:nvPr>
            <p:ph type="body" idx="1"/>
          </p:nvPr>
        </p:nvSpPr>
        <p:spPr>
          <a:xfrm>
            <a:off x="311700" y="1073025"/>
            <a:ext cx="3127500" cy="346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Mercury is typically found as an ore of mercury sulfite and is rarely be found on its own. To extract pure mercury, the ore is ground up and heated to the temperature of about 1,076℉ with oxygen present in the process. </a:t>
            </a:r>
            <a:endParaRPr sz="1800"/>
          </a:p>
          <a:p>
            <a:pPr marL="0" lvl="0" indent="0" algn="l" rtl="0">
              <a:spcBef>
                <a:spcPts val="1600"/>
              </a:spcBef>
              <a:spcAft>
                <a:spcPts val="1600"/>
              </a:spcAft>
              <a:buNone/>
            </a:pPr>
            <a:r>
              <a:rPr lang="en" sz="1800"/>
              <a:t>The metal is condensed and washed with nitric acid to purify it, and then distilled.</a:t>
            </a:r>
            <a:endParaRPr sz="1800"/>
          </a:p>
        </p:txBody>
      </p:sp>
      <p:pic>
        <p:nvPicPr>
          <p:cNvPr id="88" name="Google Shape;88;p16"/>
          <p:cNvPicPr preferRelativeResize="0"/>
          <p:nvPr/>
        </p:nvPicPr>
        <p:blipFill rotWithShape="1">
          <a:blip r:embed="rId3">
            <a:alphaModFix/>
          </a:blip>
          <a:srcRect l="1694" t="2299" r="1452" b="1906"/>
          <a:stretch/>
        </p:blipFill>
        <p:spPr>
          <a:xfrm>
            <a:off x="3918850" y="329744"/>
            <a:ext cx="5120175" cy="44840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11700" y="360975"/>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Works Cited</a:t>
            </a:r>
            <a:endParaRPr sz="3000"/>
          </a:p>
        </p:txBody>
      </p:sp>
      <p:sp>
        <p:nvSpPr>
          <p:cNvPr id="94" name="Google Shape;94;p17"/>
          <p:cNvSpPr txBox="1">
            <a:spLocks noGrp="1"/>
          </p:cNvSpPr>
          <p:nvPr>
            <p:ph type="body" idx="1"/>
          </p:nvPr>
        </p:nvSpPr>
        <p:spPr>
          <a:xfrm>
            <a:off x="311700" y="1505700"/>
            <a:ext cx="8520600" cy="1410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a:t>Blaszczak-Boxe, Agata. “Facts About Mercury (Hg).” </a:t>
            </a:r>
            <a:endParaRPr sz="2400"/>
          </a:p>
          <a:p>
            <a:pPr marL="457200" lvl="0" indent="0" algn="l" rtl="0">
              <a:lnSpc>
                <a:spcPct val="100000"/>
              </a:lnSpc>
              <a:spcBef>
                <a:spcPts val="0"/>
              </a:spcBef>
              <a:spcAft>
                <a:spcPts val="0"/>
              </a:spcAft>
              <a:buNone/>
            </a:pPr>
            <a:r>
              <a:rPr lang="en" sz="2400"/>
              <a:t>LiveScience, Purch, 18 Dec. 2014, </a:t>
            </a:r>
            <a:r>
              <a:rPr lang="en" sz="2400" u="sng">
                <a:solidFill>
                  <a:schemeClr val="hlink"/>
                </a:solidFill>
                <a:hlinkClick r:id="rId3"/>
              </a:rPr>
              <a:t>www.livescience.com/39232-facts-about-mercury.html.</a:t>
            </a:r>
            <a:endParaRPr sz="2400"/>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Words>
  <Application>Microsoft Office PowerPoint</Application>
  <PresentationFormat>On-screen Show (16:9)</PresentationFormat>
  <Paragraphs>16</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Merriweather</vt:lpstr>
      <vt:lpstr>Roboto</vt:lpstr>
      <vt:lpstr>Arial</vt:lpstr>
      <vt:lpstr>Paradigm</vt:lpstr>
      <vt:lpstr>Element Profile:  Mercury</vt:lpstr>
      <vt:lpstr>Mercury: Hg</vt:lpstr>
      <vt:lpstr>Discovery &amp; Uses</vt:lpstr>
      <vt:lpstr>Extraction</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 Profile:  Mercury</dc:title>
  <cp:lastModifiedBy>David Swart</cp:lastModifiedBy>
  <cp:revision>1</cp:revision>
  <dcterms:modified xsi:type="dcterms:W3CDTF">2018-10-30T14:44:41Z</dcterms:modified>
</cp:coreProperties>
</file>