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Roboto" panose="020B0604020202020204" charset="0"/>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521dc70779f804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521dc70779f804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521dc70779f8045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521dc70779f8045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430dfc566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430dfc566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30dfc566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430dfc566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430dfc566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430dfc566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6cb78035a042ec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6cb78035a042ec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en.m.wikipedia.org/wiki/Gold" TargetMode="External"/><Relationship Id="rId7" Type="http://schemas.openxmlformats.org/officeDocument/2006/relationships/hyperlink" Target="https://www.gold-traders.co.uk/gold-information/how-is-gold-mined.asp"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geology.com/minerals/gold/uses-of-gold.shtml" TargetMode="External"/><Relationship Id="rId5" Type="http://schemas.openxmlformats.org/officeDocument/2006/relationships/hyperlink" Target="http://www.americaslibrary.gov/jb/reform/jb_reform_fortyniners_1.html" TargetMode="External"/><Relationship Id="rId4" Type="http://schemas.openxmlformats.org/officeDocument/2006/relationships/hyperlink" Target="https://www.ducksters.com/science/chemistry/gold.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BF9000"/>
                </a:solidFill>
              </a:rPr>
              <a:t>                </a:t>
            </a:r>
            <a:r>
              <a:rPr lang="en">
                <a:solidFill>
                  <a:srgbClr val="F1C232"/>
                </a:solidFill>
              </a:rPr>
              <a:t>GOLD </a:t>
            </a:r>
            <a:endParaRPr>
              <a:solidFill>
                <a:srgbClr val="F1C23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 name="Google Shape;61;p1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
        <p:nvSpPr>
          <p:cNvPr id="62" name="Google Shape;62;p1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000000"/>
              </a:buClr>
              <a:buSzPts val="1800"/>
              <a:buChar char="●"/>
            </a:pPr>
            <a:r>
              <a:rPr lang="en" sz="1800" dirty="0">
                <a:solidFill>
                  <a:srgbClr val="000000"/>
                </a:solidFill>
              </a:rPr>
              <a:t>Symbol: A</a:t>
            </a:r>
            <a:r>
              <a:rPr lang="en-US" sz="1800" dirty="0">
                <a:solidFill>
                  <a:srgbClr val="000000"/>
                </a:solidFill>
              </a:rPr>
              <a:t>u</a:t>
            </a:r>
            <a:endParaRPr sz="1800" dirty="0">
              <a:solidFill>
                <a:srgbClr val="000000"/>
              </a:solidFill>
            </a:endParaRPr>
          </a:p>
          <a:p>
            <a:pPr marL="457200" lvl="0" indent="-342900" algn="l" rtl="0">
              <a:spcBef>
                <a:spcPts val="0"/>
              </a:spcBef>
              <a:spcAft>
                <a:spcPts val="0"/>
              </a:spcAft>
              <a:buClr>
                <a:srgbClr val="000000"/>
              </a:buClr>
              <a:buSzPts val="1800"/>
              <a:buChar char="●"/>
            </a:pPr>
            <a:r>
              <a:rPr lang="en" sz="1800" dirty="0">
                <a:solidFill>
                  <a:srgbClr val="000000"/>
                </a:solidFill>
              </a:rPr>
              <a:t>In its purest form, it is a bright, slightly reddish yellow, dense, soft, malleable, and ductile metal. Chemically, gold is a transition metal and a group 11 element.</a:t>
            </a:r>
            <a:br>
              <a:rPr lang="en" sz="1800" dirty="0">
                <a:solidFill>
                  <a:srgbClr val="000000"/>
                </a:solidFill>
              </a:rPr>
            </a:br>
            <a:endParaRPr sz="1800" dirty="0">
              <a:solidFill>
                <a:srgbClr val="000000"/>
              </a:solidFill>
            </a:endParaRPr>
          </a:p>
        </p:txBody>
      </p:sp>
      <p:pic>
        <p:nvPicPr>
          <p:cNvPr id="63" name="Google Shape;63;p14"/>
          <p:cNvPicPr preferRelativeResize="0"/>
          <p:nvPr/>
        </p:nvPicPr>
        <p:blipFill>
          <a:blip r:embed="rId3">
            <a:alphaModFix/>
          </a:blip>
          <a:stretch>
            <a:fillRect/>
          </a:stretch>
        </p:blipFill>
        <p:spPr>
          <a:xfrm>
            <a:off x="569600" y="1881200"/>
            <a:ext cx="3742000" cy="210397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Why “ gold”?</a:t>
            </a:r>
            <a:endParaRPr b="1"/>
          </a:p>
        </p:txBody>
      </p:sp>
      <p:sp>
        <p:nvSpPr>
          <p:cNvPr id="69" name="Google Shape;69;p15"/>
          <p:cNvSpPr txBox="1">
            <a:spLocks noGrp="1"/>
          </p:cNvSpPr>
          <p:nvPr>
            <p:ph type="body" idx="1"/>
          </p:nvPr>
        </p:nvSpPr>
        <p:spPr>
          <a:xfrm>
            <a:off x="311700" y="1152475"/>
            <a:ext cx="8457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a:solidFill>
                  <a:srgbClr val="222222"/>
                </a:solidFill>
                <a:highlight>
                  <a:srgbClr val="FFFFFF"/>
                </a:highlight>
              </a:rPr>
              <a:t>Gold gets its name from the Anglo-Saxon word "geolo" for yellow. The symbol Au comes from the Latin word for gold, "aurum."</a:t>
            </a:r>
            <a:endParaRPr sz="3600"/>
          </a:p>
        </p:txBody>
      </p:sp>
      <p:sp>
        <p:nvSpPr>
          <p:cNvPr id="70" name="Google Shape;70;p15"/>
          <p:cNvSpPr txBox="1">
            <a:spLocks noGrp="1"/>
          </p:cNvSpPr>
          <p:nvPr>
            <p:ph type="body" idx="2"/>
          </p:nvPr>
        </p:nvSpPr>
        <p:spPr>
          <a:xfrm>
            <a:off x="10525575" y="1950850"/>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Discovery</a:t>
            </a:r>
            <a:endParaRPr/>
          </a:p>
        </p:txBody>
      </p:sp>
      <p:sp>
        <p:nvSpPr>
          <p:cNvPr id="76" name="Google Shape;7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000">
                <a:solidFill>
                  <a:srgbClr val="222222"/>
                </a:solidFill>
                <a:highlight>
                  <a:srgbClr val="FFFFFF"/>
                </a:highlight>
                <a:latin typeface="Roboto"/>
                <a:ea typeface="Roboto"/>
                <a:cs typeface="Roboto"/>
                <a:sym typeface="Roboto"/>
              </a:rPr>
              <a:t>James W. Marshall on January 24, 1848, who saw something shiny in Sutter Creek near Coloma, California. He had discovered gold unexpectedly while overseeing construction of a sawmill on the American River.</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 of Gold</a:t>
            </a:r>
            <a:endParaRPr/>
          </a:p>
        </p:txBody>
      </p:sp>
      <p:sp>
        <p:nvSpPr>
          <p:cNvPr id="82" name="Google Shape;82;p17"/>
          <p:cNvSpPr txBox="1">
            <a:spLocks noGrp="1"/>
          </p:cNvSpPr>
          <p:nvPr>
            <p:ph type="body" idx="1"/>
          </p:nvPr>
        </p:nvSpPr>
        <p:spPr>
          <a:xfrm>
            <a:off x="311700" y="1086275"/>
            <a:ext cx="8339400" cy="348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000000"/>
              </a:buClr>
              <a:buSzPts val="1800"/>
              <a:buChar char="●"/>
            </a:pPr>
            <a:r>
              <a:rPr lang="en">
                <a:solidFill>
                  <a:srgbClr val="000000"/>
                </a:solidFill>
              </a:rPr>
              <a:t>Jewelry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Coinage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Backing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Bullion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Electronics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Dentistry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Medical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Aerospace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Awards </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Structures</a:t>
            </a:r>
            <a:endParaRPr>
              <a:solidFill>
                <a:srgbClr val="000000"/>
              </a:solidFill>
            </a:endParaRPr>
          </a:p>
        </p:txBody>
      </p:sp>
      <p:sp>
        <p:nvSpPr>
          <p:cNvPr id="83" name="Google Shape;83;p17"/>
          <p:cNvSpPr txBox="1"/>
          <p:nvPr/>
        </p:nvSpPr>
        <p:spPr>
          <a:xfrm>
            <a:off x="4803225" y="1217175"/>
            <a:ext cx="3847800" cy="33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 </a:t>
            </a:r>
            <a:endParaRPr/>
          </a:p>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is it obtained ?</a:t>
            </a:r>
            <a:endParaRPr/>
          </a:p>
        </p:txBody>
      </p:sp>
      <p:sp>
        <p:nvSpPr>
          <p:cNvPr id="89" name="Google Shape;89;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
        <p:nvSpPr>
          <p:cNvPr id="90" name="Google Shape;90;p18"/>
          <p:cNvSpPr txBox="1"/>
          <p:nvPr/>
        </p:nvSpPr>
        <p:spPr>
          <a:xfrm>
            <a:off x="311700" y="1269000"/>
            <a:ext cx="8520600" cy="341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rgbClr val="111111"/>
                </a:solidFill>
                <a:highlight>
                  <a:srgbClr val="FFFFFF"/>
                </a:highlight>
              </a:rPr>
              <a:t>Mining is the way gold is retrieved by metal detecting, panning, cradling, sluicing and dredging. Using gravity and water to separate the dense gold from the other materials that surround it, this is the most common gold mining category for amateur gold hunters.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 </a:t>
            </a:r>
            <a:endParaRPr/>
          </a:p>
        </p:txBody>
      </p:sp>
      <p:sp>
        <p:nvSpPr>
          <p:cNvPr id="96" name="Google Shape;96;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https://en.m.wikipedia.org/wiki/Gold</a:t>
            </a:r>
            <a:endParaRPr/>
          </a:p>
          <a:p>
            <a:pPr marL="0" lvl="0" indent="0" algn="l" rtl="0">
              <a:spcBef>
                <a:spcPts val="1600"/>
              </a:spcBef>
              <a:spcAft>
                <a:spcPts val="0"/>
              </a:spcAft>
              <a:buNone/>
            </a:pPr>
            <a:r>
              <a:rPr lang="en" u="sng">
                <a:solidFill>
                  <a:schemeClr val="hlink"/>
                </a:solidFill>
                <a:hlinkClick r:id="rId4"/>
              </a:rPr>
              <a:t>https://www.ducksters.com/science/chemistry/gold.php</a:t>
            </a:r>
            <a:endParaRPr/>
          </a:p>
          <a:p>
            <a:pPr marL="0" lvl="0" indent="0" algn="l" rtl="0">
              <a:spcBef>
                <a:spcPts val="1600"/>
              </a:spcBef>
              <a:spcAft>
                <a:spcPts val="0"/>
              </a:spcAft>
              <a:buNone/>
            </a:pPr>
            <a:r>
              <a:rPr lang="en" u="sng">
                <a:solidFill>
                  <a:schemeClr val="hlink"/>
                </a:solidFill>
                <a:hlinkClick r:id="rId5"/>
              </a:rPr>
              <a:t>http://www.americaslibrary.gov/jb/reform/jb_reform_fortyniners_1.html</a:t>
            </a:r>
            <a:endParaRPr/>
          </a:p>
          <a:p>
            <a:pPr marL="0" lvl="0" indent="0" algn="l" rtl="0">
              <a:spcBef>
                <a:spcPts val="1600"/>
              </a:spcBef>
              <a:spcAft>
                <a:spcPts val="0"/>
              </a:spcAft>
              <a:buNone/>
            </a:pPr>
            <a:r>
              <a:rPr lang="en" u="sng">
                <a:solidFill>
                  <a:schemeClr val="hlink"/>
                </a:solidFill>
                <a:hlinkClick r:id="rId6"/>
              </a:rPr>
              <a:t>https://geology.com/minerals/gold/uses-of-gold.shtml</a:t>
            </a:r>
            <a:endParaRPr/>
          </a:p>
          <a:p>
            <a:pPr marL="0" lvl="0" indent="0" algn="l" rtl="0">
              <a:spcBef>
                <a:spcPts val="1600"/>
              </a:spcBef>
              <a:spcAft>
                <a:spcPts val="0"/>
              </a:spcAft>
              <a:buNone/>
            </a:pPr>
            <a:r>
              <a:rPr lang="en" u="sng">
                <a:solidFill>
                  <a:schemeClr val="hlink"/>
                </a:solidFill>
                <a:hlinkClick r:id="rId7"/>
              </a:rPr>
              <a:t>https://www.gold-traders.co.uk/gold-information/how-is-gold-mined.asp</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260</Words>
  <Application>Microsoft Office PowerPoint</Application>
  <PresentationFormat>On-screen Show (16:9)</PresentationFormat>
  <Paragraphs>30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Roboto</vt:lpstr>
      <vt:lpstr>Simple Light</vt:lpstr>
      <vt:lpstr>                GOLD </vt:lpstr>
      <vt:lpstr>PowerPoint Presentation</vt:lpstr>
      <vt:lpstr>Why “ gold”?</vt:lpstr>
      <vt:lpstr>Discovery</vt:lpstr>
      <vt:lpstr>Use of Gold</vt:lpstr>
      <vt:lpstr>How is it obtained ?</vt:lpstr>
      <vt:lpstr>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GOLD </dc:title>
  <cp:lastModifiedBy>David Swart</cp:lastModifiedBy>
  <cp:revision>1</cp:revision>
  <dcterms:modified xsi:type="dcterms:W3CDTF">2018-10-05T21:25:16Z</dcterms:modified>
</cp:coreProperties>
</file>