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316a425a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316a425a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4316a425a4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4316a425a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4316a425a4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4316a425a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317a2287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317a2287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4317a2287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4317a2287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Xenon</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4291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a:t>Element name: Xenon    </a:t>
            </a:r>
            <a:endParaRPr sz="2400"/>
          </a:p>
          <a:p>
            <a:pPr marL="457200" lvl="0" indent="-381000" algn="l" rtl="0">
              <a:spcBef>
                <a:spcPts val="0"/>
              </a:spcBef>
              <a:spcAft>
                <a:spcPts val="0"/>
              </a:spcAft>
              <a:buSzPts val="2400"/>
              <a:buChar char="●"/>
            </a:pPr>
            <a:r>
              <a:rPr lang="en" sz="2400"/>
              <a:t>Symbol: Xe</a:t>
            </a:r>
            <a:endParaRPr sz="2400"/>
          </a:p>
          <a:p>
            <a:pPr marL="457200" lvl="0" indent="-381000" algn="l" rtl="0">
              <a:spcBef>
                <a:spcPts val="0"/>
              </a:spcBef>
              <a:spcAft>
                <a:spcPts val="0"/>
              </a:spcAft>
              <a:buSzPts val="2400"/>
              <a:buChar char="●"/>
            </a:pPr>
            <a:r>
              <a:rPr lang="en" sz="2400"/>
              <a:t>Description: It is a colorless, dense,odorless noble gas found in the Earth’s atmosphere in trace amount.</a:t>
            </a:r>
            <a:endParaRPr sz="2400"/>
          </a:p>
          <a:p>
            <a:pPr marL="0" lvl="0" indent="0" algn="l" rtl="0">
              <a:spcBef>
                <a:spcPts val="0"/>
              </a:spcBef>
              <a:spcAft>
                <a:spcPts val="0"/>
              </a:spcAft>
              <a:buNone/>
            </a:pPr>
            <a:endParaRPr sz="2400"/>
          </a:p>
          <a:p>
            <a:pPr marL="0" lvl="0" indent="0" algn="l" rtl="0">
              <a:spcBef>
                <a:spcPts val="0"/>
              </a:spcBef>
              <a:spcAft>
                <a:spcPts val="0"/>
              </a:spcAft>
              <a:buNone/>
            </a:pPr>
            <a:endParaRPr sz="2400"/>
          </a:p>
          <a:p>
            <a:pPr marL="0" lvl="0" indent="0" algn="l" rtl="0">
              <a:spcBef>
                <a:spcPts val="0"/>
              </a:spcBef>
              <a:spcAft>
                <a:spcPts val="0"/>
              </a:spcAft>
              <a:buNone/>
            </a:pPr>
            <a:endParaRPr sz="2400"/>
          </a:p>
          <a:p>
            <a:pPr marL="0" lvl="0" indent="0" algn="l" rtl="0">
              <a:spcBef>
                <a:spcPts val="0"/>
              </a:spcBef>
              <a:spcAft>
                <a:spcPts val="0"/>
              </a:spcAft>
              <a:buNone/>
            </a:pPr>
            <a:endParaRPr sz="2400"/>
          </a:p>
          <a:p>
            <a:pPr marL="0" lvl="0" indent="0" algn="l" rtl="0">
              <a:spcBef>
                <a:spcPts val="0"/>
              </a:spcBef>
              <a:spcAft>
                <a:spcPts val="0"/>
              </a:spcAft>
              <a:buNone/>
            </a:pPr>
            <a:endParaRPr sz="2400"/>
          </a:p>
          <a:p>
            <a:pPr marL="0" lvl="0" indent="0" algn="l" rtl="0">
              <a:spcBef>
                <a:spcPts val="0"/>
              </a:spcBef>
              <a:spcAft>
                <a:spcPts val="0"/>
              </a:spcAft>
              <a:buNone/>
            </a:pP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1400"/>
              <a:t>http://www.rsc.org/periodic-table/element/54/xenon</a:t>
            </a:r>
            <a:endParaRPr sz="1400"/>
          </a:p>
        </p:txBody>
      </p:sp>
      <p:pic>
        <p:nvPicPr>
          <p:cNvPr id="61" name="Google Shape;61;p14" descr="Image result for xenon element pictures"/>
          <p:cNvPicPr preferRelativeResize="0"/>
          <p:nvPr/>
        </p:nvPicPr>
        <p:blipFill>
          <a:blip r:embed="rId3">
            <a:alphaModFix/>
          </a:blip>
          <a:stretch>
            <a:fillRect/>
          </a:stretch>
        </p:blipFill>
        <p:spPr>
          <a:xfrm>
            <a:off x="2953725" y="1998975"/>
            <a:ext cx="2558875" cy="2558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4341900"/>
          </a:xfrm>
          <a:prstGeom prst="rect">
            <a:avLst/>
          </a:prstGeom>
        </p:spPr>
        <p:txBody>
          <a:bodyPr spcFirstLastPara="1" wrap="square" lIns="91425" tIns="91425" rIns="91425" bIns="91425" anchor="t" anchorCtr="0">
            <a:noAutofit/>
          </a:bodyPr>
          <a:lstStyle/>
          <a:p>
            <a:pPr marL="647700" lvl="0" indent="-381000" algn="l" rtl="0">
              <a:lnSpc>
                <a:spcPct val="115000"/>
              </a:lnSpc>
              <a:spcBef>
                <a:spcPts val="0"/>
              </a:spcBef>
              <a:spcAft>
                <a:spcPts val="0"/>
              </a:spcAft>
              <a:buClr>
                <a:srgbClr val="000000"/>
              </a:buClr>
              <a:buSzPts val="2400"/>
              <a:buChar char="●"/>
            </a:pPr>
            <a:r>
              <a:rPr lang="en" sz="2400">
                <a:solidFill>
                  <a:srgbClr val="000000"/>
                </a:solidFill>
              </a:rPr>
              <a:t>An explanation of why your element has the name assigned to it.</a:t>
            </a:r>
            <a:endParaRPr sz="2400">
              <a:solidFill>
                <a:srgbClr val="000000"/>
              </a:solidFill>
            </a:endParaRPr>
          </a:p>
          <a:p>
            <a:pPr marL="0" lvl="0" indent="0" algn="l" rtl="0">
              <a:lnSpc>
                <a:spcPct val="115000"/>
              </a:lnSpc>
              <a:spcBef>
                <a:spcPts val="1800"/>
              </a:spcBef>
              <a:spcAft>
                <a:spcPts val="0"/>
              </a:spcAft>
              <a:buNone/>
            </a:pPr>
            <a:r>
              <a:rPr lang="en" sz="2400">
                <a:solidFill>
                  <a:srgbClr val="000000"/>
                </a:solidFill>
              </a:rPr>
              <a:t>It was named after the Greek word that means “stranger”</a:t>
            </a:r>
            <a:r>
              <a:rPr lang="en" sz="2400">
                <a:solidFill>
                  <a:srgbClr val="2B2B2B"/>
                </a:solidFill>
              </a:rPr>
              <a:t>.</a:t>
            </a:r>
            <a:endParaRPr sz="2400">
              <a:solidFill>
                <a:srgbClr val="2B2B2B"/>
              </a:solidFill>
            </a:endParaRPr>
          </a:p>
          <a:p>
            <a:pPr marL="0" lvl="0" indent="0" algn="l" rtl="0">
              <a:spcBef>
                <a:spcPts val="180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sz="1400"/>
              <a:t>http://www.chemistryexplained.com/elements/T-Z/Xenon.html</a:t>
            </a:r>
            <a:endParaRPr sz="1400"/>
          </a:p>
        </p:txBody>
      </p:sp>
      <p:pic>
        <p:nvPicPr>
          <p:cNvPr id="67" name="Google Shape;67;p15" descr="Image result for xenon element images"/>
          <p:cNvPicPr preferRelativeResize="0"/>
          <p:nvPr/>
        </p:nvPicPr>
        <p:blipFill>
          <a:blip r:embed="rId3">
            <a:alphaModFix/>
          </a:blip>
          <a:stretch>
            <a:fillRect/>
          </a:stretch>
        </p:blipFill>
        <p:spPr>
          <a:xfrm>
            <a:off x="3184275" y="1922450"/>
            <a:ext cx="1628650" cy="25299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4380300"/>
          </a:xfrm>
          <a:prstGeom prst="rect">
            <a:avLst/>
          </a:prstGeom>
        </p:spPr>
        <p:txBody>
          <a:bodyPr spcFirstLastPara="1" wrap="square" lIns="91425" tIns="91425" rIns="91425" bIns="91425" anchor="t" anchorCtr="0">
            <a:noAutofit/>
          </a:bodyPr>
          <a:lstStyle/>
          <a:p>
            <a:pPr marL="647700" lvl="0" indent="-381000" algn="l" rtl="0">
              <a:lnSpc>
                <a:spcPct val="115000"/>
              </a:lnSpc>
              <a:spcBef>
                <a:spcPts val="0"/>
              </a:spcBef>
              <a:spcAft>
                <a:spcPts val="0"/>
              </a:spcAft>
              <a:buClr>
                <a:srgbClr val="000000"/>
              </a:buClr>
              <a:buSzPts val="2400"/>
              <a:buChar char="●"/>
            </a:pPr>
            <a:r>
              <a:rPr lang="en" sz="2400">
                <a:solidFill>
                  <a:srgbClr val="000000"/>
                </a:solidFill>
              </a:rPr>
              <a:t>An explanation of how, where, and by whom your element was discovered.</a:t>
            </a:r>
            <a:endParaRPr sz="2400">
              <a:solidFill>
                <a:srgbClr val="000000"/>
              </a:solidFill>
            </a:endParaRPr>
          </a:p>
          <a:p>
            <a:pPr marL="0" lvl="0" indent="0" algn="l" rtl="0">
              <a:lnSpc>
                <a:spcPct val="115000"/>
              </a:lnSpc>
              <a:spcBef>
                <a:spcPts val="1800"/>
              </a:spcBef>
              <a:spcAft>
                <a:spcPts val="0"/>
              </a:spcAft>
              <a:buNone/>
            </a:pPr>
            <a:r>
              <a:rPr lang="en" sz="2400">
                <a:solidFill>
                  <a:srgbClr val="000000"/>
                </a:solidFill>
              </a:rPr>
              <a:t>It was found in the </a:t>
            </a:r>
            <a:r>
              <a:rPr lang="en" sz="2400"/>
              <a:t>Earth’s atmosphere in trace amount by </a:t>
            </a:r>
            <a:r>
              <a:rPr lang="en" sz="1200">
                <a:solidFill>
                  <a:srgbClr val="333333"/>
                </a:solidFill>
                <a:highlight>
                  <a:srgbClr val="FFFFFF"/>
                </a:highlight>
              </a:rPr>
              <a:t> </a:t>
            </a:r>
            <a:r>
              <a:rPr lang="en" sz="2400">
                <a:solidFill>
                  <a:srgbClr val="000000"/>
                </a:solidFill>
                <a:highlight>
                  <a:srgbClr val="FFFFFF"/>
                </a:highlight>
              </a:rPr>
              <a:t>Sir William Ramsay &amp; Morris William Travers</a:t>
            </a:r>
            <a:endParaRPr sz="2400">
              <a:solidFill>
                <a:srgbClr val="000000"/>
              </a:solidFill>
              <a:highlight>
                <a:srgbClr val="FFFFFF"/>
              </a:highlight>
            </a:endParaRPr>
          </a:p>
          <a:p>
            <a:pPr marL="0" lvl="0" indent="0" algn="l" rtl="0">
              <a:lnSpc>
                <a:spcPct val="115000"/>
              </a:lnSpc>
              <a:spcBef>
                <a:spcPts val="1800"/>
              </a:spcBef>
              <a:spcAft>
                <a:spcPts val="0"/>
              </a:spcAft>
              <a:buNone/>
            </a:pPr>
            <a:endParaRPr sz="2400">
              <a:solidFill>
                <a:srgbClr val="000000"/>
              </a:solidFill>
              <a:highlight>
                <a:srgbClr val="FFFFFF"/>
              </a:highlight>
            </a:endParaRPr>
          </a:p>
          <a:p>
            <a:pPr marL="0" lvl="0" indent="0" algn="l" rtl="0">
              <a:lnSpc>
                <a:spcPct val="115000"/>
              </a:lnSpc>
              <a:spcBef>
                <a:spcPts val="1800"/>
              </a:spcBef>
              <a:spcAft>
                <a:spcPts val="0"/>
              </a:spcAft>
              <a:buNone/>
            </a:pPr>
            <a:endParaRPr sz="2400">
              <a:solidFill>
                <a:srgbClr val="000000"/>
              </a:solidFill>
              <a:highlight>
                <a:srgbClr val="FFFFFF"/>
              </a:highlight>
            </a:endParaRPr>
          </a:p>
          <a:p>
            <a:pPr marL="0" lvl="0" indent="0" algn="l" rtl="0">
              <a:lnSpc>
                <a:spcPct val="115000"/>
              </a:lnSpc>
              <a:spcBef>
                <a:spcPts val="1800"/>
              </a:spcBef>
              <a:spcAft>
                <a:spcPts val="0"/>
              </a:spcAft>
              <a:buNone/>
            </a:pPr>
            <a:endParaRPr sz="2400">
              <a:solidFill>
                <a:srgbClr val="000000"/>
              </a:solidFill>
              <a:highlight>
                <a:srgbClr val="FFFFFF"/>
              </a:highlight>
            </a:endParaRPr>
          </a:p>
          <a:p>
            <a:pPr marL="0" lvl="0" indent="0" algn="l" rtl="0">
              <a:spcBef>
                <a:spcPts val="1800"/>
              </a:spcBef>
              <a:spcAft>
                <a:spcPts val="0"/>
              </a:spcAft>
              <a:buClr>
                <a:schemeClr val="dk1"/>
              </a:buClr>
              <a:buSzPts val="1100"/>
              <a:buFont typeface="Arial"/>
              <a:buNone/>
            </a:pPr>
            <a:r>
              <a:rPr lang="en" sz="1400"/>
              <a:t>http://www.chemistryexplained.com/elements/T-Z/Xenon.html</a:t>
            </a:r>
            <a:endParaRPr sz="1400"/>
          </a:p>
          <a:p>
            <a:pPr marL="0" lvl="0" indent="0" algn="l" rtl="0">
              <a:lnSpc>
                <a:spcPct val="115000"/>
              </a:lnSpc>
              <a:spcBef>
                <a:spcPts val="0"/>
              </a:spcBef>
              <a:spcAft>
                <a:spcPts val="1800"/>
              </a:spcAft>
              <a:buNone/>
            </a:pPr>
            <a:endParaRPr sz="1400">
              <a:solidFill>
                <a:srgbClr val="000000"/>
              </a:solidFill>
              <a:highlight>
                <a:srgbClr val="FFFFFF"/>
              </a:highlight>
            </a:endParaRPr>
          </a:p>
        </p:txBody>
      </p:sp>
      <p:pic>
        <p:nvPicPr>
          <p:cNvPr id="73" name="Google Shape;73;p16" descr="Image result for element xenon image"/>
          <p:cNvPicPr preferRelativeResize="0"/>
          <p:nvPr/>
        </p:nvPicPr>
        <p:blipFill>
          <a:blip r:embed="rId3">
            <a:alphaModFix/>
          </a:blip>
          <a:stretch>
            <a:fillRect/>
          </a:stretch>
        </p:blipFill>
        <p:spPr>
          <a:xfrm>
            <a:off x="2856425" y="2364275"/>
            <a:ext cx="2215575" cy="22155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4380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a:t>A list of your element uses</a:t>
            </a:r>
            <a:endParaRPr sz="2400"/>
          </a:p>
          <a:p>
            <a:pPr marL="0" lvl="0" indent="0" algn="l" rtl="0">
              <a:spcBef>
                <a:spcPts val="0"/>
              </a:spcBef>
              <a:spcAft>
                <a:spcPts val="0"/>
              </a:spcAft>
              <a:buNone/>
            </a:pPr>
            <a:r>
              <a:rPr lang="en" sz="900">
                <a:solidFill>
                  <a:srgbClr val="3C3C3C"/>
                </a:solidFill>
                <a:highlight>
                  <a:srgbClr val="FFFFFF"/>
                </a:highlight>
              </a:rPr>
              <a:t> </a:t>
            </a:r>
            <a:r>
              <a:rPr lang="en" sz="2400">
                <a:solidFill>
                  <a:srgbClr val="000000"/>
                </a:solidFill>
                <a:highlight>
                  <a:srgbClr val="FFFFFF"/>
                </a:highlight>
              </a:rPr>
              <a:t>Used in certain specialised light sources,high-speed electronic flash bulbs used by photographers, sunbed lamps and bactericidal lamps used in food preparation and processing. </a:t>
            </a: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r>
              <a:rPr lang="en" sz="1400">
                <a:solidFill>
                  <a:srgbClr val="000000"/>
                </a:solidFill>
                <a:highlight>
                  <a:srgbClr val="FFFFFF"/>
                </a:highlight>
              </a:rPr>
              <a:t>http://www.rsc.org/periodic-table/element/54/xenon</a:t>
            </a:r>
            <a:endParaRPr sz="1400">
              <a:solidFill>
                <a:srgbClr val="000000"/>
              </a:solidFill>
              <a:highlight>
                <a:srgbClr val="FFFFFF"/>
              </a:highlight>
            </a:endParaRPr>
          </a:p>
          <a:p>
            <a:pPr marL="0" lvl="0" indent="0" algn="l" rtl="0">
              <a:spcBef>
                <a:spcPts val="0"/>
              </a:spcBef>
              <a:spcAft>
                <a:spcPts val="0"/>
              </a:spcAft>
              <a:buNone/>
            </a:pPr>
            <a:endParaRPr/>
          </a:p>
        </p:txBody>
      </p:sp>
      <p:pic>
        <p:nvPicPr>
          <p:cNvPr id="79" name="Google Shape;79;p17" descr="Image result for a list of xenon uses"/>
          <p:cNvPicPr preferRelativeResize="0"/>
          <p:nvPr/>
        </p:nvPicPr>
        <p:blipFill>
          <a:blip r:embed="rId3">
            <a:alphaModFix/>
          </a:blip>
          <a:stretch>
            <a:fillRect/>
          </a:stretch>
        </p:blipFill>
        <p:spPr>
          <a:xfrm>
            <a:off x="2132650" y="2209875"/>
            <a:ext cx="3693225" cy="1948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4409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 sz="2400">
                <a:solidFill>
                  <a:srgbClr val="000000"/>
                </a:solidFill>
                <a:highlight>
                  <a:srgbClr val="FFFFFF"/>
                </a:highlight>
              </a:rPr>
              <a:t>A description of how your element is mined or obtained</a:t>
            </a:r>
            <a:endParaRPr sz="2400">
              <a:solidFill>
                <a:srgbClr val="000000"/>
              </a:solidFill>
              <a:highlight>
                <a:srgbClr val="FFFFFF"/>
              </a:highlight>
            </a:endParaRPr>
          </a:p>
          <a:p>
            <a:pPr marL="0" lvl="0" indent="0" algn="l" rtl="0">
              <a:spcBef>
                <a:spcPts val="0"/>
              </a:spcBef>
              <a:spcAft>
                <a:spcPts val="0"/>
              </a:spcAft>
              <a:buNone/>
            </a:pPr>
            <a:r>
              <a:rPr lang="en" sz="2400">
                <a:solidFill>
                  <a:srgbClr val="000000"/>
                </a:solidFill>
                <a:highlight>
                  <a:srgbClr val="FFFFFF"/>
                </a:highlight>
              </a:rPr>
              <a:t>Xenon, like other noble gases, is unreactive towards most other substances. It does react naturally with fluorine and can be made to react with other compounds. It is used in strobe lights, lasers and has various applications in nuclear energy research, especially radiation detection equipment.</a:t>
            </a: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endParaRPr sz="2400">
              <a:solidFill>
                <a:srgbClr val="000000"/>
              </a:solidFill>
              <a:highlight>
                <a:srgbClr val="FFFFFF"/>
              </a:highlight>
            </a:endParaRPr>
          </a:p>
          <a:p>
            <a:pPr marL="0" lvl="0" indent="0" algn="l" rtl="0">
              <a:spcBef>
                <a:spcPts val="0"/>
              </a:spcBef>
              <a:spcAft>
                <a:spcPts val="0"/>
              </a:spcAft>
              <a:buNone/>
            </a:pPr>
            <a:r>
              <a:rPr lang="en" sz="1400">
                <a:solidFill>
                  <a:srgbClr val="000000"/>
                </a:solidFill>
                <a:highlight>
                  <a:srgbClr val="FFFFFF"/>
                </a:highlight>
              </a:rPr>
              <a:t>http://www.chemistryexplained.com/elements/T-Z/Xenon.html</a:t>
            </a:r>
            <a:endParaRPr sz="1400">
              <a:solidFill>
                <a:srgbClr val="000000"/>
              </a:solidFill>
              <a:highlight>
                <a:srgbClr val="FFFFFF"/>
              </a:highlight>
            </a:endParaRPr>
          </a:p>
        </p:txBody>
      </p:sp>
      <p:pic>
        <p:nvPicPr>
          <p:cNvPr id="85" name="Google Shape;85;p18" descr="Image result for element xenon obtained"/>
          <p:cNvPicPr preferRelativeResize="0"/>
          <p:nvPr/>
        </p:nvPicPr>
        <p:blipFill>
          <a:blip r:embed="rId3">
            <a:alphaModFix/>
          </a:blip>
          <a:stretch>
            <a:fillRect/>
          </a:stretch>
        </p:blipFill>
        <p:spPr>
          <a:xfrm>
            <a:off x="2402875" y="2644125"/>
            <a:ext cx="2071875" cy="19165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258</Words>
  <Application>Microsoft Office PowerPoint</Application>
  <PresentationFormat>On-screen Show (16:9)</PresentationFormat>
  <Paragraphs>43</Paragraphs>
  <Slides>6</Slides>
  <Notes>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6</vt:i4>
      </vt:variant>
    </vt:vector>
  </HeadingPairs>
  <TitlesOfParts>
    <vt:vector size="8" baseType="lpstr">
      <vt:lpstr>Arial</vt:lpstr>
      <vt:lpstr>Simple Light</vt:lpstr>
      <vt:lpstr>Xenon</vt:lpstr>
      <vt:lpstr>Element name: Xenon     Symbol: Xe Description: It is a colorless, dense,odorless noble gas found in the Earth’s atmosphere in trace amount.        http://www.rsc.org/periodic-table/element/54/xenon</vt:lpstr>
      <vt:lpstr>An explanation of why your element has the name assigned to it. It was named after the Greek word that means “stranger”.      http://www.chemistryexplained.com/elements/T-Z/Xenon.html</vt:lpstr>
      <vt:lpstr>An explanation of how, where, and by whom your element was discovered. It was found in the Earth’s atmosphere in trace amount by  Sir William Ramsay &amp; Morris William Travers    http://www.chemistryexplained.com/elements/T-Z/Xenon.html </vt:lpstr>
      <vt:lpstr>A list of your element uses  Used in certain specialised light sources,high-speed electronic flash bulbs used by photographers, sunbed lamps and bactericidal lamps used in food preparation and processing.        http://www.rsc.org/periodic-table/element/54/xenon </vt:lpstr>
      <vt:lpstr>A description of how your element is mined or obtained Xenon, like other noble gases, is unreactive towards most other substances. It does react naturally with fluorine and can be made to react with other compounds. It is used in strobe lights, lasers and has various applications in nuclear energy research, especially radiation detection equipment.      http://www.chemistryexplained.com/elements/T-Z/Xenon.html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Xenon</dc:title>
  <cp:lastModifiedBy>David Swart</cp:lastModifiedBy>
  <cp:revision>2</cp:revision>
  <dcterms:modified xsi:type="dcterms:W3CDTF">2018-10-05T20:49:31Z</dcterms:modified>
</cp:coreProperties>
</file>