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6858000" cy="9144000"/>
  <p:embeddedFontLst>
    <p:embeddedFont>
      <p:font typeface="Cinzel" panose="020B0604020202020204" charset="0"/>
      <p:regular r:id="rId14"/>
      <p:bold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437ecbc0d4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437ecbc0d4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430e5e9a16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430e5e9a16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437ecbc0d4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437ecbc0d4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437ecbc0d4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437ecbc0d4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437ecbc0d4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437ecbc0d4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437ecbc0d4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437ecbc0d4_0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437ecbc0d4_0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437ecbc0d4_0_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437ecbc0d4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437ecbc0d4_0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437ecbc0d4_0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437ecbc0d4_0_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437ecbc0d4_0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437ecbc0d4_0_1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dark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sc.org/periodic-table/element/5/boron" TargetMode="External"/><Relationship Id="rId7" Type="http://schemas.openxmlformats.org/officeDocument/2006/relationships/hyperlink" Target="https://www.ducksters.com/science/chemistry/boron.php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www.greenfacts.org/en/boron/boron-1.htm" TargetMode="External"/><Relationship Id="rId5" Type="http://schemas.openxmlformats.org/officeDocument/2006/relationships/hyperlink" Target="https://education.jlab.org/itselemental/ele005.html" TargetMode="External"/><Relationship Id="rId4" Type="http://schemas.openxmlformats.org/officeDocument/2006/relationships/hyperlink" Target="https://en.wikipedia.org/wiki/Boro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240283" y="6592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inzel"/>
                <a:ea typeface="Cinzel"/>
                <a:cs typeface="Cinzel"/>
                <a:sym typeface="Cinzel"/>
              </a:rPr>
              <a:t>Boron</a:t>
            </a:r>
            <a:endParaRPr>
              <a:latin typeface="Cinzel"/>
              <a:ea typeface="Cinzel"/>
              <a:cs typeface="Cinzel"/>
              <a:sym typeface="Cinze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192625" y="878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inzel"/>
                <a:ea typeface="Cinzel"/>
                <a:cs typeface="Cinzel"/>
                <a:sym typeface="Cinzel"/>
              </a:rPr>
              <a:t>Elements name, symbol and more</a:t>
            </a:r>
            <a:endParaRPr>
              <a:latin typeface="Cinzel"/>
              <a:ea typeface="Cinzel"/>
              <a:cs typeface="Cinzel"/>
              <a:sym typeface="Cinzel"/>
            </a:endParaRPr>
          </a:p>
        </p:txBody>
      </p:sp>
      <p:sp>
        <p:nvSpPr>
          <p:cNvPr id="62" name="Google Shape;62;p14"/>
          <p:cNvSpPr txBox="1">
            <a:spLocks noGrp="1"/>
          </p:cNvSpPr>
          <p:nvPr>
            <p:ph type="body" idx="4294967295"/>
          </p:nvPr>
        </p:nvSpPr>
        <p:spPr>
          <a:xfrm>
            <a:off x="311700" y="1152475"/>
            <a:ext cx="2295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inzel"/>
              <a:buChar char="●"/>
            </a:pPr>
            <a:r>
              <a:rPr lang="en" sz="2400">
                <a:solidFill>
                  <a:schemeClr val="dk1"/>
                </a:solidFill>
                <a:latin typeface="Cinzel"/>
                <a:ea typeface="Cinzel"/>
                <a:cs typeface="Cinzel"/>
                <a:sym typeface="Cinzel"/>
              </a:rPr>
              <a:t>element name : </a:t>
            </a:r>
            <a:r>
              <a:rPr lang="en" sz="2400">
                <a:solidFill>
                  <a:srgbClr val="FFFFFF"/>
                </a:solidFill>
                <a:latin typeface="Cinzel"/>
                <a:ea typeface="Cinzel"/>
                <a:cs typeface="Cinzel"/>
                <a:sym typeface="Cinzel"/>
              </a:rPr>
              <a:t>boron</a:t>
            </a:r>
            <a:endParaRPr sz="2400">
              <a:solidFill>
                <a:srgbClr val="FFFFFF"/>
              </a:solidFill>
              <a:latin typeface="Cinzel"/>
              <a:ea typeface="Cinzel"/>
              <a:cs typeface="Cinzel"/>
              <a:sym typeface="Cinzel"/>
            </a:endParaRPr>
          </a:p>
        </p:txBody>
      </p:sp>
      <p:sp>
        <p:nvSpPr>
          <p:cNvPr id="63" name="Google Shape;63;p14"/>
          <p:cNvSpPr txBox="1">
            <a:spLocks noGrp="1"/>
          </p:cNvSpPr>
          <p:nvPr>
            <p:ph type="body" idx="4294967295"/>
          </p:nvPr>
        </p:nvSpPr>
        <p:spPr>
          <a:xfrm>
            <a:off x="3083475" y="1152475"/>
            <a:ext cx="23934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inzel"/>
              <a:buChar char="●"/>
            </a:pPr>
            <a:r>
              <a:rPr lang="en" sz="2400">
                <a:solidFill>
                  <a:schemeClr val="dk1"/>
                </a:solidFill>
                <a:latin typeface="Cinzel"/>
                <a:ea typeface="Cinzel"/>
                <a:cs typeface="Cinzel"/>
                <a:sym typeface="Cinzel"/>
              </a:rPr>
              <a:t>Symbol : B</a:t>
            </a:r>
            <a:endParaRPr sz="2400">
              <a:solidFill>
                <a:schemeClr val="dk1"/>
              </a:solidFill>
              <a:latin typeface="Cinzel"/>
              <a:ea typeface="Cinzel"/>
              <a:cs typeface="Cinzel"/>
              <a:sym typeface="Cinzel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inzel"/>
              <a:buChar char="●"/>
            </a:pPr>
            <a:r>
              <a:rPr lang="en" sz="2400">
                <a:solidFill>
                  <a:schemeClr val="dk1"/>
                </a:solidFill>
                <a:latin typeface="Cinzel"/>
                <a:ea typeface="Cinzel"/>
                <a:cs typeface="Cinzel"/>
                <a:sym typeface="Cinzel"/>
              </a:rPr>
              <a:t>Atomic # : 5</a:t>
            </a:r>
            <a:endParaRPr sz="2400">
              <a:solidFill>
                <a:schemeClr val="dk1"/>
              </a:solidFill>
              <a:latin typeface="Cinzel"/>
              <a:ea typeface="Cinzel"/>
              <a:cs typeface="Cinzel"/>
              <a:sym typeface="Cinzel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inzel"/>
              <a:buChar char="●"/>
            </a:pPr>
            <a:r>
              <a:rPr lang="en" sz="2400">
                <a:solidFill>
                  <a:schemeClr val="dk1"/>
                </a:solidFill>
                <a:latin typeface="Cinzel"/>
                <a:ea typeface="Cinzel"/>
                <a:cs typeface="Cinzel"/>
                <a:sym typeface="Cinzel"/>
              </a:rPr>
              <a:t>Atomic mass : 10.811</a:t>
            </a:r>
            <a:endParaRPr sz="2400">
              <a:solidFill>
                <a:schemeClr val="dk1"/>
              </a:solidFill>
              <a:latin typeface="Cinzel"/>
              <a:ea typeface="Cinzel"/>
              <a:cs typeface="Cinzel"/>
              <a:sym typeface="Cinzel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Cinzel"/>
              <a:buChar char="●"/>
            </a:pPr>
            <a:r>
              <a:rPr lang="en" sz="2400">
                <a:solidFill>
                  <a:schemeClr val="dk1"/>
                </a:solidFill>
                <a:latin typeface="Cinzel"/>
                <a:ea typeface="Cinzel"/>
                <a:cs typeface="Cinzel"/>
                <a:sym typeface="Cinzel"/>
              </a:rPr>
              <a:t>Group name: </a:t>
            </a:r>
            <a:r>
              <a:rPr lang="en" sz="2400">
                <a:solidFill>
                  <a:srgbClr val="FF0000"/>
                </a:solidFill>
                <a:latin typeface="Cinzel"/>
                <a:ea typeface="Cinzel"/>
                <a:cs typeface="Cinzel"/>
                <a:sym typeface="Cinzel"/>
              </a:rPr>
              <a:t>metalloid</a:t>
            </a:r>
            <a:endParaRPr sz="2400">
              <a:solidFill>
                <a:srgbClr val="FF0000"/>
              </a:solidFill>
              <a:latin typeface="Cinzel"/>
              <a:ea typeface="Cinzel"/>
              <a:cs typeface="Cinzel"/>
              <a:sym typeface="Cinzel"/>
            </a:endParaRPr>
          </a:p>
        </p:txBody>
      </p:sp>
      <p:sp>
        <p:nvSpPr>
          <p:cNvPr id="64" name="Google Shape;64;p14"/>
          <p:cNvSpPr txBox="1">
            <a:spLocks noGrp="1"/>
          </p:cNvSpPr>
          <p:nvPr>
            <p:ph type="body" idx="4294967295"/>
          </p:nvPr>
        </p:nvSpPr>
        <p:spPr>
          <a:xfrm>
            <a:off x="6164825" y="863550"/>
            <a:ext cx="21792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inzel"/>
              <a:buChar char="●"/>
            </a:pPr>
            <a:r>
              <a:rPr lang="en" sz="2400">
                <a:solidFill>
                  <a:schemeClr val="dk1"/>
                </a:solidFill>
                <a:latin typeface="Cinzel"/>
                <a:ea typeface="Cinzel"/>
                <a:cs typeface="Cinzel"/>
                <a:sym typeface="Cinzel"/>
              </a:rPr>
              <a:t>Density:  2.34 g/cm</a:t>
            </a:r>
            <a:endParaRPr sz="2400">
              <a:solidFill>
                <a:schemeClr val="dk1"/>
              </a:solidFill>
              <a:latin typeface="Cinzel"/>
              <a:ea typeface="Cinzel"/>
              <a:cs typeface="Cinzel"/>
              <a:sym typeface="Cinzel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inzel"/>
              <a:buChar char="●"/>
            </a:pPr>
            <a:r>
              <a:rPr lang="en" sz="2400">
                <a:solidFill>
                  <a:schemeClr val="dk1"/>
                </a:solidFill>
                <a:latin typeface="Cinzel"/>
                <a:ea typeface="Cinzel"/>
                <a:cs typeface="Cinzel"/>
                <a:sym typeface="Cinzel"/>
              </a:rPr>
              <a:t>Group # : 13</a:t>
            </a:r>
            <a:endParaRPr sz="2400">
              <a:solidFill>
                <a:schemeClr val="dk1"/>
              </a:solidFill>
              <a:latin typeface="Cinzel"/>
              <a:ea typeface="Cinzel"/>
              <a:cs typeface="Cinzel"/>
              <a:sym typeface="Cinzel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inzel"/>
              <a:buChar char="●"/>
            </a:pPr>
            <a:r>
              <a:rPr lang="en" sz="2400">
                <a:solidFill>
                  <a:schemeClr val="dk1"/>
                </a:solidFill>
                <a:latin typeface="Cinzel"/>
                <a:ea typeface="Cinzel"/>
                <a:cs typeface="Cinzel"/>
                <a:sym typeface="Cinzel"/>
              </a:rPr>
              <a:t>Its state at room temperature : solid</a:t>
            </a:r>
            <a:endParaRPr sz="2400">
              <a:solidFill>
                <a:schemeClr val="dk1"/>
              </a:solidFill>
              <a:latin typeface="Cinzel"/>
              <a:ea typeface="Cinzel"/>
              <a:cs typeface="Cinzel"/>
              <a:sym typeface="Cinze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inzel"/>
              <a:ea typeface="Cinzel"/>
              <a:cs typeface="Cinzel"/>
              <a:sym typeface="Cinze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>
            <a:spLocks noGrp="1"/>
          </p:cNvSpPr>
          <p:nvPr>
            <p:ph type="title"/>
          </p:nvPr>
        </p:nvSpPr>
        <p:spPr>
          <a:xfrm>
            <a:off x="241675" y="1830600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inzel"/>
                <a:ea typeface="Cinzel"/>
                <a:cs typeface="Cinzel"/>
                <a:sym typeface="Cinzel"/>
              </a:rPr>
              <a:t>Diagram of boron</a:t>
            </a:r>
            <a:endParaRPr>
              <a:latin typeface="Cinzel"/>
              <a:ea typeface="Cinzel"/>
              <a:cs typeface="Cinzel"/>
              <a:sym typeface="Cinzel"/>
            </a:endParaRPr>
          </a:p>
        </p:txBody>
      </p:sp>
      <p:sp>
        <p:nvSpPr>
          <p:cNvPr id="70" name="Google Shape;70;p15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71" name="Google Shape;71;p15"/>
          <p:cNvPicPr preferRelativeResize="0"/>
          <p:nvPr/>
        </p:nvPicPr>
        <p:blipFill rotWithShape="1">
          <a:blip r:embed="rId3">
            <a:alphaModFix/>
          </a:blip>
          <a:srcRect b="6498"/>
          <a:stretch/>
        </p:blipFill>
        <p:spPr>
          <a:xfrm>
            <a:off x="4939500" y="724200"/>
            <a:ext cx="3837002" cy="3695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latin typeface="Cinzel"/>
                <a:ea typeface="Cinzel"/>
                <a:cs typeface="Cinzel"/>
                <a:sym typeface="Cinzel"/>
              </a:rPr>
              <a:t>Summary of what it is</a:t>
            </a:r>
            <a:endParaRPr u="sng">
              <a:latin typeface="Cinzel"/>
              <a:ea typeface="Cinzel"/>
              <a:cs typeface="Cinzel"/>
              <a:sym typeface="Cinzel"/>
            </a:endParaRPr>
          </a:p>
        </p:txBody>
      </p:sp>
      <p:sp>
        <p:nvSpPr>
          <p:cNvPr id="77" name="Google Shape;77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0000"/>
                </a:solidFill>
                <a:latin typeface="Cinzel"/>
                <a:ea typeface="Cinzel"/>
                <a:cs typeface="Cinzel"/>
                <a:sym typeface="Cinzel"/>
              </a:rPr>
              <a:t>Atomic #5</a:t>
            </a:r>
            <a:r>
              <a:rPr lang="en" sz="2400">
                <a:solidFill>
                  <a:schemeClr val="dk1"/>
                </a:solidFill>
                <a:latin typeface="Cinzel"/>
                <a:ea typeface="Cinzel"/>
                <a:cs typeface="Cinzel"/>
                <a:sym typeface="Cinzel"/>
              </a:rPr>
              <a:t> , known as the element Boron (B) is a chemical element. It’s made purely from cosmic ray spallation and supernovae but not from stellar nucleosynthesis. It’s located within group 13 in the periodic table, with a melting point of 3771°F and a density point of 2.34g/cm^3. Boron is a Solid/ mineral that can be found in solar system and the earth’s crust and can also be found within our environment and food.</a:t>
            </a:r>
            <a:endParaRPr sz="2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element boron</a:t>
            </a:r>
            <a:endParaRPr/>
          </a:p>
        </p:txBody>
      </p:sp>
      <p:sp>
        <p:nvSpPr>
          <p:cNvPr id="83" name="Google Shape;83;p17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Cinzel"/>
                <a:ea typeface="Cinzel"/>
                <a:cs typeface="Cinzel"/>
                <a:sym typeface="Cinzel"/>
              </a:rPr>
              <a:t>( what the element card looks like)</a:t>
            </a:r>
            <a:endParaRPr>
              <a:solidFill>
                <a:schemeClr val="dk1"/>
              </a:solidFill>
              <a:latin typeface="Cinzel"/>
              <a:ea typeface="Cinzel"/>
              <a:cs typeface="Cinzel"/>
              <a:sym typeface="Cinzel"/>
            </a:endParaRPr>
          </a:p>
        </p:txBody>
      </p:sp>
      <p:sp>
        <p:nvSpPr>
          <p:cNvPr id="84" name="Google Shape;84;p17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85" name="Google Shape;8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39500" y="736600"/>
            <a:ext cx="3837000" cy="383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inzel"/>
                <a:ea typeface="Cinzel"/>
                <a:cs typeface="Cinzel"/>
                <a:sym typeface="Cinzel"/>
              </a:rPr>
              <a:t>This is what boron looks like → </a:t>
            </a:r>
            <a:endParaRPr>
              <a:latin typeface="Cinzel"/>
              <a:ea typeface="Cinzel"/>
              <a:cs typeface="Cinzel"/>
              <a:sym typeface="Cinzel"/>
            </a:endParaRPr>
          </a:p>
        </p:txBody>
      </p:sp>
      <p:sp>
        <p:nvSpPr>
          <p:cNvPr id="91" name="Google Shape;91;p1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Cinzel"/>
                <a:ea typeface="Cinzel"/>
                <a:cs typeface="Cinzel"/>
                <a:sym typeface="Cinzel"/>
              </a:rPr>
              <a:t>(looks like some flat rocks)</a:t>
            </a:r>
            <a:endParaRPr>
              <a:solidFill>
                <a:schemeClr val="dk1"/>
              </a:solidFill>
              <a:latin typeface="Cinzel"/>
              <a:ea typeface="Cinzel"/>
              <a:cs typeface="Cinzel"/>
              <a:sym typeface="Cinzel"/>
            </a:endParaRPr>
          </a:p>
        </p:txBody>
      </p:sp>
      <p:sp>
        <p:nvSpPr>
          <p:cNvPr id="92" name="Google Shape;92;p18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93" name="Google Shape;9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311700" y="1354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latin typeface="Cinzel"/>
                <a:ea typeface="Cinzel"/>
                <a:cs typeface="Cinzel"/>
                <a:sym typeface="Cinzel"/>
              </a:rPr>
              <a:t>Why is it named that? + how/where/ by whom was it discovered?</a:t>
            </a:r>
            <a:endParaRPr u="sng">
              <a:latin typeface="Cinzel"/>
              <a:ea typeface="Cinzel"/>
              <a:cs typeface="Cinzel"/>
              <a:sym typeface="Cinzel"/>
            </a:endParaRPr>
          </a:p>
        </p:txBody>
      </p:sp>
      <p:sp>
        <p:nvSpPr>
          <p:cNvPr id="99" name="Google Shape;99;p19"/>
          <p:cNvSpPr txBox="1">
            <a:spLocks noGrp="1"/>
          </p:cNvSpPr>
          <p:nvPr>
            <p:ph type="body" idx="4294967295"/>
          </p:nvPr>
        </p:nvSpPr>
        <p:spPr>
          <a:xfrm>
            <a:off x="358200" y="1154900"/>
            <a:ext cx="8427600" cy="243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Cinzel"/>
                <a:ea typeface="Cinzel"/>
                <a:cs typeface="Cinzel"/>
                <a:sym typeface="Cinzel"/>
              </a:rPr>
              <a:t>Boron was founded by joseph - Louis Gay - lussac &amp; Louis Jacques Thénard who were french chemists. </a:t>
            </a:r>
            <a:endParaRPr>
              <a:solidFill>
                <a:schemeClr val="dk1"/>
              </a:solidFill>
              <a:latin typeface="Cinzel"/>
              <a:ea typeface="Cinzel"/>
              <a:cs typeface="Cinzel"/>
              <a:sym typeface="Cinze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Cinzel"/>
                <a:ea typeface="Cinzel"/>
                <a:cs typeface="Cinzel"/>
                <a:sym typeface="Cinzel"/>
              </a:rPr>
              <a:t>a third party named sir Humphry Davy who was an english chemist who discovered it independently. </a:t>
            </a:r>
            <a:endParaRPr>
              <a:solidFill>
                <a:schemeClr val="dk1"/>
              </a:solidFill>
              <a:latin typeface="Cinzel"/>
              <a:ea typeface="Cinzel"/>
              <a:cs typeface="Cinzel"/>
              <a:sym typeface="Cinze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Cinzel"/>
                <a:ea typeface="Cinzel"/>
                <a:cs typeface="Cinzel"/>
                <a:sym typeface="Cinzel"/>
              </a:rPr>
              <a:t>Boron was found in France, and all 3 discovered this element in 1808.</a:t>
            </a:r>
            <a:endParaRPr>
              <a:solidFill>
                <a:schemeClr val="dk1"/>
              </a:solidFill>
              <a:latin typeface="Cinzel"/>
              <a:ea typeface="Cinzel"/>
              <a:cs typeface="Cinzel"/>
              <a:sym typeface="Cinzel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dk1"/>
                </a:solidFill>
                <a:latin typeface="Cinzel"/>
                <a:ea typeface="Cinzel"/>
                <a:cs typeface="Cinzel"/>
                <a:sym typeface="Cinzel"/>
              </a:rPr>
              <a:t>The word “boron” comes from a mineral box &amp; is derived from the arabic word Buraq and the Persian word Burah</a:t>
            </a:r>
            <a:endParaRPr>
              <a:solidFill>
                <a:schemeClr val="dk1"/>
              </a:solidFill>
              <a:latin typeface="Cinzel"/>
              <a:ea typeface="Cinzel"/>
              <a:cs typeface="Cinzel"/>
              <a:sym typeface="Cinze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0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inzel"/>
                <a:ea typeface="Cinzel"/>
                <a:cs typeface="Cinzel"/>
                <a:sym typeface="Cinzel"/>
              </a:rPr>
              <a:t>The three chemists</a:t>
            </a:r>
            <a:endParaRPr>
              <a:latin typeface="Cinzel"/>
              <a:ea typeface="Cinzel"/>
              <a:cs typeface="Cinzel"/>
              <a:sym typeface="Cinzel"/>
            </a:endParaRPr>
          </a:p>
        </p:txBody>
      </p:sp>
      <p:sp>
        <p:nvSpPr>
          <p:cNvPr id="105" name="Google Shape;105;p20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chemeClr val="dk1"/>
                </a:solidFill>
                <a:latin typeface="Cinzel"/>
                <a:ea typeface="Cinzel"/>
                <a:cs typeface="Cinzel"/>
                <a:sym typeface="Cinzel"/>
              </a:rPr>
              <a:t>joseph Louis Gay lussac, lussac  Louis Jacques Thénard &amp; sir Humphry Davy</a:t>
            </a:r>
            <a:endParaRPr/>
          </a:p>
        </p:txBody>
      </p:sp>
      <p:pic>
        <p:nvPicPr>
          <p:cNvPr id="106" name="Google Shape;10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49000" y="509871"/>
            <a:ext cx="2041425" cy="2347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95428" y="541093"/>
            <a:ext cx="2041424" cy="22851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17795" y="2857502"/>
            <a:ext cx="1882598" cy="22851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inzel"/>
                <a:ea typeface="Cinzel"/>
                <a:cs typeface="Cinzel"/>
                <a:sym typeface="Cinzel"/>
              </a:rPr>
              <a:t>It’s uses</a:t>
            </a:r>
            <a:endParaRPr>
              <a:latin typeface="Cinzel"/>
              <a:ea typeface="Cinzel"/>
              <a:cs typeface="Cinzel"/>
              <a:sym typeface="Cinzel"/>
            </a:endParaRPr>
          </a:p>
        </p:txBody>
      </p:sp>
      <p:sp>
        <p:nvSpPr>
          <p:cNvPr id="114" name="Google Shape;114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inzel"/>
                <a:ea typeface="Cinzel"/>
                <a:cs typeface="Cinzel"/>
                <a:sym typeface="Cinzel"/>
              </a:rPr>
              <a:t>Boron can be used in pyrotechnics + used in flares to turn the </a:t>
            </a:r>
            <a:r>
              <a:rPr lang="en" sz="1800">
                <a:solidFill>
                  <a:srgbClr val="00FF00"/>
                </a:solidFill>
                <a:latin typeface="Cinzel"/>
                <a:ea typeface="Cinzel"/>
                <a:cs typeface="Cinzel"/>
                <a:sym typeface="Cinzel"/>
              </a:rPr>
              <a:t>colors green</a:t>
            </a:r>
            <a:endParaRPr sz="1800">
              <a:solidFill>
                <a:srgbClr val="00FF00"/>
              </a:solidFill>
              <a:latin typeface="Cinzel"/>
              <a:ea typeface="Cinzel"/>
              <a:cs typeface="Cinzel"/>
              <a:sym typeface="Cinze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inzel"/>
                <a:ea typeface="Cinzel"/>
                <a:cs typeface="Cinzel"/>
                <a:sym typeface="Cinzel"/>
              </a:rPr>
              <a:t>Other uses for this can be fuel source for rockets, ceramics/ glass help control the rods that are in nuclear reactors etc.</a:t>
            </a:r>
            <a:endParaRPr sz="1800">
              <a:solidFill>
                <a:schemeClr val="dk1"/>
              </a:solidFill>
              <a:latin typeface="Cinzel"/>
              <a:ea typeface="Cinzel"/>
              <a:cs typeface="Cinzel"/>
              <a:sym typeface="Cinze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115" name="Google Shape;115;p2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16" name="Google Shape;11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32400" y="1152475"/>
            <a:ext cx="3999901" cy="341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inzel"/>
                <a:ea typeface="Cinzel"/>
                <a:cs typeface="Cinzel"/>
                <a:sym typeface="Cinzel"/>
              </a:rPr>
              <a:t>How is it contained/ mined?</a:t>
            </a:r>
            <a:endParaRPr>
              <a:latin typeface="Cinzel"/>
              <a:ea typeface="Cinzel"/>
              <a:cs typeface="Cinzel"/>
              <a:sym typeface="Cinze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Cinzel"/>
                <a:ea typeface="Cinzel"/>
                <a:cs typeface="Cinzel"/>
                <a:sym typeface="Cinzel"/>
              </a:rPr>
              <a:t>Since boron is a naturally occurring element, from the environment it’s in, Boron comes from a combination of oxygen and other elements, compounded into what is known as “borates”.</a:t>
            </a:r>
            <a:endParaRPr sz="2400">
              <a:solidFill>
                <a:schemeClr val="dk1"/>
              </a:solidFill>
              <a:latin typeface="Cinzel"/>
              <a:ea typeface="Cinzel"/>
              <a:cs typeface="Cinzel"/>
              <a:sym typeface="Cinze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Cinzel"/>
                <a:ea typeface="Cinzel"/>
                <a:cs typeface="Cinzel"/>
                <a:sym typeface="Cinzel"/>
              </a:rPr>
              <a:t>There are a limited number of  deposits that can be mined economically. They’re located in regions such as Turkey, USA,  Argentina, Chile, Russia, China, and Peru.</a:t>
            </a:r>
            <a:endParaRPr sz="2400">
              <a:solidFill>
                <a:srgbClr val="FFFFFF"/>
              </a:solidFill>
              <a:latin typeface="Cinzel"/>
              <a:ea typeface="Cinzel"/>
              <a:cs typeface="Cinzel"/>
              <a:sym typeface="Cinzel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2400">
              <a:solidFill>
                <a:schemeClr val="dk1"/>
              </a:solidFill>
              <a:latin typeface="Cinzel"/>
              <a:ea typeface="Cinzel"/>
              <a:cs typeface="Cinzel"/>
              <a:sym typeface="Cinze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3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inzel"/>
                <a:ea typeface="Cinzel"/>
                <a:cs typeface="Cinzel"/>
                <a:sym typeface="Cinzel"/>
              </a:rPr>
              <a:t>The end.</a:t>
            </a:r>
            <a:endParaRPr>
              <a:latin typeface="Cinzel"/>
              <a:ea typeface="Cinzel"/>
              <a:cs typeface="Cinzel"/>
              <a:sym typeface="Cinzel"/>
            </a:endParaRPr>
          </a:p>
        </p:txBody>
      </p:sp>
      <p:sp>
        <p:nvSpPr>
          <p:cNvPr id="128" name="Google Shape;128;p23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Cinzel"/>
                <a:ea typeface="Cinzel"/>
                <a:cs typeface="Cinzel"/>
                <a:sym typeface="Cinzel"/>
              </a:rPr>
              <a:t>sources:</a:t>
            </a:r>
            <a:endParaRPr>
              <a:solidFill>
                <a:schemeClr val="dk1"/>
              </a:solidFill>
              <a:latin typeface="Cinzel"/>
              <a:ea typeface="Cinzel"/>
              <a:cs typeface="Cinzel"/>
              <a:sym typeface="Cinzel"/>
            </a:endParaRPr>
          </a:p>
        </p:txBody>
      </p:sp>
      <p:sp>
        <p:nvSpPr>
          <p:cNvPr id="129" name="Google Shape;129;p23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Cinzel"/>
              <a:buChar char="●"/>
            </a:pPr>
            <a:r>
              <a:rPr lang="en" u="sng">
                <a:solidFill>
                  <a:srgbClr val="FF0000"/>
                </a:solidFill>
                <a:latin typeface="Cinzel"/>
                <a:ea typeface="Cinzel"/>
                <a:cs typeface="Cinzel"/>
                <a:sym typeface="Cinzel"/>
                <a:hlinkClick r:id="rId3"/>
              </a:rPr>
              <a:t>http://www.rsc.org/periodic-table/element/5/boron</a:t>
            </a:r>
            <a:endParaRPr>
              <a:solidFill>
                <a:srgbClr val="FF0000"/>
              </a:solidFill>
              <a:latin typeface="Cinzel"/>
              <a:ea typeface="Cinzel"/>
              <a:cs typeface="Cinzel"/>
              <a:sym typeface="Cinzel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Cinzel"/>
              <a:buChar char="●"/>
            </a:pPr>
            <a:r>
              <a:rPr lang="en" u="sng">
                <a:solidFill>
                  <a:srgbClr val="FF0000"/>
                </a:solidFill>
                <a:latin typeface="Cinzel"/>
                <a:ea typeface="Cinzel"/>
                <a:cs typeface="Cinzel"/>
                <a:sym typeface="Cinzel"/>
                <a:hlinkClick r:id="rId4"/>
              </a:rPr>
              <a:t>https://en.wikipedia.org/wiki/Boron</a:t>
            </a:r>
            <a:endParaRPr>
              <a:solidFill>
                <a:srgbClr val="FF0000"/>
              </a:solidFill>
              <a:latin typeface="Cinzel"/>
              <a:ea typeface="Cinzel"/>
              <a:cs typeface="Cinzel"/>
              <a:sym typeface="Cinzel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Cinzel"/>
              <a:buChar char="●"/>
            </a:pPr>
            <a:r>
              <a:rPr lang="en" u="sng">
                <a:solidFill>
                  <a:srgbClr val="FF0000"/>
                </a:solidFill>
                <a:latin typeface="Cinzel"/>
                <a:ea typeface="Cinzel"/>
                <a:cs typeface="Cinzel"/>
                <a:sym typeface="Cinzel"/>
                <a:hlinkClick r:id="rId5"/>
              </a:rPr>
              <a:t>https://education.jlab.org/itselemental/ele005.html</a:t>
            </a:r>
            <a:endParaRPr>
              <a:solidFill>
                <a:srgbClr val="FF0000"/>
              </a:solidFill>
              <a:latin typeface="Cinzel"/>
              <a:ea typeface="Cinzel"/>
              <a:cs typeface="Cinzel"/>
              <a:sym typeface="Cinzel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Cinzel"/>
              <a:buChar char="●"/>
            </a:pPr>
            <a:r>
              <a:rPr lang="en" u="sng">
                <a:solidFill>
                  <a:srgbClr val="FF0000"/>
                </a:solidFill>
                <a:latin typeface="Cinzel"/>
                <a:ea typeface="Cinzel"/>
                <a:cs typeface="Cinzel"/>
                <a:sym typeface="Cinzel"/>
                <a:hlinkClick r:id="rId6"/>
              </a:rPr>
              <a:t>https://www.greenfacts.org/en/boron/boron-1.htm</a:t>
            </a:r>
            <a:endParaRPr>
              <a:solidFill>
                <a:srgbClr val="FF0000"/>
              </a:solidFill>
              <a:latin typeface="Cinzel"/>
              <a:ea typeface="Cinzel"/>
              <a:cs typeface="Cinzel"/>
              <a:sym typeface="Cinzel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Cinzel"/>
              <a:buChar char="●"/>
            </a:pPr>
            <a:r>
              <a:rPr lang="en" u="sng">
                <a:solidFill>
                  <a:srgbClr val="FF0000"/>
                </a:solidFill>
                <a:latin typeface="Cinzel"/>
                <a:ea typeface="Cinzel"/>
                <a:cs typeface="Cinzel"/>
                <a:sym typeface="Cinzel"/>
                <a:hlinkClick r:id="rId5"/>
              </a:rPr>
              <a:t>https://education.jlab.org/itselemental/ele005.html</a:t>
            </a:r>
            <a:endParaRPr>
              <a:solidFill>
                <a:srgbClr val="FF0000"/>
              </a:solidFill>
              <a:latin typeface="Cinzel"/>
              <a:ea typeface="Cinzel"/>
              <a:cs typeface="Cinzel"/>
              <a:sym typeface="Cinzel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Cinzel"/>
              <a:buChar char="●"/>
            </a:pPr>
            <a:r>
              <a:rPr lang="en" u="sng">
                <a:solidFill>
                  <a:srgbClr val="FF0000"/>
                </a:solidFill>
                <a:latin typeface="Cinzel"/>
                <a:ea typeface="Cinzel"/>
                <a:cs typeface="Cinzel"/>
                <a:sym typeface="Cinzel"/>
                <a:hlinkClick r:id="rId7"/>
              </a:rPr>
              <a:t>https://www.ducksters.com/science/chemistry/boron.php</a:t>
            </a:r>
            <a:endParaRPr>
              <a:solidFill>
                <a:srgbClr val="FF0000"/>
              </a:solidFill>
              <a:latin typeface="Cinzel"/>
              <a:ea typeface="Cinzel"/>
              <a:cs typeface="Cinzel"/>
              <a:sym typeface="Cinze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476</Words>
  <Application>Microsoft Office PowerPoint</Application>
  <PresentationFormat>On-screen Show (16:9)</PresentationFormat>
  <Paragraphs>38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Cinzel</vt:lpstr>
      <vt:lpstr>Arial</vt:lpstr>
      <vt:lpstr>Simple Dark</vt:lpstr>
      <vt:lpstr>Boron</vt:lpstr>
      <vt:lpstr>Elements name, symbol and more</vt:lpstr>
      <vt:lpstr>Diagram of boron</vt:lpstr>
      <vt:lpstr>Summary of what it is</vt:lpstr>
      <vt:lpstr>The element boron</vt:lpstr>
      <vt:lpstr>This is what boron looks like → </vt:lpstr>
      <vt:lpstr>Why is it named that? + how/where/ by whom was it discovered?</vt:lpstr>
      <vt:lpstr>The three chemists</vt:lpstr>
      <vt:lpstr>It’s uses</vt:lpstr>
      <vt:lpstr>How is it contained/ mined? </vt:lpstr>
      <vt:lpstr>The end.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Boron</dc:title>
  <cp:lastModifiedBy>David Swart</cp:lastModifiedBy>
  <cp:revision>2</cp:revision>
  <dcterms:modified xsi:type="dcterms:W3CDTF">2018-10-05T21:31:07Z</dcterms:modified>
</cp:coreProperties>
</file>