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Anton"/>
      <p:regular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3161dc6aa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3161dc6aa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318cc56d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318cc56d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43161dc6aa_0_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43161dc6aa_0_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318cc56d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4318cc56d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318cc56d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318cc56d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318cc56d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4318cc56d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interest.co.uk/pin/535224736935284059/" TargetMode="External"/><Relationship Id="rId3" Type="http://schemas.openxmlformats.org/officeDocument/2006/relationships/hyperlink" Target="https://www.lenntech.com/periodic/elements/zr.htm" TargetMode="External"/><Relationship Id="rId7" Type="http://schemas.openxmlformats.org/officeDocument/2006/relationships/hyperlink" Target="https://www.indiamart.com/proddetail/blue-zircon-gemstone-12921444312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metalpedia.asianmetal.com/metal/zirconium/history.shtml" TargetMode="External"/><Relationship Id="rId5" Type="http://schemas.openxmlformats.org/officeDocument/2006/relationships/hyperlink" Target="https://en.wikipedia.org/wiki/Martin_Heinrich_Klaproth" TargetMode="External"/><Relationship Id="rId10" Type="http://schemas.openxmlformats.org/officeDocument/2006/relationships/hyperlink" Target="https://www.alibaba.com/product-detail/Zirconium-Dioxide-Zirconium-Oxide-ZrO2-_50024549593.html" TargetMode="External"/><Relationship Id="rId4" Type="http://schemas.openxmlformats.org/officeDocument/2006/relationships/hyperlink" Target="https://en.wikipedia.org/wiki/Zirconium" TargetMode="External"/><Relationship Id="rId9" Type="http://schemas.openxmlformats.org/officeDocument/2006/relationships/hyperlink" Target="https://mineralseducationcoalition.org/elements/zirconiu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Zirconium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latin typeface="Anton"/>
                <a:ea typeface="Anton"/>
                <a:cs typeface="Anton"/>
                <a:sym typeface="Anton"/>
              </a:rPr>
              <a:t>About Zirconium</a:t>
            </a:r>
            <a:endParaRPr sz="3600" u="sng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546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Name: Zirconium</a:t>
            </a:r>
            <a:endParaRPr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Symbol: Zr</a:t>
            </a:r>
            <a:endParaRPr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Description: </a:t>
            </a:r>
            <a:endParaRPr>
              <a:solidFill>
                <a:srgbClr val="666666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600"/>
              <a:buChar char="-"/>
            </a:pPr>
            <a:r>
              <a:rPr lang="en" sz="1600">
                <a:solidFill>
                  <a:srgbClr val="666666"/>
                </a:solidFill>
              </a:rPr>
              <a:t>Solid at room temperature</a:t>
            </a:r>
            <a:endParaRPr sz="1600">
              <a:solidFill>
                <a:srgbClr val="666666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-"/>
            </a:pPr>
            <a:r>
              <a:rPr lang="en" sz="1600">
                <a:solidFill>
                  <a:srgbClr val="666666"/>
                </a:solidFill>
              </a:rPr>
              <a:t>A metal</a:t>
            </a:r>
            <a:endParaRPr sz="1600">
              <a:solidFill>
                <a:srgbClr val="666666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-"/>
            </a:pPr>
            <a:r>
              <a:rPr lang="en" sz="1600">
                <a:solidFill>
                  <a:srgbClr val="666666"/>
                </a:solidFill>
              </a:rPr>
              <a:t>Silver-gray</a:t>
            </a:r>
            <a:endParaRPr sz="1600">
              <a:solidFill>
                <a:srgbClr val="666666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-"/>
            </a:pPr>
            <a:r>
              <a:rPr lang="en" sz="1600">
                <a:solidFill>
                  <a:srgbClr val="666666"/>
                </a:solidFill>
              </a:rPr>
              <a:t>Atomic number: 40</a:t>
            </a:r>
            <a:endParaRPr sz="1600">
              <a:solidFill>
                <a:srgbClr val="666666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-"/>
            </a:pPr>
            <a:r>
              <a:rPr lang="en" sz="1600">
                <a:solidFill>
                  <a:srgbClr val="666666"/>
                </a:solidFill>
              </a:rPr>
              <a:t>Strong and malleable </a:t>
            </a:r>
            <a:endParaRPr sz="1600">
              <a:solidFill>
                <a:srgbClr val="666666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6460" y="1017725"/>
            <a:ext cx="4845840" cy="355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u="sng">
                <a:latin typeface="Anton"/>
                <a:ea typeface="Anton"/>
                <a:cs typeface="Anton"/>
                <a:sym typeface="Anton"/>
              </a:rPr>
              <a:t>Why It’s Called Zirconium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Found in zircon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Named after zircon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Zircon probably derives from “zargun” which means “golden-colored” (some zircon crystals are a golden color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 rotWithShape="1">
          <a:blip r:embed="rId3">
            <a:alphaModFix/>
          </a:blip>
          <a:srcRect b="9090"/>
          <a:stretch/>
        </p:blipFill>
        <p:spPr>
          <a:xfrm>
            <a:off x="6572250" y="2805550"/>
            <a:ext cx="2571750" cy="233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 b="9090"/>
          <a:stretch/>
        </p:blipFill>
        <p:spPr>
          <a:xfrm>
            <a:off x="0" y="2805550"/>
            <a:ext cx="2571750" cy="233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 rotWithShape="1">
          <a:blip r:embed="rId3">
            <a:alphaModFix/>
          </a:blip>
          <a:srcRect b="9090"/>
          <a:stretch/>
        </p:blipFill>
        <p:spPr>
          <a:xfrm>
            <a:off x="3286125" y="2805550"/>
            <a:ext cx="2571750" cy="233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u="sng">
                <a:latin typeface="Anton"/>
                <a:ea typeface="Anton"/>
                <a:cs typeface="Anton"/>
                <a:sym typeface="Anton"/>
              </a:rPr>
              <a:t>Backstory</a:t>
            </a:r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197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Zircon mentioned in the bible</a:t>
            </a:r>
            <a:endParaRPr sz="1700"/>
          </a:p>
          <a:p>
            <a:pPr marL="457200" lvl="0" indent="-3365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Many chemist thought it was alumina at first</a:t>
            </a:r>
            <a:endParaRPr sz="1700"/>
          </a:p>
          <a:p>
            <a:pPr marL="457200" lvl="0" indent="-3365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Martin Heinrich Klaproth suspected new element</a:t>
            </a:r>
            <a:endParaRPr sz="1700"/>
          </a:p>
          <a:p>
            <a:pPr marL="457200" lvl="0" indent="-3365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Klaproth named new element </a:t>
            </a:r>
            <a:r>
              <a:rPr lang="en" sz="1700">
                <a:solidFill>
                  <a:srgbClr val="666666"/>
                </a:solidFill>
                <a:highlight>
                  <a:srgbClr val="FFFFFF"/>
                </a:highlight>
              </a:rPr>
              <a:t>Zirkonerde (zirconia) in 1789</a:t>
            </a:r>
            <a:endParaRPr sz="1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Char char="-"/>
            </a:pPr>
            <a:r>
              <a:rPr lang="en" sz="1700">
                <a:solidFill>
                  <a:srgbClr val="666666"/>
                </a:solidFill>
                <a:highlight>
                  <a:srgbClr val="FFFFFF"/>
                </a:highlight>
              </a:rPr>
              <a:t>Jöns Jacob Berzelius produced pure zirconium in 1824</a:t>
            </a:r>
            <a:endParaRPr sz="17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  <p:pic>
        <p:nvPicPr>
          <p:cNvPr id="78" name="Google Shape;78;p16" descr="Image result for Martin Heinrich Klapro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7375" y="619125"/>
            <a:ext cx="3426634" cy="448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u="sng">
                <a:latin typeface="Anton"/>
                <a:ea typeface="Anton"/>
                <a:cs typeface="Anton"/>
                <a:sym typeface="Anton"/>
              </a:rPr>
              <a:t>Uses of Zirconium</a:t>
            </a:r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736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Used in alloys (ex. zircaloy)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Catalytic converters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Percussion caps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Furnace bricks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Photographic light bulbs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Surgical instruments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Hardening agent in alloys (especially steel)</a:t>
            </a: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6172" y="1017725"/>
            <a:ext cx="3886125" cy="3492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u="sng">
                <a:latin typeface="Anton"/>
                <a:ea typeface="Anton"/>
                <a:cs typeface="Anton"/>
                <a:sym typeface="Anton"/>
              </a:rPr>
              <a:t>How To Obtain Zirconium</a:t>
            </a:r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Obtained in zirconium dioxide</a:t>
            </a:r>
            <a:endParaRPr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Found in zircon</a:t>
            </a:r>
            <a:endParaRPr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Both mined in Australia, South Africa, USA, Russia, and Brazil</a:t>
            </a:r>
            <a:endParaRPr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Heat mix of potassium and potassium zirconium fluoride in iron tube (way it was found)</a:t>
            </a:r>
            <a:endParaRPr/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0872" y="1152475"/>
            <a:ext cx="3821738" cy="341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u="sng">
                <a:latin typeface="Anton"/>
                <a:ea typeface="Anton"/>
                <a:cs typeface="Anton"/>
                <a:sym typeface="Anton"/>
              </a:rPr>
              <a:t>Sources</a:t>
            </a:r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hlinkClick r:id="rId3"/>
              </a:rPr>
              <a:t>https://www.lenntech.com/periodic/elements/zr.htm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hlinkClick r:id="rId4"/>
              </a:rPr>
              <a:t>https://en.wikipedia.org/wiki/Zirconium</a:t>
            </a:r>
            <a:r>
              <a:rPr lang="en" sz="1600"/>
              <a:t> (Image)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hlinkClick r:id="rId5"/>
              </a:rPr>
              <a:t>https://en.wikipedia.org/wiki/Martin_Heinrich_Klaproth</a:t>
            </a:r>
            <a:r>
              <a:rPr lang="en" sz="1600"/>
              <a:t> (Image)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hlinkClick r:id="rId6"/>
              </a:rPr>
              <a:t>http://metalpedia.asianmetal.com/metal/zirconium/history.shtml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hlinkClick r:id="rId7"/>
              </a:rPr>
              <a:t>https://www.indiamart.com/proddetail/blue-zircon-gemstone-12921444312.html</a:t>
            </a:r>
            <a:r>
              <a:rPr lang="en" sz="1600"/>
              <a:t> (image)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hlinkClick r:id="rId8"/>
              </a:rPr>
              <a:t>https://www.pinterest.co.uk/pin/535224736935284059/</a:t>
            </a:r>
            <a:r>
              <a:rPr lang="en" sz="1600"/>
              <a:t> (image)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hlinkClick r:id="rId9"/>
              </a:rPr>
              <a:t>https://mineralseducationcoalition.org/elements/zirconium/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hlinkClick r:id="rId10"/>
              </a:rPr>
              <a:t>https://www.alibaba.com/product-detail/Zirconium-Dioxide-Zirconium-Oxide-ZrO2-_50024549593.html</a:t>
            </a:r>
            <a:r>
              <a:rPr lang="en" sz="1600"/>
              <a:t> (image)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</Words>
  <Application>Microsoft Office PowerPoint</Application>
  <PresentationFormat>On-screen Show (16:9)</PresentationFormat>
  <Paragraphs>45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Anton</vt:lpstr>
      <vt:lpstr>Simple Light</vt:lpstr>
      <vt:lpstr>Zirconium </vt:lpstr>
      <vt:lpstr>About Zirconium</vt:lpstr>
      <vt:lpstr>Why It’s Called Zirconium</vt:lpstr>
      <vt:lpstr>Backstory</vt:lpstr>
      <vt:lpstr>Uses of Zirconium</vt:lpstr>
      <vt:lpstr>How To Obtain Zirconium</vt:lpstr>
      <vt:lpstr>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Zirconium </dc:title>
  <dc:creator>David Swart</dc:creator>
  <cp:lastModifiedBy>David Swart</cp:lastModifiedBy>
  <cp:revision>1</cp:revision>
  <dcterms:modified xsi:type="dcterms:W3CDTF">2018-10-05T20:41:36Z</dcterms:modified>
</cp:coreProperties>
</file>