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Amatic SC" panose="020B0604020202020204" charset="-79"/>
      <p:regular r:id="rId1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31580d16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31580d16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31580d16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31580d16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31580d16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31580d16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31580d16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31580d16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31580d16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31580d16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31580d161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31580d161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sc.org/periodic-table/element/4/beryllium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education.jlab.org/itselemental/ele004.html" TargetMode="External"/><Relationship Id="rId4" Type="http://schemas.openxmlformats.org/officeDocument/2006/relationships/hyperlink" Target="https://www.ducksters.com/science/chemistry/beryllium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805875"/>
            <a:ext cx="8520600" cy="1002000"/>
          </a:xfrm>
          <a:prstGeom prst="rect">
            <a:avLst/>
          </a:prstGeom>
          <a:solidFill>
            <a:srgbClr val="FF00FF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Beryllium 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8825" y="2345475"/>
            <a:ext cx="2262950" cy="226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19942"/>
          <a:stretch/>
        </p:blipFill>
        <p:spPr>
          <a:xfrm>
            <a:off x="3535725" y="3198475"/>
            <a:ext cx="3186476" cy="179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00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Amatic SC"/>
                <a:ea typeface="Amatic SC"/>
                <a:cs typeface="Amatic SC"/>
                <a:sym typeface="Amatic SC"/>
              </a:rPr>
              <a:t>Symbol and Description</a:t>
            </a:r>
            <a:r>
              <a:rPr lang="en"/>
              <a:t> 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96750"/>
            <a:ext cx="39660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/>
              <a:t>Symbol: Be</a:t>
            </a:r>
            <a:endParaRPr sz="3600"/>
          </a:p>
        </p:txBody>
      </p:sp>
      <p:sp>
        <p:nvSpPr>
          <p:cNvPr id="64" name="Google Shape;64;p14"/>
          <p:cNvSpPr txBox="1"/>
          <p:nvPr/>
        </p:nvSpPr>
        <p:spPr>
          <a:xfrm>
            <a:off x="4659600" y="1196750"/>
            <a:ext cx="41727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</a:rPr>
              <a:t>Description: </a:t>
            </a:r>
            <a:r>
              <a:rPr lang="en" sz="2400">
                <a:solidFill>
                  <a:schemeClr val="dk2"/>
                </a:solidFill>
                <a:highlight>
                  <a:srgbClr val="FFFFFF"/>
                </a:highlight>
              </a:rPr>
              <a:t>is the lightest member of the alkaline earth metals family. Its atomic number is 4 and the avg. atomic mass is 9.01218. </a:t>
            </a:r>
            <a:endParaRPr sz="24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highlight>
                  <a:srgbClr val="FFFFFF"/>
                </a:highlight>
              </a:rPr>
              <a:t>It is a silvery metal. </a:t>
            </a:r>
            <a:endParaRPr sz="2400">
              <a:solidFill>
                <a:schemeClr val="dk2"/>
              </a:solidFill>
              <a:highlight>
                <a:srgbClr val="FFFFFF"/>
              </a:highlight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600" y="1935050"/>
            <a:ext cx="2903650" cy="290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00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Amatic SC"/>
                <a:ea typeface="Amatic SC"/>
                <a:cs typeface="Amatic SC"/>
                <a:sym typeface="Amatic SC"/>
              </a:rPr>
              <a:t>WHY IT’S CALLED BERYLLIUM</a:t>
            </a:r>
            <a:endParaRPr sz="30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>
                <a:highlight>
                  <a:srgbClr val="FFFFFF"/>
                </a:highlight>
              </a:rPr>
              <a:t>It’s named after beryllos, the Greek name for the mineral beryl, the element was originally known as glucinium — from Greek glykys, meaning "sweet" — to reflect its characteristic taste.</a:t>
            </a:r>
            <a:endParaRPr sz="3000"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9950" y="3246525"/>
            <a:ext cx="1849375" cy="173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00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Amatic SC"/>
                <a:ea typeface="Amatic SC"/>
                <a:cs typeface="Amatic SC"/>
                <a:sym typeface="Amatic SC"/>
              </a:rPr>
              <a:t>HOW, WHERE, WHO?</a:t>
            </a:r>
            <a:endParaRPr sz="30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603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 b="1"/>
              <a:t>HOW: </a:t>
            </a:r>
            <a:r>
              <a:rPr lang="en" sz="2400">
                <a:highlight>
                  <a:srgbClr val="FFFFFF"/>
                </a:highlight>
              </a:rPr>
              <a:t>Discovered in the oxide form by Vauquelin in both beryl and emeralds in 1798. </a:t>
            </a:r>
            <a:endParaRPr sz="2400"/>
          </a:p>
        </p:txBody>
      </p:sp>
      <p:sp>
        <p:nvSpPr>
          <p:cNvPr id="79" name="Google Shape;79;p16"/>
          <p:cNvSpPr txBox="1"/>
          <p:nvPr/>
        </p:nvSpPr>
        <p:spPr>
          <a:xfrm>
            <a:off x="3233775" y="1171300"/>
            <a:ext cx="27117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</a:rPr>
              <a:t>WHERE: </a:t>
            </a:r>
            <a:r>
              <a:rPr lang="en" sz="2400">
                <a:solidFill>
                  <a:schemeClr val="dk2"/>
                </a:solidFill>
              </a:rPr>
              <a:t>In France</a:t>
            </a:r>
            <a:r>
              <a:rPr lang="en" sz="1800">
                <a:solidFill>
                  <a:schemeClr val="dk2"/>
                </a:solidFill>
              </a:rPr>
              <a:t>.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6263850" y="1184025"/>
            <a:ext cx="249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</a:rPr>
              <a:t>WHO: </a:t>
            </a:r>
            <a:r>
              <a:rPr lang="en" sz="2400">
                <a:solidFill>
                  <a:schemeClr val="dk2"/>
                </a:solidFill>
                <a:highlight>
                  <a:srgbClr val="FFFFFF"/>
                </a:highlight>
              </a:rPr>
              <a:t>By the French chemist Louis Nicolas Vauquelin. 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2112" y="2848500"/>
            <a:ext cx="3815026" cy="229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00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Amatic SC"/>
                <a:ea typeface="Amatic SC"/>
                <a:cs typeface="Amatic SC"/>
                <a:sym typeface="Amatic SC"/>
              </a:rPr>
              <a:t>USED FOR?</a:t>
            </a:r>
            <a:endParaRPr sz="30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666666"/>
                </a:solidFill>
                <a:highlight>
                  <a:srgbClr val="FFFFFF"/>
                </a:highlight>
              </a:rPr>
              <a:t>Beryllium is used in alloys with copper or nickel to make gyroscopes, springs, electrical contacts, spot-welding electrodes and non-sparking tools. ... Other beryllium alloys are used as structural materials for high-speed aircraft, missiles, spacecraft and communication satellites. </a:t>
            </a:r>
            <a:r>
              <a:rPr lang="en" sz="2400">
                <a:highlight>
                  <a:srgbClr val="FFFFFF"/>
                </a:highlight>
              </a:rPr>
              <a:t>Beryllium is also used as a moderator in nuclear reactors.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00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Amatic SC"/>
                <a:ea typeface="Amatic SC"/>
                <a:cs typeface="Amatic SC"/>
                <a:sym typeface="Amatic SC"/>
              </a:rPr>
              <a:t>OBTAINED?</a:t>
            </a:r>
            <a:endParaRPr sz="30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highlight>
                  <a:srgbClr val="FFFFFF"/>
                </a:highlight>
              </a:rPr>
              <a:t>Today, beryllium is primarily obtained from the minerals beryl (Be</a:t>
            </a:r>
            <a:r>
              <a:rPr lang="en" sz="2400" baseline="-25000">
                <a:highlight>
                  <a:srgbClr val="FFFFFF"/>
                </a:highlight>
              </a:rPr>
              <a:t>3</a:t>
            </a:r>
            <a:r>
              <a:rPr lang="en" sz="2400">
                <a:highlight>
                  <a:srgbClr val="FFFFFF"/>
                </a:highlight>
              </a:rPr>
              <a:t>Al</a:t>
            </a:r>
            <a:r>
              <a:rPr lang="en" sz="2400" baseline="-25000">
                <a:highlight>
                  <a:srgbClr val="FFFFFF"/>
                </a:highlight>
              </a:rPr>
              <a:t>2</a:t>
            </a:r>
            <a:r>
              <a:rPr lang="en" sz="2400">
                <a:highlight>
                  <a:srgbClr val="FFFFFF"/>
                </a:highlight>
              </a:rPr>
              <a:t>(SiO</a:t>
            </a:r>
            <a:r>
              <a:rPr lang="en" sz="2400" baseline="-25000">
                <a:highlight>
                  <a:srgbClr val="FFFFFF"/>
                </a:highlight>
              </a:rPr>
              <a:t>3</a:t>
            </a:r>
            <a:r>
              <a:rPr lang="en" sz="2400">
                <a:highlight>
                  <a:srgbClr val="FFFFFF"/>
                </a:highlight>
              </a:rPr>
              <a:t>)</a:t>
            </a:r>
            <a:r>
              <a:rPr lang="en" sz="2400" baseline="-25000">
                <a:highlight>
                  <a:srgbClr val="FFFFFF"/>
                </a:highlight>
              </a:rPr>
              <a:t>6</a:t>
            </a:r>
            <a:r>
              <a:rPr lang="en" sz="2400">
                <a:highlight>
                  <a:srgbClr val="FFFFFF"/>
                </a:highlight>
              </a:rPr>
              <a:t>) and bertrandite (4BeO. 2SiO. H</a:t>
            </a:r>
            <a:r>
              <a:rPr lang="en" sz="2400" baseline="-25000">
                <a:highlight>
                  <a:srgbClr val="FFFFFF"/>
                </a:highlight>
              </a:rPr>
              <a:t>2</a:t>
            </a:r>
            <a:r>
              <a:rPr lang="en" sz="2400">
                <a:highlight>
                  <a:srgbClr val="FFFFFF"/>
                </a:highlight>
              </a:rPr>
              <a:t>O) through a chemical process or through the electrolysis of a mixture of molten beryllium chloride (BeCl</a:t>
            </a:r>
            <a:r>
              <a:rPr lang="en" sz="2400" baseline="-25000">
                <a:highlight>
                  <a:srgbClr val="FFFFFF"/>
                </a:highlight>
              </a:rPr>
              <a:t>2</a:t>
            </a:r>
            <a:r>
              <a:rPr lang="en" sz="2400">
                <a:highlight>
                  <a:srgbClr val="FFFFFF"/>
                </a:highlight>
              </a:rPr>
              <a:t>) and sodium chloride (NaCl).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00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matic SC"/>
                <a:ea typeface="Amatic SC"/>
                <a:cs typeface="Amatic SC"/>
                <a:sym typeface="Amatic SC"/>
              </a:rPr>
              <a:t>SOURCES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http://www.rsc.org/periodic-table/element/4/beryllium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https://www.ducksters.com/science/chemistry/beryllium.php</a:t>
            </a:r>
            <a:r>
              <a:rPr lang="en"/>
              <a:t> 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https://education.jlab.org/itselemental/ele004.html</a:t>
            </a:r>
            <a:r>
              <a:rPr lang="en"/>
              <a:t> </a:t>
            </a: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61775" y="2150200"/>
            <a:ext cx="2907850" cy="290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3625" y="2317125"/>
            <a:ext cx="2686349" cy="259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87625" y="2886350"/>
            <a:ext cx="2171700" cy="21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Office PowerPoint</Application>
  <PresentationFormat>On-screen Show (16:9)</PresentationFormat>
  <Paragraphs>19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Amatic SC</vt:lpstr>
      <vt:lpstr>Simple Light</vt:lpstr>
      <vt:lpstr>Beryllium </vt:lpstr>
      <vt:lpstr>Symbol and Description </vt:lpstr>
      <vt:lpstr>WHY IT’S CALLED BERYLLIUM</vt:lpstr>
      <vt:lpstr>HOW, WHERE, WHO?</vt:lpstr>
      <vt:lpstr>USED FOR?</vt:lpstr>
      <vt:lpstr>OBTAINED?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Beryllium </dc:title>
  <dc:creator>David Swart</dc:creator>
  <cp:lastModifiedBy>David Swart</cp:lastModifiedBy>
  <cp:revision>1</cp:revision>
  <dcterms:modified xsi:type="dcterms:W3CDTF">2018-10-05T19:49:47Z</dcterms:modified>
</cp:coreProperties>
</file>