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Comfortaa"/>
      <p:regular r:id="rId8"/>
      <p:bold r:id="rId9"/>
    </p:embeddedFont>
    <p:embeddedFont>
      <p:font typeface="Impact" panose="020B0806030902050204" pitchFamily="34" charset="0"/>
      <p:regular r:id="rId10"/>
    </p:embeddedFont>
    <p:embeddedFont>
      <p:font typeface="Oswald"/>
      <p:regular r:id="rId11"/>
      <p:bold r:id="rId12"/>
    </p:embeddedFont>
    <p:embeddedFont>
      <p:font typeface="PT Sans Narrow" panose="020B0604020202020204" charset="0"/>
      <p:regular r:id="rId13"/>
      <p:bold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42f652e1f1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42f652e1f1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42f652e1f1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42f652e1f1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42f652e1f1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42f652e1f1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2f652e1f1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42f652e1f1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sc.org/periodic-table/element/36/krypto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12642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00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Krypton</a:t>
            </a:r>
            <a:r>
              <a:rPr lang="en">
                <a:solidFill>
                  <a:srgbClr val="00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>
              <a:solidFill>
                <a:srgbClr val="00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2275" y="466250"/>
            <a:ext cx="2334100" cy="138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5700" y="347725"/>
            <a:ext cx="1735925" cy="173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 descr="Image result for real krypton element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5425" y="466250"/>
            <a:ext cx="1689399" cy="150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 descr="Image result for transparent check mark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2948" y="466250"/>
            <a:ext cx="1534362" cy="159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 descr="Image result for krypton element"/>
          <p:cNvPicPr preferRelativeResize="0"/>
          <p:nvPr/>
        </p:nvPicPr>
        <p:blipFill rotWithShape="1">
          <a:blip r:embed="rId3">
            <a:alphaModFix/>
          </a:blip>
          <a:srcRect r="901"/>
          <a:stretch/>
        </p:blipFill>
        <p:spPr>
          <a:xfrm>
            <a:off x="2747625" y="488425"/>
            <a:ext cx="3648750" cy="368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 descr="Related imag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713387" flipH="1">
            <a:off x="6314975" y="1640275"/>
            <a:ext cx="1544975" cy="677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 descr="Image result for transparent green arrow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399996" flipH="1">
            <a:off x="705863" y="778112"/>
            <a:ext cx="1280300" cy="2306973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370075" y="2531050"/>
            <a:ext cx="1687500" cy="5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FF00"/>
                </a:solidFill>
                <a:latin typeface="Impact"/>
                <a:ea typeface="Impact"/>
                <a:cs typeface="Impact"/>
                <a:sym typeface="Impact"/>
              </a:rPr>
              <a:t>Symbol: Kr</a:t>
            </a:r>
            <a:endParaRPr u="sng">
              <a:solidFill>
                <a:srgbClr val="00FF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68" name="Google Shape;68;p14" descr="Image result for transparent green arrow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59862" y="793474"/>
            <a:ext cx="1102451" cy="45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 descr="Image result for transparent green arrow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5400000">
            <a:off x="4239138" y="4277623"/>
            <a:ext cx="665725" cy="67185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 txBox="1"/>
          <p:nvPr/>
        </p:nvSpPr>
        <p:spPr>
          <a:xfrm>
            <a:off x="2995550" y="4467963"/>
            <a:ext cx="1347000" cy="4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FF00"/>
                </a:solidFill>
                <a:latin typeface="Impact"/>
                <a:ea typeface="Impact"/>
                <a:cs typeface="Impact"/>
                <a:sym typeface="Impact"/>
              </a:rPr>
              <a:t>Name: Krypton</a:t>
            </a:r>
            <a:endParaRPr u="sng">
              <a:solidFill>
                <a:srgbClr val="00FF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7452525" y="2479150"/>
            <a:ext cx="1421100" cy="5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FF00"/>
                </a:solidFill>
                <a:latin typeface="Impact"/>
                <a:ea typeface="Impact"/>
                <a:cs typeface="Impact"/>
                <a:sym typeface="Impact"/>
              </a:rPr>
              <a:t>Atomic Mass:83.8</a:t>
            </a:r>
            <a:endParaRPr u="sng">
              <a:solidFill>
                <a:srgbClr val="00FF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7625775" y="793475"/>
            <a:ext cx="1213800" cy="5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FF00"/>
                </a:solidFill>
                <a:latin typeface="Impact"/>
                <a:ea typeface="Impact"/>
                <a:cs typeface="Impact"/>
                <a:sym typeface="Impact"/>
              </a:rPr>
              <a:t>Atomic #: 36</a:t>
            </a:r>
            <a:endParaRPr u="sng">
              <a:solidFill>
                <a:srgbClr val="00FF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311700" y="4659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00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Krypton's Origin</a:t>
            </a:r>
            <a:endParaRPr>
              <a:solidFill>
                <a:srgbClr val="00FF00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78" name="Google Shape;7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FF00"/>
                </a:solidFill>
                <a:latin typeface="Comfortaa"/>
                <a:ea typeface="Comfortaa"/>
                <a:cs typeface="Comfortaa"/>
                <a:sym typeface="Comfortaa"/>
              </a:rPr>
              <a:t>With the discovery of the noble gas argon, which was extracted from air. William Ramsay and Morris William believed this must belong to a new group of elements. They decided others were likely to be hidden in the argon and by a process of liquefaction and evaporation they discovered krypton in the afternoon of May 30th 1898 . The name is derived from the Greek 'kryptos', meaning hidden.</a:t>
            </a:r>
            <a:endParaRPr>
              <a:solidFill>
                <a:srgbClr val="00FF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00"/>
                </a:solidFill>
              </a:rPr>
              <a:t>Properties</a:t>
            </a:r>
            <a:endParaRPr>
              <a:solidFill>
                <a:srgbClr val="00FF00"/>
              </a:solidFill>
            </a:endParaRPr>
          </a:p>
        </p:txBody>
      </p:sp>
      <p:sp>
        <p:nvSpPr>
          <p:cNvPr id="84" name="Google Shape;8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6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FF00"/>
                </a:solidFill>
                <a:latin typeface="Oswald"/>
                <a:ea typeface="Oswald"/>
                <a:cs typeface="Oswald"/>
                <a:sym typeface="Oswald"/>
              </a:rPr>
              <a:t>Appearance:</a:t>
            </a:r>
            <a:endParaRPr sz="1400">
              <a:solidFill>
                <a:srgbClr val="00FF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rgbClr val="00FF00"/>
              </a:buClr>
              <a:buSzPts val="1400"/>
              <a:buFont typeface="Oswald"/>
              <a:buChar char="●"/>
            </a:pPr>
            <a:r>
              <a:rPr lang="en" sz="1400">
                <a:solidFill>
                  <a:srgbClr val="00FF00"/>
                </a:solidFill>
                <a:latin typeface="Oswald"/>
                <a:ea typeface="Oswald"/>
                <a:cs typeface="Oswald"/>
                <a:sym typeface="Oswald"/>
              </a:rPr>
              <a:t>No Color or smell</a:t>
            </a:r>
            <a:endParaRPr sz="1400">
              <a:solidFill>
                <a:srgbClr val="00FF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1400"/>
              <a:buFont typeface="Oswald"/>
              <a:buChar char="●"/>
            </a:pPr>
            <a:r>
              <a:rPr lang="en" sz="1400">
                <a:solidFill>
                  <a:srgbClr val="00FF00"/>
                </a:solidFill>
                <a:latin typeface="Oswald"/>
                <a:ea typeface="Oswald"/>
                <a:cs typeface="Oswald"/>
                <a:sym typeface="Oswald"/>
              </a:rPr>
              <a:t>Non reactive with everything but fluorine gas.</a:t>
            </a:r>
            <a:endParaRPr sz="1400">
              <a:solidFill>
                <a:srgbClr val="00FF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FF00"/>
                </a:solidFill>
                <a:latin typeface="Oswald"/>
                <a:ea typeface="Oswald"/>
                <a:cs typeface="Oswald"/>
                <a:sym typeface="Oswald"/>
              </a:rPr>
              <a:t>Uses: </a:t>
            </a:r>
            <a:endParaRPr sz="1400">
              <a:solidFill>
                <a:srgbClr val="00FF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rgbClr val="00FF00"/>
              </a:buClr>
              <a:buSzPts val="1400"/>
              <a:buFont typeface="Oswald"/>
              <a:buChar char="●"/>
            </a:pPr>
            <a:r>
              <a:rPr lang="en" sz="1400">
                <a:solidFill>
                  <a:srgbClr val="00FF00"/>
                </a:solidFill>
                <a:latin typeface="Oswald"/>
                <a:ea typeface="Oswald"/>
                <a:cs typeface="Oswald"/>
                <a:sym typeface="Oswald"/>
              </a:rPr>
              <a:t>Commercially used as a filling gas for energy-saving fluorescent lights. It is also used in some flash lamps used for high-speed photography.</a:t>
            </a:r>
            <a:endParaRPr sz="1400">
              <a:solidFill>
                <a:srgbClr val="00FF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1400"/>
              <a:buFont typeface="Oswald"/>
              <a:buChar char="●"/>
            </a:pPr>
            <a:r>
              <a:rPr lang="en" sz="1400">
                <a:solidFill>
                  <a:srgbClr val="00FF00"/>
                </a:solidFill>
                <a:latin typeface="Oswald"/>
                <a:ea typeface="Oswald"/>
                <a:cs typeface="Oswald"/>
                <a:sym typeface="Oswald"/>
              </a:rPr>
              <a:t>It’s reactive enough to form some chemical compounds. For example, krypton fluoride which is used in some lasers.</a:t>
            </a:r>
            <a:endParaRPr sz="1400">
              <a:solidFill>
                <a:srgbClr val="00FF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1400"/>
              <a:buFont typeface="Oswald"/>
              <a:buChar char="●"/>
            </a:pPr>
            <a:r>
              <a:rPr lang="en" sz="1400">
                <a:solidFill>
                  <a:srgbClr val="00FF00"/>
                </a:solidFill>
                <a:latin typeface="Oswald"/>
                <a:ea typeface="Oswald"/>
                <a:cs typeface="Oswald"/>
                <a:sym typeface="Oswald"/>
              </a:rPr>
              <a:t>Radioactive krypton was used during the Cold War to estimate Soviet nuclear production. </a:t>
            </a:r>
            <a:endParaRPr sz="1400">
              <a:solidFill>
                <a:srgbClr val="00FF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FF00"/>
                </a:solidFill>
                <a:latin typeface="Oswald"/>
                <a:ea typeface="Oswald"/>
                <a:cs typeface="Oswald"/>
                <a:sym typeface="Oswald"/>
              </a:rPr>
              <a:t>Obtainability: </a:t>
            </a:r>
            <a:endParaRPr sz="1400">
              <a:solidFill>
                <a:srgbClr val="00FF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rgbClr val="00FF00"/>
              </a:buClr>
              <a:buSzPts val="1400"/>
              <a:buFont typeface="Oswald"/>
              <a:buChar char="●"/>
            </a:pPr>
            <a:r>
              <a:rPr lang="en" sz="1400">
                <a:solidFill>
                  <a:srgbClr val="00FF00"/>
                </a:solidFill>
                <a:latin typeface="Oswald"/>
                <a:ea typeface="Oswald"/>
                <a:cs typeface="Oswald"/>
                <a:sym typeface="Oswald"/>
              </a:rPr>
              <a:t>It is extracted by distillation of air that has been cooled until it is a liquid </a:t>
            </a:r>
            <a:endParaRPr sz="1400">
              <a:solidFill>
                <a:srgbClr val="00FF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400">
              <a:solidFill>
                <a:srgbClr val="00FF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85" name="Google Shape;85;p16" descr="Image result for krypton elemen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0250" y="123600"/>
            <a:ext cx="2428824" cy="162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00"/>
                </a:solidFill>
              </a:rPr>
              <a:t>Bibliography</a:t>
            </a:r>
            <a:r>
              <a:rPr lang="en"/>
              <a:t> </a:t>
            </a:r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body" idx="1"/>
          </p:nvPr>
        </p:nvSpPr>
        <p:spPr>
          <a:xfrm>
            <a:off x="311700" y="9359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 u="sng">
                <a:solidFill>
                  <a:srgbClr val="00FF00"/>
                </a:solidFill>
                <a:hlinkClick r:id="rId3"/>
              </a:rPr>
              <a:t>http://www.rsc.org/periodic-table/element/36/krypton</a:t>
            </a:r>
            <a:r>
              <a:rPr lang="en" sz="4800">
                <a:solidFill>
                  <a:srgbClr val="00FF00"/>
                </a:solidFill>
              </a:rPr>
              <a:t> </a:t>
            </a:r>
            <a:endParaRPr sz="4800">
              <a:solidFill>
                <a:srgbClr val="00FF00"/>
              </a:solidFill>
            </a:endParaRPr>
          </a:p>
        </p:txBody>
      </p:sp>
      <p:pic>
        <p:nvPicPr>
          <p:cNvPr id="92" name="Google Shape;92;p17" descr="Image result for superman weaknes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9550" y="2808175"/>
            <a:ext cx="3904901" cy="195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</Words>
  <Application>Microsoft Office PowerPoint</Application>
  <PresentationFormat>On-screen Show (16:9)</PresentationFormat>
  <Paragraphs>19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Times New Roman</vt:lpstr>
      <vt:lpstr>Arial</vt:lpstr>
      <vt:lpstr>PT Sans Narrow</vt:lpstr>
      <vt:lpstr>Comfortaa</vt:lpstr>
      <vt:lpstr>Oswald</vt:lpstr>
      <vt:lpstr>Impact</vt:lpstr>
      <vt:lpstr>Simple Dark</vt:lpstr>
      <vt:lpstr>Krypton </vt:lpstr>
      <vt:lpstr>PowerPoint Presentation</vt:lpstr>
      <vt:lpstr>Krypton's Origin</vt:lpstr>
      <vt:lpstr>Properties</vt:lpstr>
      <vt:lpstr>Bibliography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Krypton </dc:title>
  <cp:lastModifiedBy>David Swart</cp:lastModifiedBy>
  <cp:revision>1</cp:revision>
  <dcterms:modified xsi:type="dcterms:W3CDTF">2018-10-05T21:33:55Z</dcterms:modified>
</cp:coreProperties>
</file>