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9"/>
  </p:notesMasterIdLst>
  <p:sldIdLst>
    <p:sldId id="256" r:id="rId2"/>
    <p:sldId id="257" r:id="rId3"/>
    <p:sldId id="258" r:id="rId4"/>
    <p:sldId id="259" r:id="rId5"/>
    <p:sldId id="260" r:id="rId6"/>
    <p:sldId id="261" r:id="rId7"/>
    <p:sldId id="262" r:id="rId8"/>
  </p:sldIdLst>
  <p:sldSz cx="9144000" cy="5143500" type="screen16x9"/>
  <p:notesSz cx="6858000" cy="9144000"/>
  <p:embeddedFontLst>
    <p:embeddedFont>
      <p:font typeface="Lato" panose="020B0604020202020204" charset="0"/>
      <p:regular r:id="rId10"/>
      <p:bold r:id="rId11"/>
      <p:italic r:id="rId12"/>
      <p:boldItalic r:id="rId13"/>
    </p:embeddedFont>
    <p:embeddedFont>
      <p:font typeface="Montserrat" panose="020B0604020202020204"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816" y="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4315d661f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4315d661f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4315d661f8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4315d661f8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4315d661f8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4315d661f8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433b12d29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433b12d29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433b12d299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433b12d299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4315d661f8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4315d661f8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name="adj" fmla="val 0"/>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name="adj" fmla="val 50000"/>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5400000">
              <a:off x="150" y="1145825"/>
              <a:ext cx="3996600" cy="3996900"/>
            </a:xfrm>
            <a:prstGeom prst="diagStripe">
              <a:avLst>
                <a:gd name="adj" fmla="val 58774"/>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5400000">
              <a:off x="1646" y="-75"/>
              <a:ext cx="2299800" cy="23001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flipH="1">
              <a:off x="652821" y="590035"/>
              <a:ext cx="2300100" cy="2299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6;p2"/>
          <p:cNvSpPr txBox="1">
            <a:spLocks noGrp="1"/>
          </p:cNvSpPr>
          <p:nvPr>
            <p:ph type="ctrTitle"/>
          </p:nvPr>
        </p:nvSpPr>
        <p:spPr>
          <a:xfrm>
            <a:off x="3537150" y="1578400"/>
            <a:ext cx="5017500" cy="1578900"/>
          </a:xfrm>
          <a:prstGeom prst="rect">
            <a:avLst/>
          </a:prstGeom>
        </p:spPr>
        <p:txBody>
          <a:bodyPr spcFirstLastPara="1" wrap="square" lIns="91425" tIns="91425" rIns="91425" bIns="91425" anchor="t" anchorCtr="0"/>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17" name="Google Shape;17;p2"/>
          <p:cNvSpPr txBox="1">
            <a:spLocks noGrp="1"/>
          </p:cNvSpPr>
          <p:nvPr>
            <p:ph type="subTitle" idx="1"/>
          </p:nvPr>
        </p:nvSpPr>
        <p:spPr>
          <a:xfrm>
            <a:off x="5083950" y="3924925"/>
            <a:ext cx="3470700" cy="506100"/>
          </a:xfrm>
          <a:prstGeom prst="rect">
            <a:avLst/>
          </a:prstGeom>
        </p:spPr>
        <p:txBody>
          <a:bodyPr spcFirstLastPara="1" wrap="square" lIns="91425" tIns="91425" rIns="91425" bIns="91425" anchor="t" anchorCtr="0"/>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18" name="Google Shape;18;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3"/>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3"/>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 name="Google Shape;39;p3"/>
          <p:cNvSpPr txBox="1">
            <a:spLocks noGrp="1"/>
          </p:cNvSpPr>
          <p:nvPr>
            <p:ph type="title"/>
          </p:nvPr>
        </p:nvSpPr>
        <p:spPr>
          <a:xfrm>
            <a:off x="823850" y="2053000"/>
            <a:ext cx="4587000" cy="1148700"/>
          </a:xfrm>
          <a:prstGeom prst="rect">
            <a:avLst/>
          </a:prstGeom>
        </p:spPr>
        <p:txBody>
          <a:bodyPr spcFirstLastPara="1" wrap="square" lIns="91425" tIns="91425" rIns="91425" bIns="91425" anchor="ctr"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4"/>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45;p4"/>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6" name="Google Shape;46;p4"/>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47" name="Google Shape;47;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5"/>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52;p5"/>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53" name="Google Shape;53;p5"/>
          <p:cNvSpPr txBox="1">
            <a:spLocks noGrp="1"/>
          </p:cNvSpPr>
          <p:nvPr>
            <p:ph type="body" idx="1"/>
          </p:nvPr>
        </p:nvSpPr>
        <p:spPr>
          <a:xfrm>
            <a:off x="1297500" y="1567550"/>
            <a:ext cx="3403200" cy="29112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4" name="Google Shape;54;p5"/>
          <p:cNvSpPr txBox="1">
            <a:spLocks noGrp="1"/>
          </p:cNvSpPr>
          <p:nvPr>
            <p:ph type="body" idx="2"/>
          </p:nvPr>
        </p:nvSpPr>
        <p:spPr>
          <a:xfrm>
            <a:off x="4933221" y="1567550"/>
            <a:ext cx="3403200" cy="29112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5" name="Google Shape;5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6"/>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 name="Google Shape;60;p6"/>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1" name="Google Shape;61;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7"/>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Google Shape;66;p7"/>
          <p:cNvSpPr txBox="1">
            <a:spLocks noGrp="1"/>
          </p:cNvSpPr>
          <p:nvPr>
            <p:ph type="title"/>
          </p:nvPr>
        </p:nvSpPr>
        <p:spPr>
          <a:xfrm>
            <a:off x="1297500" y="393750"/>
            <a:ext cx="3798900" cy="1493100"/>
          </a:xfrm>
          <a:prstGeom prst="rect">
            <a:avLst/>
          </a:prstGeom>
        </p:spPr>
        <p:txBody>
          <a:bodyPr spcFirstLastPara="1" wrap="square" lIns="91425" tIns="91425" rIns="91425" bIns="91425" anchor="t"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7" name="Google Shape;67;p7"/>
          <p:cNvSpPr txBox="1">
            <a:spLocks noGrp="1"/>
          </p:cNvSpPr>
          <p:nvPr>
            <p:ph type="body" idx="1"/>
          </p:nvPr>
        </p:nvSpPr>
        <p:spPr>
          <a:xfrm>
            <a:off x="1297500" y="1972550"/>
            <a:ext cx="3798900" cy="24159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68" name="Google Shape;6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8"/>
            <p:cNvSpPr/>
            <p:nvPr/>
          </p:nvSpPr>
          <p:spPr>
            <a:xfrm rot="5400000">
              <a:off x="4840825" y="6000"/>
              <a:ext cx="42987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8"/>
            <p:cNvSpPr/>
            <p:nvPr/>
          </p:nvSpPr>
          <p:spPr>
            <a:xfrm rot="-5400000">
              <a:off x="5618399" y="123664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8"/>
            <p:cNvSpPr/>
            <p:nvPr/>
          </p:nvSpPr>
          <p:spPr>
            <a:xfrm flipH="1">
              <a:off x="5849857" y="144407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8"/>
            <p:cNvSpPr/>
            <p:nvPr/>
          </p:nvSpPr>
          <p:spPr>
            <a:xfrm rot="-5400000">
              <a:off x="5987081" y="246974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8"/>
            <p:cNvSpPr/>
            <p:nvPr/>
          </p:nvSpPr>
          <p:spPr>
            <a:xfrm flipH="1">
              <a:off x="6222115" y="2677179"/>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8"/>
            <p:cNvSpPr/>
            <p:nvPr/>
          </p:nvSpPr>
          <p:spPr>
            <a:xfrm rot="-5400000">
              <a:off x="6675341" y="186224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8"/>
            <p:cNvSpPr/>
            <p:nvPr/>
          </p:nvSpPr>
          <p:spPr>
            <a:xfrm flipH="1">
              <a:off x="6908099" y="2069680"/>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rot="-5400000">
              <a:off x="6861141" y="247808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8"/>
            <p:cNvSpPr/>
            <p:nvPr/>
          </p:nvSpPr>
          <p:spPr>
            <a:xfrm flipH="1">
              <a:off x="7965266" y="269319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8"/>
            <p:cNvSpPr/>
            <p:nvPr/>
          </p:nvSpPr>
          <p:spPr>
            <a:xfrm flipH="1">
              <a:off x="8145082" y="330903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8"/>
            <p:cNvSpPr/>
            <p:nvPr/>
          </p:nvSpPr>
          <p:spPr>
            <a:xfrm rot="-5400000">
              <a:off x="7047599" y="309534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p:nvPr/>
          </p:nvSpPr>
          <p:spPr>
            <a:xfrm flipH="1">
              <a:off x="7276649" y="330278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8"/>
            <p:cNvSpPr/>
            <p:nvPr/>
          </p:nvSpPr>
          <p:spPr>
            <a:xfrm rot="-5400000">
              <a:off x="7227414" y="3711189"/>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8"/>
            <p:cNvSpPr/>
            <p:nvPr/>
          </p:nvSpPr>
          <p:spPr>
            <a:xfrm flipH="1">
              <a:off x="7462448" y="391862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8"/>
            <p:cNvSpPr/>
            <p:nvPr/>
          </p:nvSpPr>
          <p:spPr>
            <a:xfrm rot="-5400000">
              <a:off x="8102491" y="37188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flipH="1">
              <a:off x="8334533" y="392629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8"/>
            <p:cNvSpPr/>
            <p:nvPr/>
          </p:nvSpPr>
          <p:spPr>
            <a:xfrm rot="-5400000">
              <a:off x="8288290" y="433470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 name="Google Shape;89;p8"/>
          <p:cNvSpPr txBox="1">
            <a:spLocks noGrp="1"/>
          </p:cNvSpPr>
          <p:nvPr>
            <p:ph type="title"/>
          </p:nvPr>
        </p:nvSpPr>
        <p:spPr>
          <a:xfrm>
            <a:off x="823850" y="866775"/>
            <a:ext cx="4587000" cy="3521100"/>
          </a:xfrm>
          <a:prstGeom prst="rect">
            <a:avLst/>
          </a:prstGeom>
        </p:spPr>
        <p:txBody>
          <a:bodyPr spcFirstLastPara="1" wrap="square" lIns="91425" tIns="91425" rIns="91425" bIns="91425" anchor="ctr"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0" name="Google Shape;9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9"/>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9"/>
          <p:cNvSpPr txBox="1">
            <a:spLocks noGrp="1"/>
          </p:cNvSpPr>
          <p:nvPr>
            <p:ph type="title"/>
          </p:nvPr>
        </p:nvSpPr>
        <p:spPr>
          <a:xfrm>
            <a:off x="1297500" y="1658325"/>
            <a:ext cx="3036300" cy="1751700"/>
          </a:xfrm>
          <a:prstGeom prst="rect">
            <a:avLst/>
          </a:prstGeom>
        </p:spPr>
        <p:txBody>
          <a:bodyPr spcFirstLastPara="1" wrap="square" lIns="91425" tIns="91425" rIns="91425" bIns="91425" anchor="t"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96" name="Google Shape;96;p9"/>
          <p:cNvSpPr txBox="1">
            <a:spLocks noGrp="1"/>
          </p:cNvSpPr>
          <p:nvPr>
            <p:ph type="subTitle" idx="1"/>
          </p:nvPr>
        </p:nvSpPr>
        <p:spPr>
          <a:xfrm>
            <a:off x="1297500" y="3538000"/>
            <a:ext cx="3036300" cy="506100"/>
          </a:xfrm>
          <a:prstGeom prst="rect">
            <a:avLst/>
          </a:prstGeom>
        </p:spPr>
        <p:txBody>
          <a:bodyPr spcFirstLastPara="1" wrap="square" lIns="91425" tIns="91425" rIns="91425" bIns="91425" anchor="t" anchorCtr="0"/>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97" name="Google Shape;97;p9"/>
          <p:cNvSpPr txBox="1">
            <a:spLocks noGrp="1"/>
          </p:cNvSpPr>
          <p:nvPr>
            <p:ph type="body" idx="2"/>
          </p:nvPr>
        </p:nvSpPr>
        <p:spPr>
          <a:xfrm>
            <a:off x="4648200" y="1696600"/>
            <a:ext cx="3676800" cy="23475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8" name="Google Shape;9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0"/>
            <p:cNvSpPr/>
            <p:nvPr/>
          </p:nvSpPr>
          <p:spPr>
            <a:xfrm flipH="1">
              <a:off x="154125" y="3925529"/>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 name="Google Shape;103;p10"/>
          <p:cNvSpPr txBox="1">
            <a:spLocks noGrp="1"/>
          </p:cNvSpPr>
          <p:nvPr>
            <p:ph type="body" idx="1"/>
          </p:nvPr>
        </p:nvSpPr>
        <p:spPr>
          <a:xfrm>
            <a:off x="812725" y="4305375"/>
            <a:ext cx="6936000" cy="5238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300"/>
              <a:buNone/>
              <a:defRPr/>
            </a:lvl1pPr>
          </a:lstStyle>
          <a:p>
            <a:endParaRPr/>
          </a:p>
        </p:txBody>
      </p:sp>
      <p:sp>
        <p:nvSpPr>
          <p:cNvPr id="104" name="Google Shape;10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1"/>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1"/>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1"/>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1"/>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1"/>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1"/>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1"/>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1"/>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1"/>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1"/>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1"/>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1"/>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1"/>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1"/>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1"/>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1"/>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 name="Google Shape;125;p11"/>
          <p:cNvSpPr txBox="1">
            <a:spLocks noGrp="1"/>
          </p:cNvSpPr>
          <p:nvPr>
            <p:ph type="title" hasCustomPrompt="1"/>
          </p:nvPr>
        </p:nvSpPr>
        <p:spPr>
          <a:xfrm>
            <a:off x="823850" y="1284675"/>
            <a:ext cx="4776000" cy="1300800"/>
          </a:xfrm>
          <a:prstGeom prst="rect">
            <a:avLst/>
          </a:prstGeom>
        </p:spPr>
        <p:txBody>
          <a:bodyPr spcFirstLastPara="1" wrap="square" lIns="91425" tIns="91425" rIns="91425" bIns="91425" anchor="t" anchorCtr="0"/>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a:spLocks noGrp="1"/>
          </p:cNvSpPr>
          <p:nvPr>
            <p:ph type="body" idx="1"/>
          </p:nvPr>
        </p:nvSpPr>
        <p:spPr>
          <a:xfrm>
            <a:off x="823850" y="2643124"/>
            <a:ext cx="4776000" cy="12189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27" name="Google Shape;12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8"/>
        <p:cNvGrpSpPr/>
        <p:nvPr/>
      </p:nvGrpSpPr>
      <p:grpSpPr>
        <a:xfrm>
          <a:off x="0" y="0"/>
          <a:ext cx="0" cy="0"/>
          <a:chOff x="0" y="0"/>
          <a:chExt cx="0" cy="0"/>
        </a:xfrm>
      </p:grpSpPr>
      <p:sp>
        <p:nvSpPr>
          <p:cNvPr id="129" name="Google Shape;12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focus">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1115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marL="914400" lvl="1"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2pPr>
            <a:lvl3pPr marL="1371600" lvl="2"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3pPr>
            <a:lvl4pPr marL="1828800" lvl="3"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4pPr>
            <a:lvl5pPr marL="2286000" lvl="4"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5pPr>
            <a:lvl6pPr marL="2743200" lvl="5"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6pPr>
            <a:lvl7pPr marL="3200400" lvl="6"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7pPr>
            <a:lvl8pPr marL="3657600" lvl="7"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8pPr>
            <a:lvl9pPr marL="4114800" lvl="8" indent="-298450">
              <a:lnSpc>
                <a:spcPct val="115000"/>
              </a:lnSpc>
              <a:spcBef>
                <a:spcPts val="1600"/>
              </a:spcBef>
              <a:spcAft>
                <a:spcPts val="1600"/>
              </a:spcAft>
              <a:buClr>
                <a:schemeClr val="lt1"/>
              </a:buClr>
              <a:buSzPts val="1100"/>
              <a:buFont typeface="Lato"/>
              <a:buChar char="■"/>
              <a:defRPr sz="1100">
                <a:solidFill>
                  <a:schemeClr val="l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www.rsc.org/periodic-table/element/28/nickel" TargetMode="External"/><Relationship Id="rId7" Type="http://schemas.openxmlformats.org/officeDocument/2006/relationships/hyperlink" Target="https://www.nickelinstitute.org/NickelUseInSociety/AboutNickel/HowNickelIsProduced.aspx"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hyperlink" Target="https://education.jlab.org/itselemental/ele028.html" TargetMode="External"/><Relationship Id="rId5" Type="http://schemas.openxmlformats.org/officeDocument/2006/relationships/hyperlink" Target="http://www.chemistryexplained.com/elements/L-P/Nickel.html" TargetMode="External"/><Relationship Id="rId4" Type="http://schemas.openxmlformats.org/officeDocument/2006/relationships/hyperlink" Target="https://www.ducksters.com/science/chemistry/nickel.ph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3"/>
          <p:cNvSpPr txBox="1">
            <a:spLocks noGrp="1"/>
          </p:cNvSpPr>
          <p:nvPr>
            <p:ph type="ctrTitle"/>
          </p:nvPr>
        </p:nvSpPr>
        <p:spPr>
          <a:xfrm>
            <a:off x="3537150" y="1578400"/>
            <a:ext cx="5017500" cy="157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Nickel (N</a:t>
            </a:r>
            <a:r>
              <a:rPr lang="en-US" dirty="0" err="1"/>
              <a:t>i</a:t>
            </a:r>
            <a:r>
              <a:rPr lang="en" dirty="0"/>
              <a:t>)</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4"/>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Nickel</a:t>
            </a:r>
            <a:endParaRPr b="1"/>
          </a:p>
        </p:txBody>
      </p:sp>
      <p:sp>
        <p:nvSpPr>
          <p:cNvPr id="141" name="Google Shape;141;p14"/>
          <p:cNvSpPr txBox="1">
            <a:spLocks noGrp="1"/>
          </p:cNvSpPr>
          <p:nvPr>
            <p:ph type="body" idx="1"/>
          </p:nvPr>
        </p:nvSpPr>
        <p:spPr>
          <a:xfrm>
            <a:off x="300675" y="1593675"/>
            <a:ext cx="35331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dirty="0">
                <a:solidFill>
                  <a:srgbClr val="FFFFFF"/>
                </a:solidFill>
              </a:rPr>
              <a:t>Symbol: N</a:t>
            </a:r>
            <a:r>
              <a:rPr lang="en-US" sz="1800" dirty="0" err="1">
                <a:solidFill>
                  <a:srgbClr val="FFFFFF"/>
                </a:solidFill>
              </a:rPr>
              <a:t>i</a:t>
            </a:r>
            <a:r>
              <a:rPr lang="en-US" sz="1800" dirty="0">
                <a:solidFill>
                  <a:srgbClr val="FFFFFF"/>
                </a:solidFill>
              </a:rPr>
              <a:t> </a:t>
            </a:r>
          </a:p>
          <a:p>
            <a:pPr marL="0" lvl="0" indent="0" algn="l" rtl="0">
              <a:spcBef>
                <a:spcPts val="0"/>
              </a:spcBef>
              <a:spcAft>
                <a:spcPts val="0"/>
              </a:spcAft>
              <a:buNone/>
            </a:pPr>
            <a:r>
              <a:rPr lang="en" sz="1800" dirty="0">
                <a:solidFill>
                  <a:srgbClr val="F3F3F3"/>
                </a:solidFill>
                <a:highlight>
                  <a:schemeClr val="dk1"/>
                </a:highlight>
              </a:rPr>
              <a:t>Nickel is a </a:t>
            </a:r>
            <a:r>
              <a:rPr lang="en-US" sz="1800" dirty="0">
                <a:solidFill>
                  <a:srgbClr val="F3F3F3"/>
                </a:solidFill>
                <a:highlight>
                  <a:schemeClr val="dk1"/>
                </a:highlight>
              </a:rPr>
              <a:t>a</a:t>
            </a:r>
            <a:r>
              <a:rPr lang="en" sz="1800" dirty="0">
                <a:solidFill>
                  <a:srgbClr val="F3F3F3"/>
                </a:solidFill>
                <a:highlight>
                  <a:schemeClr val="dk1"/>
                </a:highlight>
              </a:rPr>
              <a:t> silvery metal that resists corrosion even at high temperatures</a:t>
            </a:r>
            <a:r>
              <a:rPr lang="en" dirty="0">
                <a:solidFill>
                  <a:srgbClr val="F3F3F3"/>
                </a:solidFill>
                <a:highlight>
                  <a:schemeClr val="dk1"/>
                </a:highlight>
              </a:rPr>
              <a:t>.</a:t>
            </a:r>
            <a:endParaRPr dirty="0">
              <a:solidFill>
                <a:srgbClr val="F3F3F3"/>
              </a:solidFill>
              <a:highlight>
                <a:schemeClr val="dk1"/>
              </a:highlight>
            </a:endParaRPr>
          </a:p>
        </p:txBody>
      </p:sp>
      <p:pic>
        <p:nvPicPr>
          <p:cNvPr id="142" name="Google Shape;142;p14"/>
          <p:cNvPicPr preferRelativeResize="0"/>
          <p:nvPr/>
        </p:nvPicPr>
        <p:blipFill>
          <a:blip r:embed="rId3">
            <a:alphaModFix/>
          </a:blip>
          <a:stretch>
            <a:fillRect/>
          </a:stretch>
        </p:blipFill>
        <p:spPr>
          <a:xfrm>
            <a:off x="3768000" y="2278350"/>
            <a:ext cx="3947224" cy="2631475"/>
          </a:xfrm>
          <a:prstGeom prst="rect">
            <a:avLst/>
          </a:prstGeom>
          <a:noFill/>
          <a:ln>
            <a:noFill/>
          </a:ln>
        </p:spPr>
      </p:pic>
      <p:pic>
        <p:nvPicPr>
          <p:cNvPr id="143" name="Google Shape;143;p14"/>
          <p:cNvPicPr preferRelativeResize="0"/>
          <p:nvPr/>
        </p:nvPicPr>
        <p:blipFill>
          <a:blip r:embed="rId4">
            <a:alphaModFix/>
          </a:blip>
          <a:stretch>
            <a:fillRect/>
          </a:stretch>
        </p:blipFill>
        <p:spPr>
          <a:xfrm>
            <a:off x="5950175" y="445025"/>
            <a:ext cx="2411049" cy="24110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5"/>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Devil’s Copper</a:t>
            </a:r>
            <a:endParaRPr b="1"/>
          </a:p>
        </p:txBody>
      </p:sp>
      <p:sp>
        <p:nvSpPr>
          <p:cNvPr id="149" name="Google Shape;149;p15"/>
          <p:cNvSpPr txBox="1">
            <a:spLocks noGrp="1"/>
          </p:cNvSpPr>
          <p:nvPr>
            <p:ph type="body" idx="1"/>
          </p:nvPr>
        </p:nvSpPr>
        <p:spPr>
          <a:xfrm>
            <a:off x="311700" y="1417200"/>
            <a:ext cx="4260300" cy="34818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800">
                <a:highlight>
                  <a:schemeClr val="dk1"/>
                </a:highlight>
              </a:rPr>
              <a:t>Nickel gets its name from the German word "kupfernickel" which means “old Nick’s copper”. It was also given the nickname "devil's copper” because German miners tried to remove nickel from an ore that they thought was copper, so it was super hard to remove.</a:t>
            </a:r>
            <a:endParaRPr sz="1800">
              <a:highlight>
                <a:schemeClr val="dk1"/>
              </a:highlight>
            </a:endParaRPr>
          </a:p>
        </p:txBody>
      </p:sp>
      <p:pic>
        <p:nvPicPr>
          <p:cNvPr id="150" name="Google Shape;150;p15"/>
          <p:cNvPicPr preferRelativeResize="0"/>
          <p:nvPr/>
        </p:nvPicPr>
        <p:blipFill>
          <a:blip r:embed="rId3">
            <a:alphaModFix/>
          </a:blip>
          <a:stretch>
            <a:fillRect/>
          </a:stretch>
        </p:blipFill>
        <p:spPr>
          <a:xfrm>
            <a:off x="6727650" y="542925"/>
            <a:ext cx="2257425" cy="2028825"/>
          </a:xfrm>
          <a:prstGeom prst="rect">
            <a:avLst/>
          </a:prstGeom>
          <a:noFill/>
          <a:ln>
            <a:noFill/>
          </a:ln>
        </p:spPr>
      </p:pic>
      <p:pic>
        <p:nvPicPr>
          <p:cNvPr id="151" name="Google Shape;151;p15"/>
          <p:cNvPicPr preferRelativeResize="0"/>
          <p:nvPr/>
        </p:nvPicPr>
        <p:blipFill>
          <a:blip r:embed="rId4">
            <a:alphaModFix/>
          </a:blip>
          <a:stretch>
            <a:fillRect/>
          </a:stretch>
        </p:blipFill>
        <p:spPr>
          <a:xfrm>
            <a:off x="4498825" y="2024789"/>
            <a:ext cx="2228825" cy="299556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16"/>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Origin of the nickel</a:t>
            </a:r>
            <a:endParaRPr b="1"/>
          </a:p>
        </p:txBody>
      </p:sp>
      <p:sp>
        <p:nvSpPr>
          <p:cNvPr id="157" name="Google Shape;157;p16"/>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dirty="0">
                <a:solidFill>
                  <a:srgbClr val="F3F3F3"/>
                </a:solidFill>
                <a:highlight>
                  <a:schemeClr val="dk1"/>
                </a:highlight>
              </a:rPr>
              <a:t>Who: Axel Fredrik Cronstedt</a:t>
            </a:r>
            <a:endParaRPr sz="1800" dirty="0">
              <a:solidFill>
                <a:srgbClr val="F3F3F3"/>
              </a:solidFill>
              <a:highlight>
                <a:schemeClr val="dk1"/>
              </a:highlight>
            </a:endParaRPr>
          </a:p>
          <a:p>
            <a:pPr marL="0" lvl="0" indent="0" algn="l" rtl="0">
              <a:spcBef>
                <a:spcPts val="1600"/>
              </a:spcBef>
              <a:spcAft>
                <a:spcPts val="0"/>
              </a:spcAft>
              <a:buNone/>
            </a:pPr>
            <a:r>
              <a:rPr lang="en" sz="1800" dirty="0">
                <a:solidFill>
                  <a:srgbClr val="F3F3F3"/>
                </a:solidFill>
                <a:highlight>
                  <a:schemeClr val="dk1"/>
                </a:highlight>
              </a:rPr>
              <a:t>Where: When Axel work</a:t>
            </a:r>
            <a:r>
              <a:rPr lang="en-US" sz="1800" dirty="0">
                <a:solidFill>
                  <a:srgbClr val="F3F3F3"/>
                </a:solidFill>
                <a:highlight>
                  <a:schemeClr val="dk1"/>
                </a:highlight>
              </a:rPr>
              <a:t>ed</a:t>
            </a:r>
            <a:r>
              <a:rPr lang="en" sz="1800" dirty="0">
                <a:solidFill>
                  <a:srgbClr val="F3F3F3"/>
                </a:solidFill>
                <a:highlight>
                  <a:schemeClr val="dk1"/>
                </a:highlight>
              </a:rPr>
              <a:t> at </a:t>
            </a:r>
            <a:r>
              <a:rPr lang="en-US" sz="1800" dirty="0">
                <a:solidFill>
                  <a:srgbClr val="F3F3F3"/>
                </a:solidFill>
                <a:highlight>
                  <a:schemeClr val="dk1"/>
                </a:highlight>
              </a:rPr>
              <a:t>S</a:t>
            </a:r>
            <a:r>
              <a:rPr lang="en" sz="1800" dirty="0">
                <a:solidFill>
                  <a:srgbClr val="F3F3F3"/>
                </a:solidFill>
                <a:highlight>
                  <a:schemeClr val="dk1"/>
                </a:highlight>
              </a:rPr>
              <a:t>tockholm he investigated a new metal, which was nickel, it was discovered in a mine at Los, Hälsingland, Sweden.</a:t>
            </a:r>
            <a:endParaRPr sz="1800" dirty="0">
              <a:solidFill>
                <a:srgbClr val="F3F3F3"/>
              </a:solidFill>
              <a:highlight>
                <a:schemeClr val="dk1"/>
              </a:highlight>
            </a:endParaRPr>
          </a:p>
          <a:p>
            <a:pPr marL="0" lvl="0" indent="0" algn="l" rtl="0">
              <a:spcBef>
                <a:spcPts val="1600"/>
              </a:spcBef>
              <a:spcAft>
                <a:spcPts val="1600"/>
              </a:spcAft>
              <a:buNone/>
            </a:pPr>
            <a:r>
              <a:rPr lang="en" sz="1800" dirty="0">
                <a:solidFill>
                  <a:srgbClr val="F3F3F3"/>
                </a:solidFill>
                <a:highlight>
                  <a:schemeClr val="dk1"/>
                </a:highlight>
              </a:rPr>
              <a:t>How: He found it in a mine and thought is might contain copper, but it was actually a new element</a:t>
            </a:r>
            <a:endParaRPr sz="1800" dirty="0">
              <a:solidFill>
                <a:srgbClr val="F3F3F3"/>
              </a:solidFill>
              <a:highlight>
                <a:schemeClr val="dk1"/>
              </a:highl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7"/>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Uses of Nickel</a:t>
            </a:r>
            <a:endParaRPr/>
          </a:p>
        </p:txBody>
      </p:sp>
      <p:sp>
        <p:nvSpPr>
          <p:cNvPr id="163" name="Google Shape;163;p17"/>
          <p:cNvSpPr txBox="1">
            <a:spLocks noGrp="1"/>
          </p:cNvSpPr>
          <p:nvPr>
            <p:ph type="body" idx="1"/>
          </p:nvPr>
        </p:nvSpPr>
        <p:spPr>
          <a:xfrm>
            <a:off x="3696000" y="706125"/>
            <a:ext cx="5448000" cy="3010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rgbClr val="F3F3F3"/>
              </a:buClr>
              <a:buSzPts val="1800"/>
              <a:buAutoNum type="arabicPeriod"/>
            </a:pPr>
            <a:r>
              <a:rPr lang="en" sz="1800">
                <a:solidFill>
                  <a:srgbClr val="F3F3F3"/>
                </a:solidFill>
              </a:rPr>
              <a:t>Resists corrosion</a:t>
            </a:r>
            <a:endParaRPr sz="1800">
              <a:solidFill>
                <a:srgbClr val="F3F3F3"/>
              </a:solidFill>
            </a:endParaRPr>
          </a:p>
          <a:p>
            <a:pPr marL="457200" lvl="0" indent="-342900" algn="l" rtl="0">
              <a:spcBef>
                <a:spcPts val="0"/>
              </a:spcBef>
              <a:spcAft>
                <a:spcPts val="0"/>
              </a:spcAft>
              <a:buClr>
                <a:srgbClr val="F3F3F3"/>
              </a:buClr>
              <a:buSzPts val="1800"/>
              <a:buAutoNum type="arabicPeriod"/>
            </a:pPr>
            <a:r>
              <a:rPr lang="en" sz="1800">
                <a:solidFill>
                  <a:srgbClr val="F3F3F3"/>
                </a:solidFill>
              </a:rPr>
              <a:t>Plates other metals to protect them</a:t>
            </a:r>
            <a:endParaRPr sz="1800">
              <a:solidFill>
                <a:srgbClr val="F3F3F3"/>
              </a:solidFill>
            </a:endParaRPr>
          </a:p>
          <a:p>
            <a:pPr marL="457200" lvl="0" indent="-342900" algn="l" rtl="0">
              <a:spcBef>
                <a:spcPts val="0"/>
              </a:spcBef>
              <a:spcAft>
                <a:spcPts val="0"/>
              </a:spcAft>
              <a:buClr>
                <a:srgbClr val="F3F3F3"/>
              </a:buClr>
              <a:buSzPts val="1800"/>
              <a:buAutoNum type="arabicPeriod"/>
            </a:pPr>
            <a:r>
              <a:rPr lang="en" sz="1800">
                <a:solidFill>
                  <a:srgbClr val="F3F3F3"/>
                </a:solidFill>
              </a:rPr>
              <a:t>Mainly used in making alloys such as stainless steel</a:t>
            </a:r>
            <a:endParaRPr sz="1800">
              <a:solidFill>
                <a:srgbClr val="F3F3F3"/>
              </a:solidFill>
            </a:endParaRPr>
          </a:p>
          <a:p>
            <a:pPr marL="457200" lvl="0" indent="-342900" algn="l" rtl="0">
              <a:spcBef>
                <a:spcPts val="0"/>
              </a:spcBef>
              <a:spcAft>
                <a:spcPts val="0"/>
              </a:spcAft>
              <a:buClr>
                <a:srgbClr val="F3F3F3"/>
              </a:buClr>
              <a:buSzPts val="1800"/>
              <a:buAutoNum type="arabicPeriod"/>
            </a:pPr>
            <a:r>
              <a:rPr lang="en" sz="1800">
                <a:solidFill>
                  <a:srgbClr val="F3F3F3"/>
                </a:solidFill>
              </a:rPr>
              <a:t>Used in batteries</a:t>
            </a:r>
            <a:endParaRPr sz="1800">
              <a:solidFill>
                <a:srgbClr val="F3F3F3"/>
              </a:solidFill>
            </a:endParaRPr>
          </a:p>
          <a:p>
            <a:pPr marL="457200" lvl="0" indent="-342900" algn="l" rtl="0">
              <a:spcBef>
                <a:spcPts val="0"/>
              </a:spcBef>
              <a:spcAft>
                <a:spcPts val="0"/>
              </a:spcAft>
              <a:buClr>
                <a:srgbClr val="F3F3F3"/>
              </a:buClr>
              <a:buSzPts val="1800"/>
              <a:buAutoNum type="arabicPeriod"/>
            </a:pPr>
            <a:r>
              <a:rPr lang="en" sz="1800">
                <a:solidFill>
                  <a:srgbClr val="F3F3F3"/>
                </a:solidFill>
              </a:rPr>
              <a:t>The U.S coin “the Nickel” is 25% nickel and 75% copper</a:t>
            </a:r>
            <a:endParaRPr sz="1800">
              <a:solidFill>
                <a:srgbClr val="F3F3F3"/>
              </a:solidFill>
            </a:endParaRPr>
          </a:p>
          <a:p>
            <a:pPr marL="457200" lvl="0" indent="-342900" algn="l" rtl="0">
              <a:spcBef>
                <a:spcPts val="0"/>
              </a:spcBef>
              <a:spcAft>
                <a:spcPts val="0"/>
              </a:spcAft>
              <a:buClr>
                <a:srgbClr val="F3F3F3"/>
              </a:buClr>
              <a:buSzPts val="1800"/>
              <a:buAutoNum type="arabicPeriod"/>
            </a:pPr>
            <a:r>
              <a:rPr lang="en" sz="1800">
                <a:solidFill>
                  <a:srgbClr val="F3F3F3"/>
                </a:solidFill>
              </a:rPr>
              <a:t>When adding nickel to glass, it is used to give in a green color </a:t>
            </a:r>
            <a:endParaRPr sz="1800">
              <a:solidFill>
                <a:srgbClr val="F3F3F3"/>
              </a:solidFill>
            </a:endParaRPr>
          </a:p>
          <a:p>
            <a:pPr marL="0" lvl="0" indent="0" algn="l" rtl="0">
              <a:spcBef>
                <a:spcPts val="1600"/>
              </a:spcBef>
              <a:spcAft>
                <a:spcPts val="1600"/>
              </a:spcAft>
              <a:buNone/>
            </a:pPr>
            <a:endParaRPr/>
          </a:p>
        </p:txBody>
      </p:sp>
      <p:pic>
        <p:nvPicPr>
          <p:cNvPr id="164" name="Google Shape;164;p17"/>
          <p:cNvPicPr preferRelativeResize="0"/>
          <p:nvPr/>
        </p:nvPicPr>
        <p:blipFill>
          <a:blip r:embed="rId3">
            <a:alphaModFix/>
          </a:blip>
          <a:stretch>
            <a:fillRect/>
          </a:stretch>
        </p:blipFill>
        <p:spPr>
          <a:xfrm>
            <a:off x="311700" y="3334047"/>
            <a:ext cx="3698175" cy="1693775"/>
          </a:xfrm>
          <a:prstGeom prst="rect">
            <a:avLst/>
          </a:prstGeom>
          <a:noFill/>
          <a:ln>
            <a:noFill/>
          </a:ln>
        </p:spPr>
      </p:pic>
      <p:pic>
        <p:nvPicPr>
          <p:cNvPr id="165" name="Google Shape;165;p17"/>
          <p:cNvPicPr preferRelativeResize="0"/>
          <p:nvPr/>
        </p:nvPicPr>
        <p:blipFill>
          <a:blip r:embed="rId4">
            <a:alphaModFix/>
          </a:blip>
          <a:stretch>
            <a:fillRect/>
          </a:stretch>
        </p:blipFill>
        <p:spPr>
          <a:xfrm>
            <a:off x="1392200" y="1205763"/>
            <a:ext cx="2011523" cy="201152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18"/>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the Nickel is mined and obtained</a:t>
            </a:r>
            <a:endParaRPr/>
          </a:p>
        </p:txBody>
      </p:sp>
      <p:sp>
        <p:nvSpPr>
          <p:cNvPr id="171" name="Google Shape;171;p18"/>
          <p:cNvSpPr txBox="1">
            <a:spLocks noGrp="1"/>
          </p:cNvSpPr>
          <p:nvPr>
            <p:ph type="body" idx="1"/>
          </p:nvPr>
        </p:nvSpPr>
        <p:spPr>
          <a:xfrm>
            <a:off x="311700" y="1505450"/>
            <a:ext cx="5066400" cy="3538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rgbClr val="FFFFFF"/>
              </a:buClr>
              <a:buSzPts val="1800"/>
              <a:buChar char="●"/>
            </a:pPr>
            <a:r>
              <a:rPr lang="en" sz="1800">
                <a:solidFill>
                  <a:srgbClr val="FFFFFF"/>
                </a:solidFill>
                <a:highlight>
                  <a:schemeClr val="dk1"/>
                </a:highlight>
              </a:rPr>
              <a:t>Most of the world’s supply of Nickel is mined in the Sudbury region of Ontario, Canada</a:t>
            </a:r>
            <a:endParaRPr sz="1800">
              <a:solidFill>
                <a:srgbClr val="FFFFFF"/>
              </a:solidFill>
              <a:highlight>
                <a:schemeClr val="dk1"/>
              </a:highlight>
            </a:endParaRPr>
          </a:p>
          <a:p>
            <a:pPr marL="457200" lvl="0" indent="-342900" algn="l" rtl="0">
              <a:spcBef>
                <a:spcPts val="0"/>
              </a:spcBef>
              <a:spcAft>
                <a:spcPts val="0"/>
              </a:spcAft>
              <a:buClr>
                <a:srgbClr val="FFFFFF"/>
              </a:buClr>
              <a:buSzPts val="1800"/>
              <a:buChar char="●"/>
            </a:pPr>
            <a:r>
              <a:rPr lang="en" sz="1800">
                <a:solidFill>
                  <a:srgbClr val="FFFFFF"/>
                </a:solidFill>
                <a:highlight>
                  <a:schemeClr val="dk1"/>
                </a:highlight>
              </a:rPr>
              <a:t>Primary nickel is produced and used in the form of ferro-nickel, nickel oxides and other chemicals, and as more or less pure nickel metal.</a:t>
            </a:r>
            <a:endParaRPr sz="1800">
              <a:solidFill>
                <a:srgbClr val="FFFFFF"/>
              </a:solidFill>
              <a:highlight>
                <a:schemeClr val="dk1"/>
              </a:highlight>
            </a:endParaRPr>
          </a:p>
          <a:p>
            <a:pPr marL="0" lvl="0" indent="0" algn="l" rtl="0">
              <a:spcBef>
                <a:spcPts val="1600"/>
              </a:spcBef>
              <a:spcAft>
                <a:spcPts val="1600"/>
              </a:spcAft>
              <a:buNone/>
            </a:pPr>
            <a:endParaRPr/>
          </a:p>
        </p:txBody>
      </p:sp>
      <p:pic>
        <p:nvPicPr>
          <p:cNvPr id="172" name="Google Shape;172;p18"/>
          <p:cNvPicPr preferRelativeResize="0"/>
          <p:nvPr/>
        </p:nvPicPr>
        <p:blipFill>
          <a:blip r:embed="rId3">
            <a:alphaModFix/>
          </a:blip>
          <a:stretch>
            <a:fillRect/>
          </a:stretch>
        </p:blipFill>
        <p:spPr>
          <a:xfrm>
            <a:off x="5378100" y="2898450"/>
            <a:ext cx="3662376" cy="20607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19"/>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Sources</a:t>
            </a:r>
            <a:endParaRPr/>
          </a:p>
        </p:txBody>
      </p:sp>
      <p:sp>
        <p:nvSpPr>
          <p:cNvPr id="178" name="Google Shape;178;p19"/>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u="sng">
                <a:solidFill>
                  <a:schemeClr val="hlink"/>
                </a:solidFill>
                <a:hlinkClick r:id="rId3"/>
              </a:rPr>
              <a:t>http://www.rsc.org/periodic-table/element/28/nickel</a:t>
            </a:r>
            <a:r>
              <a:rPr lang="en" sz="1800"/>
              <a:t> </a:t>
            </a:r>
            <a:endParaRPr sz="1800"/>
          </a:p>
          <a:p>
            <a:pPr marL="0" lvl="0" indent="0" algn="l" rtl="0">
              <a:spcBef>
                <a:spcPts val="1600"/>
              </a:spcBef>
              <a:spcAft>
                <a:spcPts val="0"/>
              </a:spcAft>
              <a:buNone/>
            </a:pPr>
            <a:r>
              <a:rPr lang="en" sz="1800" u="sng">
                <a:solidFill>
                  <a:schemeClr val="hlink"/>
                </a:solidFill>
                <a:hlinkClick r:id="rId4"/>
              </a:rPr>
              <a:t>https://www.ducksters.com/science/chemistry/nickel.php</a:t>
            </a:r>
            <a:r>
              <a:rPr lang="en" sz="1800"/>
              <a:t> </a:t>
            </a:r>
            <a:endParaRPr sz="1800"/>
          </a:p>
          <a:p>
            <a:pPr marL="0" lvl="0" indent="0" algn="l" rtl="0">
              <a:spcBef>
                <a:spcPts val="1600"/>
              </a:spcBef>
              <a:spcAft>
                <a:spcPts val="0"/>
              </a:spcAft>
              <a:buNone/>
            </a:pPr>
            <a:r>
              <a:rPr lang="en" sz="1800" u="sng">
                <a:solidFill>
                  <a:schemeClr val="hlink"/>
                </a:solidFill>
                <a:hlinkClick r:id="rId5"/>
              </a:rPr>
              <a:t>http://www.chemistryexplained.com/elements/L-P/Nickel.html</a:t>
            </a:r>
            <a:endParaRPr sz="1800"/>
          </a:p>
          <a:p>
            <a:pPr marL="0" lvl="0" indent="0" algn="l" rtl="0">
              <a:spcBef>
                <a:spcPts val="1600"/>
              </a:spcBef>
              <a:spcAft>
                <a:spcPts val="0"/>
              </a:spcAft>
              <a:buNone/>
            </a:pPr>
            <a:r>
              <a:rPr lang="en" sz="1800" u="sng">
                <a:solidFill>
                  <a:schemeClr val="hlink"/>
                </a:solidFill>
                <a:hlinkClick r:id="rId6"/>
              </a:rPr>
              <a:t>https://education.jlab.org/itselemental/ele028.html</a:t>
            </a:r>
            <a:r>
              <a:rPr lang="en" sz="1800"/>
              <a:t> </a:t>
            </a:r>
            <a:endParaRPr sz="1800"/>
          </a:p>
          <a:p>
            <a:pPr marL="0" lvl="0" indent="0" algn="l" rtl="0">
              <a:spcBef>
                <a:spcPts val="1600"/>
              </a:spcBef>
              <a:spcAft>
                <a:spcPts val="0"/>
              </a:spcAft>
              <a:buNone/>
            </a:pPr>
            <a:r>
              <a:rPr lang="en" sz="1800" u="sng">
                <a:solidFill>
                  <a:schemeClr val="hlink"/>
                </a:solidFill>
                <a:hlinkClick r:id="rId7"/>
              </a:rPr>
              <a:t>https://www.nickelinstitute.org/NickelUseInSociety/AboutNickel/HowNickelIsProduced.aspx</a:t>
            </a:r>
            <a:r>
              <a:rPr lang="en"/>
              <a:t> </a:t>
            </a:r>
            <a:endParaRPr/>
          </a:p>
          <a:p>
            <a:pPr marL="0" lvl="0" indent="0" algn="l" rtl="0">
              <a:spcBef>
                <a:spcPts val="1600"/>
              </a:spcBef>
              <a:spcAft>
                <a:spcPts val="0"/>
              </a:spcAft>
              <a:buNone/>
            </a:pPr>
            <a:r>
              <a:rPr lang="en"/>
              <a:t> </a:t>
            </a:r>
            <a:endParaRPr/>
          </a:p>
          <a:p>
            <a:pPr marL="0" lvl="0" indent="0" algn="l" rtl="0">
              <a:spcBef>
                <a:spcPts val="1600"/>
              </a:spcBef>
              <a:spcAft>
                <a:spcPts val="1600"/>
              </a:spcAft>
              <a:buNone/>
            </a:pPr>
            <a:endParaRPr/>
          </a:p>
        </p:txBody>
      </p:sp>
    </p:spTree>
  </p:cSld>
  <p:clrMapOvr>
    <a:masterClrMapping/>
  </p:clrMapOvr>
</p:sld>
</file>

<file path=ppt/theme/theme1.xml><?xml version="1.0" encoding="utf-8"?>
<a:theme xmlns:a="http://schemas.openxmlformats.org/drawingml/2006/main"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322</Words>
  <Application>Microsoft Office PowerPoint</Application>
  <PresentationFormat>On-screen Show (16:9)</PresentationFormat>
  <Paragraphs>27</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Montserrat</vt:lpstr>
      <vt:lpstr>Lato</vt:lpstr>
      <vt:lpstr>Arial</vt:lpstr>
      <vt:lpstr>Focus</vt:lpstr>
      <vt:lpstr>Nickel (Ni)</vt:lpstr>
      <vt:lpstr>Nickel</vt:lpstr>
      <vt:lpstr>Devil’s Copper</vt:lpstr>
      <vt:lpstr>Origin of the nickel</vt:lpstr>
      <vt:lpstr>Uses of Nickel</vt:lpstr>
      <vt:lpstr>How the Nickel is mined and obtained</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Nickel (Ni)</dc:title>
  <cp:lastModifiedBy>David Swart</cp:lastModifiedBy>
  <cp:revision>1</cp:revision>
  <dcterms:modified xsi:type="dcterms:W3CDTF">2018-10-09T14:44:50Z</dcterms:modified>
</cp:coreProperties>
</file>