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Roboto" panose="020B060402020202020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34d8acf0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34d8acf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434d8acf0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434d8acf0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34d8acf0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34d8acf0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34d8acf0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4d8acf0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Iron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Element name</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Element name is “Iron”</a:t>
            </a:r>
            <a:endParaRPr dirty="0"/>
          </a:p>
          <a:p>
            <a:pPr marL="0" lvl="0" indent="0" algn="l" rtl="0">
              <a:spcBef>
                <a:spcPts val="1600"/>
              </a:spcBef>
              <a:spcAft>
                <a:spcPts val="0"/>
              </a:spcAft>
              <a:buNone/>
            </a:pPr>
            <a:r>
              <a:rPr lang="en" dirty="0"/>
              <a:t>Element symbol is “F</a:t>
            </a:r>
            <a:r>
              <a:rPr lang="en-US"/>
              <a:t>e</a:t>
            </a:r>
            <a:r>
              <a:rPr lang="en"/>
              <a:t>”</a:t>
            </a:r>
            <a:endParaRPr dirty="0"/>
          </a:p>
          <a:p>
            <a:pPr marL="0" lvl="0" indent="0" algn="l" rtl="0">
              <a:spcBef>
                <a:spcPts val="1600"/>
              </a:spcBef>
              <a:spcAft>
                <a:spcPts val="0"/>
              </a:spcAft>
              <a:buNone/>
            </a:pPr>
            <a:r>
              <a:rPr lang="en" sz="2400" b="1" dirty="0">
                <a:solidFill>
                  <a:srgbClr val="222222"/>
                </a:solidFill>
                <a:highlight>
                  <a:srgbClr val="FFFFFF"/>
                </a:highlight>
                <a:latin typeface="Roboto"/>
                <a:ea typeface="Roboto"/>
                <a:cs typeface="Roboto"/>
                <a:sym typeface="Roboto"/>
              </a:rPr>
              <a:t>Iron</a:t>
            </a:r>
            <a:r>
              <a:rPr lang="en" sz="2400" dirty="0">
                <a:solidFill>
                  <a:srgbClr val="222222"/>
                </a:solidFill>
                <a:highlight>
                  <a:srgbClr val="FFFFFF"/>
                </a:highlight>
                <a:latin typeface="Roboto"/>
                <a:ea typeface="Roboto"/>
                <a:cs typeface="Roboto"/>
                <a:sym typeface="Roboto"/>
              </a:rPr>
              <a:t> is a chemical element with symbol Fe (from Latin: ferrum) and atomic number 26. It is a metal in the first transition series. It is by mass the most common element on Earth, forming much of Earth's outer and inner core. It is the fourth most common element in the Earth's crust</a:t>
            </a:r>
            <a:r>
              <a:rPr lang="en" sz="1200" dirty="0">
                <a:solidFill>
                  <a:srgbClr val="222222"/>
                </a:solidFill>
                <a:highlight>
                  <a:srgbClr val="FFFFFF"/>
                </a:highlight>
                <a:latin typeface="Roboto"/>
                <a:ea typeface="Roboto"/>
                <a:cs typeface="Roboto"/>
                <a:sym typeface="Roboto"/>
              </a:rPr>
              <a:t>.</a:t>
            </a:r>
            <a:endParaRPr dirty="0"/>
          </a:p>
          <a:p>
            <a:pPr marL="0" lvl="0" indent="0" algn="l" rtl="0">
              <a:spcBef>
                <a:spcPts val="1600"/>
              </a:spcBef>
              <a:spcAft>
                <a:spcPts val="1600"/>
              </a:spcAft>
              <a:buNone/>
            </a:pPr>
            <a:endParaRPr dirty="0"/>
          </a:p>
        </p:txBody>
      </p:sp>
      <p:pic>
        <p:nvPicPr>
          <p:cNvPr id="62" name="Google Shape;62;p14"/>
          <p:cNvPicPr preferRelativeResize="0"/>
          <p:nvPr/>
        </p:nvPicPr>
        <p:blipFill>
          <a:blip r:embed="rId3">
            <a:alphaModFix/>
          </a:blip>
          <a:stretch>
            <a:fillRect/>
          </a:stretch>
        </p:blipFill>
        <p:spPr>
          <a:xfrm>
            <a:off x="5228838" y="306363"/>
            <a:ext cx="2714625" cy="1685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reason it's called iron</a:t>
            </a:r>
            <a:endParaRPr/>
          </a:p>
        </p:txBody>
      </p:sp>
      <p:sp>
        <p:nvSpPr>
          <p:cNvPr id="68" name="Google Shape;68;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a:solidFill>
                  <a:srgbClr val="222222"/>
                </a:solidFill>
                <a:highlight>
                  <a:srgbClr val="FFFFFF"/>
                </a:highlight>
                <a:latin typeface="Roboto"/>
                <a:ea typeface="Roboto"/>
                <a:cs typeface="Roboto"/>
                <a:sym typeface="Roboto"/>
              </a:rPr>
              <a:t>Origin of name : from the Anglo-Saxon word "iron" or "iren" (the origin of the symbol Fe comes from the Latin word "ferrum" meaning "iron"). Possibly the word iron is derived from earlier words meaning "holy </a:t>
            </a:r>
            <a:r>
              <a:rPr lang="en" sz="1400" b="1">
                <a:solidFill>
                  <a:srgbClr val="222222"/>
                </a:solidFill>
                <a:highlight>
                  <a:srgbClr val="FFFFFF"/>
                </a:highlight>
                <a:latin typeface="Roboto"/>
                <a:ea typeface="Roboto"/>
                <a:cs typeface="Roboto"/>
                <a:sym typeface="Roboto"/>
              </a:rPr>
              <a:t>metal</a:t>
            </a:r>
            <a:r>
              <a:rPr lang="en" sz="1400">
                <a:solidFill>
                  <a:srgbClr val="222222"/>
                </a:solidFill>
                <a:highlight>
                  <a:srgbClr val="FFFFFF"/>
                </a:highlight>
                <a:latin typeface="Roboto"/>
                <a:ea typeface="Roboto"/>
                <a:cs typeface="Roboto"/>
                <a:sym typeface="Roboto"/>
              </a:rPr>
              <a:t>" because it was used to make the swords used in the Crusades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 where and who discovered iron</a:t>
            </a: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a:t>
            </a:r>
            <a:r>
              <a:rPr lang="en" sz="1400" b="1">
                <a:solidFill>
                  <a:srgbClr val="222222"/>
                </a:solidFill>
                <a:highlight>
                  <a:srgbClr val="FFFFFF"/>
                </a:highlight>
                <a:latin typeface="Roboto"/>
                <a:ea typeface="Roboto"/>
                <a:cs typeface="Roboto"/>
                <a:sym typeface="Roboto"/>
              </a:rPr>
              <a:t>Discovery</a:t>
            </a:r>
            <a:r>
              <a:rPr lang="en" sz="1400">
                <a:solidFill>
                  <a:srgbClr val="222222"/>
                </a:solidFill>
                <a:highlight>
                  <a:srgbClr val="FFFFFF"/>
                </a:highlight>
                <a:latin typeface="Roboto"/>
                <a:ea typeface="Roboto"/>
                <a:cs typeface="Roboto"/>
                <a:sym typeface="Roboto"/>
              </a:rPr>
              <a:t> of </a:t>
            </a:r>
            <a:r>
              <a:rPr lang="en" sz="1400" b="1">
                <a:solidFill>
                  <a:srgbClr val="222222"/>
                </a:solidFill>
                <a:highlight>
                  <a:srgbClr val="FFFFFF"/>
                </a:highlight>
                <a:latin typeface="Roboto"/>
                <a:ea typeface="Roboto"/>
                <a:cs typeface="Roboto"/>
                <a:sym typeface="Roboto"/>
              </a:rPr>
              <a:t>Iron</a:t>
            </a:r>
            <a:r>
              <a:rPr lang="en" sz="1400">
                <a:solidFill>
                  <a:srgbClr val="222222"/>
                </a:solidFill>
                <a:highlight>
                  <a:srgbClr val="FFFFFF"/>
                </a:highlight>
                <a:latin typeface="Roboto"/>
                <a:ea typeface="Roboto"/>
                <a:cs typeface="Roboto"/>
                <a:sym typeface="Roboto"/>
              </a:rPr>
              <a:t>. The first </a:t>
            </a:r>
            <a:r>
              <a:rPr lang="en" sz="1400" b="1">
                <a:solidFill>
                  <a:srgbClr val="222222"/>
                </a:solidFill>
                <a:highlight>
                  <a:srgbClr val="FFFFFF"/>
                </a:highlight>
                <a:latin typeface="Roboto"/>
                <a:ea typeface="Roboto"/>
                <a:cs typeface="Roboto"/>
                <a:sym typeface="Roboto"/>
              </a:rPr>
              <a:t>iron</a:t>
            </a:r>
            <a:r>
              <a:rPr lang="en" sz="1400">
                <a:solidFill>
                  <a:srgbClr val="222222"/>
                </a:solidFill>
                <a:highlight>
                  <a:srgbClr val="FFFFFF"/>
                </a:highlight>
                <a:latin typeface="Roboto"/>
                <a:ea typeface="Roboto"/>
                <a:cs typeface="Roboto"/>
                <a:sym typeface="Roboto"/>
              </a:rPr>
              <a:t> used by humans is likely to have come from meteorites. ... In Mesopotamia (Iraq) there is evidence people were smelting </a:t>
            </a:r>
            <a:r>
              <a:rPr lang="en" sz="1400" b="1">
                <a:solidFill>
                  <a:srgbClr val="222222"/>
                </a:solidFill>
                <a:highlight>
                  <a:srgbClr val="FFFFFF"/>
                </a:highlight>
                <a:latin typeface="Roboto"/>
                <a:ea typeface="Roboto"/>
                <a:cs typeface="Roboto"/>
                <a:sym typeface="Roboto"/>
              </a:rPr>
              <a:t>iron</a:t>
            </a:r>
            <a:r>
              <a:rPr lang="en" sz="1400">
                <a:solidFill>
                  <a:srgbClr val="222222"/>
                </a:solidFill>
                <a:highlight>
                  <a:srgbClr val="FFFFFF"/>
                </a:highlight>
                <a:latin typeface="Roboto"/>
                <a:ea typeface="Roboto"/>
                <a:cs typeface="Roboto"/>
                <a:sym typeface="Roboto"/>
              </a:rPr>
              <a:t> around 5000 BC. Artifacts made of smelted </a:t>
            </a:r>
            <a:r>
              <a:rPr lang="en" sz="1400" b="1">
                <a:solidFill>
                  <a:srgbClr val="222222"/>
                </a:solidFill>
                <a:highlight>
                  <a:srgbClr val="FFFFFF"/>
                </a:highlight>
                <a:latin typeface="Roboto"/>
                <a:ea typeface="Roboto"/>
                <a:cs typeface="Roboto"/>
                <a:sym typeface="Roboto"/>
              </a:rPr>
              <a:t>iron</a:t>
            </a:r>
            <a:r>
              <a:rPr lang="en" sz="1400">
                <a:solidFill>
                  <a:srgbClr val="222222"/>
                </a:solidFill>
                <a:highlight>
                  <a:srgbClr val="FFFFFF"/>
                </a:highlight>
                <a:latin typeface="Roboto"/>
                <a:ea typeface="Roboto"/>
                <a:cs typeface="Roboto"/>
                <a:sym typeface="Roboto"/>
              </a:rPr>
              <a:t> have been found dating from about 3000 BC in Egypt and Mesopotamia.</a:t>
            </a:r>
            <a:endParaRPr sz="1400">
              <a:solidFill>
                <a:srgbClr val="222222"/>
              </a:solidFill>
              <a:highlight>
                <a:srgbClr val="FFFFFF"/>
              </a:highlight>
              <a:latin typeface="Roboto"/>
              <a:ea typeface="Roboto"/>
              <a:cs typeface="Roboto"/>
              <a:sym typeface="Roboto"/>
            </a:endParaRPr>
          </a:p>
          <a:p>
            <a:pPr marL="0" lvl="0" indent="0" algn="l" rtl="0">
              <a:spcBef>
                <a:spcPts val="1600"/>
              </a:spcBef>
              <a:spcAft>
                <a:spcPts val="0"/>
              </a:spcAft>
              <a:buNone/>
            </a:pPr>
            <a:r>
              <a:rPr lang="en" sz="1400">
                <a:solidFill>
                  <a:srgbClr val="222222"/>
                </a:solidFill>
                <a:highlight>
                  <a:srgbClr val="FFFFFF"/>
                </a:highlight>
                <a:latin typeface="Roboto"/>
                <a:ea typeface="Roboto"/>
                <a:cs typeface="Roboto"/>
                <a:sym typeface="Roboto"/>
              </a:rPr>
              <a:t>Were: In </a:t>
            </a:r>
            <a:r>
              <a:rPr lang="en" sz="1400" b="1">
                <a:solidFill>
                  <a:srgbClr val="222222"/>
                </a:solidFill>
                <a:highlight>
                  <a:srgbClr val="FFFFFF"/>
                </a:highlight>
                <a:latin typeface="Roboto"/>
                <a:ea typeface="Roboto"/>
                <a:cs typeface="Roboto"/>
                <a:sym typeface="Roboto"/>
              </a:rPr>
              <a:t>Mesopotamia</a:t>
            </a:r>
            <a:r>
              <a:rPr lang="en" sz="1400">
                <a:solidFill>
                  <a:srgbClr val="222222"/>
                </a:solidFill>
                <a:highlight>
                  <a:srgbClr val="FFFFFF"/>
                </a:highlight>
                <a:latin typeface="Roboto"/>
                <a:ea typeface="Roboto"/>
                <a:cs typeface="Roboto"/>
                <a:sym typeface="Roboto"/>
              </a:rPr>
              <a:t> (</a:t>
            </a:r>
            <a:r>
              <a:rPr lang="en" sz="1400" b="1">
                <a:solidFill>
                  <a:srgbClr val="222222"/>
                </a:solidFill>
                <a:highlight>
                  <a:srgbClr val="FFFFFF"/>
                </a:highlight>
                <a:latin typeface="Roboto"/>
                <a:ea typeface="Roboto"/>
                <a:cs typeface="Roboto"/>
                <a:sym typeface="Roboto"/>
              </a:rPr>
              <a:t>Iraq</a:t>
            </a:r>
            <a:r>
              <a:rPr lang="en" sz="1400">
                <a:solidFill>
                  <a:srgbClr val="222222"/>
                </a:solidFill>
                <a:highlight>
                  <a:srgbClr val="FFFFFF"/>
                </a:highlight>
                <a:latin typeface="Roboto"/>
                <a:ea typeface="Roboto"/>
                <a:cs typeface="Roboto"/>
                <a:sym typeface="Roboto"/>
              </a:rPr>
              <a:t>) there is evidence people were smelting iron around 5000 BC. Artifacts made of smelted iron have been found dating from about 3000 BC in </a:t>
            </a:r>
            <a:r>
              <a:rPr lang="en" sz="1400" b="1">
                <a:solidFill>
                  <a:srgbClr val="222222"/>
                </a:solidFill>
                <a:highlight>
                  <a:srgbClr val="FFFFFF"/>
                </a:highlight>
                <a:latin typeface="Roboto"/>
                <a:ea typeface="Roboto"/>
                <a:cs typeface="Roboto"/>
                <a:sym typeface="Roboto"/>
              </a:rPr>
              <a:t>Egypt</a:t>
            </a:r>
            <a:r>
              <a:rPr lang="en" sz="1400">
                <a:solidFill>
                  <a:srgbClr val="222222"/>
                </a:solidFill>
                <a:highlight>
                  <a:srgbClr val="FFFFFF"/>
                </a:highlight>
                <a:latin typeface="Roboto"/>
                <a:ea typeface="Roboto"/>
                <a:cs typeface="Roboto"/>
                <a:sym typeface="Roboto"/>
              </a:rPr>
              <a:t> and</a:t>
            </a:r>
            <a:r>
              <a:rPr lang="en" sz="1400" b="1">
                <a:solidFill>
                  <a:srgbClr val="222222"/>
                </a:solidFill>
                <a:highlight>
                  <a:srgbClr val="FFFFFF"/>
                </a:highlight>
                <a:latin typeface="Roboto"/>
                <a:ea typeface="Roboto"/>
                <a:cs typeface="Roboto"/>
                <a:sym typeface="Roboto"/>
              </a:rPr>
              <a:t>Mesopotamia</a:t>
            </a:r>
            <a:r>
              <a:rPr lang="en" sz="1400">
                <a:solidFill>
                  <a:srgbClr val="222222"/>
                </a:solidFill>
                <a:highlight>
                  <a:srgbClr val="FFFFFF"/>
                </a:highlight>
                <a:latin typeface="Roboto"/>
                <a:ea typeface="Roboto"/>
                <a:cs typeface="Roboto"/>
                <a:sym typeface="Roboto"/>
              </a:rPr>
              <a:t>. In those times, iron was a ceremonial metal; it was too expensive to be used in everyday life.</a:t>
            </a:r>
            <a:endParaRPr sz="1400">
              <a:solidFill>
                <a:srgbClr val="222222"/>
              </a:solidFill>
              <a:highlight>
                <a:srgbClr val="FFFFFF"/>
              </a:highlight>
              <a:latin typeface="Roboto"/>
              <a:ea typeface="Roboto"/>
              <a:cs typeface="Roboto"/>
              <a:sym typeface="Roboto"/>
            </a:endParaRPr>
          </a:p>
          <a:p>
            <a:pPr marL="0" lvl="0" indent="0" algn="l" rtl="0">
              <a:spcBef>
                <a:spcPts val="1600"/>
              </a:spcBef>
              <a:spcAft>
                <a:spcPts val="1600"/>
              </a:spcAft>
              <a:buNone/>
            </a:pPr>
            <a:r>
              <a:rPr lang="en" sz="1400">
                <a:solidFill>
                  <a:srgbClr val="222222"/>
                </a:solidFill>
                <a:highlight>
                  <a:srgbClr val="FFFFFF"/>
                </a:highlight>
                <a:latin typeface="Roboto"/>
                <a:ea typeface="Roboto"/>
                <a:cs typeface="Roboto"/>
                <a:sym typeface="Roboto"/>
              </a:rPr>
              <a:t>Who: Iron has been known since ancient times </a:t>
            </a:r>
            <a:endParaRPr sz="1400">
              <a:solidFill>
                <a:srgbClr val="222222"/>
              </a:solidFill>
              <a:highlight>
                <a:srgbClr val="FFFFFF"/>
              </a:highlight>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it's obtain</a:t>
            </a:r>
            <a:endParaRPr/>
          </a:p>
        </p:txBody>
      </p:sp>
      <p:sp>
        <p:nvSpPr>
          <p:cNvPr id="80" name="Google Shape;8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Iron makes up about 80% of the earth's core Things such as vehicles use iron</a:t>
            </a:r>
            <a:endParaRPr/>
          </a:p>
          <a:p>
            <a:pPr marL="0" lvl="0" indent="0" algn="l" rtl="0">
              <a:spcBef>
                <a:spcPts val="1600"/>
              </a:spcBef>
              <a:spcAft>
                <a:spcPts val="1600"/>
              </a:spcAft>
              <a:buNone/>
            </a:pPr>
            <a:r>
              <a:rPr lang="en"/>
              <a:t>And buildings Most of our iron comes from china </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297</Words>
  <Application>Microsoft Office PowerPoint</Application>
  <PresentationFormat>On-screen Show (16:9)</PresentationFormat>
  <Paragraphs>14</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Roboto</vt:lpstr>
      <vt:lpstr>Arial</vt:lpstr>
      <vt:lpstr>Simple Light</vt:lpstr>
      <vt:lpstr>Iron</vt:lpstr>
      <vt:lpstr>Element name</vt:lpstr>
      <vt:lpstr>The reason it's called iron</vt:lpstr>
      <vt:lpstr>how , where and who discovered iron</vt:lpstr>
      <vt:lpstr>How it's obtain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Iron</dc:title>
  <cp:lastModifiedBy>David Swart</cp:lastModifiedBy>
  <cp:revision>2</cp:revision>
  <dcterms:modified xsi:type="dcterms:W3CDTF">2018-10-10T21:26:59Z</dcterms:modified>
</cp:coreProperties>
</file>