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
  </p:notesMasterIdLst>
  <p:sldIdLst>
    <p:sldId id="256" r:id="rId2"/>
    <p:sldId id="257" r:id="rId3"/>
    <p:sldId id="258" r:id="rId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4392b35ca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4392b35ca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4392b35cad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4392b35cad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search?q=vanadium&amp;rlz=1CAHPZY_enUS817US817&amp;source=lnms&amp;tbm=isch&amp;sa=X&amp;ved=0ahUKEwjwgIn8mOvdAhXVN30KHXfZB2QQ_AUIDigB&amp;biw=1366&amp;bih=629&amp;safe=active&amp;ssui=on#imgrc=q0n2EUwUsVShGM" TargetMode="External"/><Relationship Id="rId7" Type="http://schemas.openxmlformats.org/officeDocument/2006/relationships/hyperlink" Target="https://www.britannica.com/technology/vanadium-processin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www.rsc.org/periodic-table/element/23/vanadium" TargetMode="External"/><Relationship Id="rId5" Type="http://schemas.openxmlformats.org/officeDocument/2006/relationships/hyperlink" Target="http://metals.visualcapitalist.com/vanadium-the-energy-storage-metal/" TargetMode="External"/><Relationship Id="rId4" Type="http://schemas.openxmlformats.org/officeDocument/2006/relationships/hyperlink" Target="https://www.chemicool.com/elements/vanadium.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descr="Image result for vanadium"/>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Georgia"/>
                <a:ea typeface="Georgia"/>
                <a:cs typeface="Georgia"/>
                <a:sym typeface="Georgia"/>
              </a:rPr>
              <a:t>Vanadium Origins</a:t>
            </a:r>
            <a:endParaRPr>
              <a:latin typeface="Georgia"/>
              <a:ea typeface="Georgia"/>
              <a:cs typeface="Georgia"/>
              <a:sym typeface="Georgia"/>
            </a:endParaRPr>
          </a:p>
        </p:txBody>
      </p:sp>
      <p:sp>
        <p:nvSpPr>
          <p:cNvPr id="60" name="Google Shape;60;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400">
                <a:solidFill>
                  <a:srgbClr val="000000"/>
                </a:solidFill>
                <a:highlight>
                  <a:srgbClr val="FFFFFF"/>
                </a:highlight>
                <a:latin typeface="Georgia"/>
                <a:ea typeface="Georgia"/>
                <a:cs typeface="Georgia"/>
                <a:sym typeface="Georgia"/>
              </a:rPr>
              <a:t>The element is named after 'Vanadis', the old Norse name for the Scandinavian goddess Freyja. </a:t>
            </a:r>
            <a:endParaRPr sz="1400">
              <a:solidFill>
                <a:srgbClr val="000000"/>
              </a:solidFill>
              <a:highlight>
                <a:srgbClr val="FFFFFF"/>
              </a:highlight>
              <a:latin typeface="Georgia"/>
              <a:ea typeface="Georgia"/>
              <a:cs typeface="Georgia"/>
              <a:sym typeface="Georgia"/>
            </a:endParaRPr>
          </a:p>
          <a:p>
            <a:pPr marL="0" lvl="0" indent="0" algn="l" rtl="0">
              <a:lnSpc>
                <a:spcPct val="100000"/>
              </a:lnSpc>
              <a:spcBef>
                <a:spcPts val="0"/>
              </a:spcBef>
              <a:spcAft>
                <a:spcPts val="0"/>
              </a:spcAft>
              <a:buNone/>
            </a:pPr>
            <a:r>
              <a:rPr lang="en" sz="1400">
                <a:solidFill>
                  <a:srgbClr val="000000"/>
                </a:solidFill>
                <a:highlight>
                  <a:srgbClr val="FFFFFF"/>
                </a:highlight>
                <a:latin typeface="Georgia"/>
                <a:ea typeface="Georgia"/>
                <a:cs typeface="Georgia"/>
                <a:sym typeface="Georgia"/>
              </a:rPr>
              <a:t>Vanadium was discovered in 1801 by the Spanish scientist Andres Manuel del Rio. Del Rio discovered the new element in brown lead ore (now known to be the mineral vanadinite, Pb</a:t>
            </a:r>
            <a:r>
              <a:rPr lang="en" sz="1400" baseline="-25000">
                <a:solidFill>
                  <a:srgbClr val="000000"/>
                </a:solidFill>
                <a:highlight>
                  <a:srgbClr val="FFFFFF"/>
                </a:highlight>
                <a:latin typeface="Georgia"/>
                <a:ea typeface="Georgia"/>
                <a:cs typeface="Georgia"/>
                <a:sym typeface="Georgia"/>
              </a:rPr>
              <a:t>5</a:t>
            </a:r>
            <a:r>
              <a:rPr lang="en" sz="1400">
                <a:solidFill>
                  <a:srgbClr val="000000"/>
                </a:solidFill>
                <a:highlight>
                  <a:srgbClr val="FFFFFF"/>
                </a:highlight>
                <a:latin typeface="Georgia"/>
                <a:ea typeface="Georgia"/>
                <a:cs typeface="Georgia"/>
                <a:sym typeface="Georgia"/>
              </a:rPr>
              <a:t>[VO</a:t>
            </a:r>
            <a:r>
              <a:rPr lang="en" sz="1400" baseline="-25000">
                <a:solidFill>
                  <a:srgbClr val="000000"/>
                </a:solidFill>
                <a:highlight>
                  <a:srgbClr val="FFFFFF"/>
                </a:highlight>
                <a:latin typeface="Georgia"/>
                <a:ea typeface="Georgia"/>
                <a:cs typeface="Georgia"/>
                <a:sym typeface="Georgia"/>
              </a:rPr>
              <a:t>4</a:t>
            </a:r>
            <a:r>
              <a:rPr lang="en" sz="1400">
                <a:solidFill>
                  <a:srgbClr val="000000"/>
                </a:solidFill>
                <a:highlight>
                  <a:srgbClr val="FFFFFF"/>
                </a:highlight>
                <a:latin typeface="Georgia"/>
                <a:ea typeface="Georgia"/>
                <a:cs typeface="Georgia"/>
                <a:sym typeface="Georgia"/>
              </a:rPr>
              <a:t>]</a:t>
            </a:r>
            <a:r>
              <a:rPr lang="en" sz="1400" baseline="-25000">
                <a:solidFill>
                  <a:srgbClr val="000000"/>
                </a:solidFill>
                <a:highlight>
                  <a:srgbClr val="FFFFFF"/>
                </a:highlight>
                <a:latin typeface="Georgia"/>
                <a:ea typeface="Georgia"/>
                <a:cs typeface="Georgia"/>
                <a:sym typeface="Georgia"/>
              </a:rPr>
              <a:t>3</a:t>
            </a:r>
            <a:r>
              <a:rPr lang="en" sz="1400">
                <a:solidFill>
                  <a:srgbClr val="000000"/>
                </a:solidFill>
                <a:highlight>
                  <a:srgbClr val="FFFFFF"/>
                </a:highlight>
                <a:latin typeface="Georgia"/>
                <a:ea typeface="Georgia"/>
                <a:cs typeface="Georgia"/>
                <a:sym typeface="Georgia"/>
              </a:rPr>
              <a:t>Cl) in New Spain (Mexico).</a:t>
            </a:r>
            <a:endParaRPr sz="1400">
              <a:solidFill>
                <a:srgbClr val="000000"/>
              </a:solidFill>
              <a:highlight>
                <a:srgbClr val="FFFFFF"/>
              </a:highlight>
              <a:latin typeface="Georgia"/>
              <a:ea typeface="Georgia"/>
              <a:cs typeface="Georgia"/>
              <a:sym typeface="Georgia"/>
            </a:endParaRPr>
          </a:p>
          <a:p>
            <a:pPr marL="0" lvl="0" indent="0" algn="l" rtl="0">
              <a:lnSpc>
                <a:spcPct val="100000"/>
              </a:lnSpc>
              <a:spcBef>
                <a:spcPts val="0"/>
              </a:spcBef>
              <a:spcAft>
                <a:spcPts val="0"/>
              </a:spcAft>
              <a:buNone/>
            </a:pPr>
            <a:r>
              <a:rPr lang="en" sz="1400">
                <a:solidFill>
                  <a:srgbClr val="000000"/>
                </a:solidFill>
                <a:highlight>
                  <a:srgbClr val="FFFFFF"/>
                </a:highlight>
                <a:latin typeface="Georgia"/>
                <a:ea typeface="Georgia"/>
                <a:cs typeface="Georgia"/>
                <a:sym typeface="Georgia"/>
              </a:rPr>
              <a:t>About 80% of the vanadium produced is used as a steel additive. Vanadium-steel alloys are very tough and are used for armour plate, axles, tools, piston rods and crankshafts. Less than 1% of vanadium, and as little chromium, makes steel shock resistant and vibration resistant. Vanadium alloys are used in nuclear reactors because of vanadium’s low neutron-absorbing properties</a:t>
            </a:r>
            <a:endParaRPr sz="1400">
              <a:solidFill>
                <a:srgbClr val="000000"/>
              </a:solidFill>
              <a:highlight>
                <a:srgbClr val="FFFFFF"/>
              </a:highlight>
              <a:latin typeface="Georgia"/>
              <a:ea typeface="Georgia"/>
              <a:cs typeface="Georgia"/>
              <a:sym typeface="Georgia"/>
            </a:endParaRPr>
          </a:p>
          <a:p>
            <a:pPr marL="0" lvl="0" indent="0" algn="l" rtl="0">
              <a:lnSpc>
                <a:spcPct val="100000"/>
              </a:lnSpc>
              <a:spcBef>
                <a:spcPts val="0"/>
              </a:spcBef>
              <a:spcAft>
                <a:spcPts val="0"/>
              </a:spcAft>
              <a:buClr>
                <a:schemeClr val="dk1"/>
              </a:buClr>
              <a:buSzPts val="1100"/>
              <a:buFont typeface="Arial"/>
              <a:buNone/>
            </a:pPr>
            <a:r>
              <a:rPr lang="en" sz="1400">
                <a:solidFill>
                  <a:srgbClr val="000000"/>
                </a:solidFill>
                <a:highlight>
                  <a:srgbClr val="FFFFFF"/>
                </a:highlight>
                <a:latin typeface="Georgia"/>
                <a:ea typeface="Georgia"/>
                <a:cs typeface="Georgia"/>
                <a:sym typeface="Georgia"/>
              </a:rPr>
              <a:t>Vanadium is extracted from carnotite as a coproduct with uranium by leaching the ore concentrate for 24 hours with hot sulfuric acid and an oxidant such as sodium chlorate.</a:t>
            </a:r>
            <a:endParaRPr sz="1400">
              <a:solidFill>
                <a:srgbClr val="000000"/>
              </a:solidFill>
              <a:highlight>
                <a:srgbClr val="FFFFFF"/>
              </a:highlight>
              <a:latin typeface="Georgia"/>
              <a:ea typeface="Georgia"/>
              <a:cs typeface="Georgia"/>
              <a:sym typeface="Georg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Bibliography</a:t>
            </a:r>
            <a:endParaRPr/>
          </a:p>
        </p:txBody>
      </p:sp>
      <p:sp>
        <p:nvSpPr>
          <p:cNvPr id="66" name="Google Shape;66;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AutoNum type="arabicPeriod"/>
            </a:pPr>
            <a:r>
              <a:rPr lang="en" sz="1200" u="sng">
                <a:solidFill>
                  <a:schemeClr val="hlink"/>
                </a:solidFill>
                <a:hlinkClick r:id="rId3"/>
              </a:rPr>
              <a:t>https://www.google.com/search?q=vanadium&amp;rlz=1CAHPZY_enUS817US817&amp;source=lnms&amp;tbm=isch&amp;sa=X&amp;ved=0ahUKEwjwgIn8mOvdAhXVN30KHXfZB2QQ_AUIDigB&amp;biw=1366&amp;bih=629&amp;safe=active&amp;ssui=on#imgrc=q0n2EUwUsVShGM</a:t>
            </a:r>
            <a:r>
              <a:rPr lang="en" sz="1200"/>
              <a:t>:</a:t>
            </a:r>
            <a:endParaRPr sz="1200"/>
          </a:p>
          <a:p>
            <a:pPr marL="457200" lvl="0" indent="-304800" algn="l" rtl="0">
              <a:spcBef>
                <a:spcPts val="0"/>
              </a:spcBef>
              <a:spcAft>
                <a:spcPts val="0"/>
              </a:spcAft>
              <a:buSzPts val="1200"/>
              <a:buAutoNum type="arabicPeriod"/>
            </a:pPr>
            <a:r>
              <a:rPr lang="en" sz="1200" u="sng">
                <a:solidFill>
                  <a:schemeClr val="hlink"/>
                </a:solidFill>
                <a:hlinkClick r:id="rId4"/>
              </a:rPr>
              <a:t>https://www.chemicool.com/elements/vanadium.html</a:t>
            </a:r>
            <a:endParaRPr sz="1200"/>
          </a:p>
          <a:p>
            <a:pPr marL="457200" lvl="0" indent="-304800" algn="l" rtl="0">
              <a:spcBef>
                <a:spcPts val="0"/>
              </a:spcBef>
              <a:spcAft>
                <a:spcPts val="0"/>
              </a:spcAft>
              <a:buSzPts val="1200"/>
              <a:buAutoNum type="arabicPeriod"/>
            </a:pPr>
            <a:r>
              <a:rPr lang="en" sz="1200" u="sng">
                <a:solidFill>
                  <a:schemeClr val="hlink"/>
                </a:solidFill>
                <a:hlinkClick r:id="rId5"/>
              </a:rPr>
              <a:t>http://metals.visualcapitalist.com/vanadium-the-energy-storage-metal/</a:t>
            </a:r>
            <a:endParaRPr sz="1200"/>
          </a:p>
          <a:p>
            <a:pPr marL="457200" lvl="0" indent="-304800" algn="l" rtl="0">
              <a:spcBef>
                <a:spcPts val="0"/>
              </a:spcBef>
              <a:spcAft>
                <a:spcPts val="0"/>
              </a:spcAft>
              <a:buSzPts val="1200"/>
              <a:buAutoNum type="arabicPeriod"/>
            </a:pPr>
            <a:r>
              <a:rPr lang="en" sz="1200" u="sng">
                <a:solidFill>
                  <a:schemeClr val="hlink"/>
                </a:solidFill>
                <a:hlinkClick r:id="rId6"/>
              </a:rPr>
              <a:t>http://www.rsc.org/periodic-table/element/23/vanadium</a:t>
            </a:r>
            <a:endParaRPr sz="1200"/>
          </a:p>
          <a:p>
            <a:pPr marL="457200" lvl="0" indent="-304800" algn="l" rtl="0">
              <a:spcBef>
                <a:spcPts val="0"/>
              </a:spcBef>
              <a:spcAft>
                <a:spcPts val="0"/>
              </a:spcAft>
              <a:buSzPts val="1200"/>
              <a:buAutoNum type="arabicPeriod"/>
            </a:pPr>
            <a:r>
              <a:rPr lang="en" sz="1200" u="sng">
                <a:solidFill>
                  <a:schemeClr val="hlink"/>
                </a:solidFill>
                <a:hlinkClick r:id="rId7"/>
              </a:rPr>
              <a:t>https://www.britannica.com/technology/vanadium-processing</a:t>
            </a:r>
            <a:endParaRPr sz="1200"/>
          </a:p>
          <a:p>
            <a:pPr marL="457200" lvl="0" indent="-304800" algn="l" rtl="0">
              <a:spcBef>
                <a:spcPts val="0"/>
              </a:spcBef>
              <a:spcAft>
                <a:spcPts val="0"/>
              </a:spcAft>
              <a:buSzPts val="1200"/>
              <a:buAutoNum type="arabicPeriod"/>
            </a:pPr>
            <a:endParaRPr sz="12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268</Words>
  <Application>Microsoft Office PowerPoint</Application>
  <PresentationFormat>On-screen Show (16:9)</PresentationFormat>
  <Paragraphs>11</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Georgia</vt:lpstr>
      <vt:lpstr>Simple Light</vt:lpstr>
      <vt:lpstr>PowerPoint Presentation</vt:lpstr>
      <vt:lpstr>Vanadium Origins</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Swart</dc:creator>
  <cp:lastModifiedBy>David Swart</cp:lastModifiedBy>
  <cp:revision>1</cp:revision>
  <dcterms:modified xsi:type="dcterms:W3CDTF">2018-10-05T19:45:03Z</dcterms:modified>
</cp:coreProperties>
</file>