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Merriweather" panose="020B0604020202020204" charset="0"/>
      <p:regular r:id="rId10"/>
      <p:bold r:id="rId11"/>
      <p:italic r:id="rId12"/>
      <p:boldItalic r:id="rId13"/>
    </p:embeddedFont>
    <p:embeddedFont>
      <p:font typeface="Playfair Display SC" panose="020B0604020202020204" charset="0"/>
      <p:regular r:id="rId14"/>
      <p:bold r:id="rId15"/>
      <p:italic r:id="rId16"/>
      <p:boldItalic r:id="rId17"/>
    </p:embeddedFont>
    <p:embeddedFont>
      <p:font typeface="Roboto"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42db967e28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42db967e28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42db967e2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42db967e2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42db967e2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42db967e2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430397da5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430397da5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30397da5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30397da5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430397da53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430397da5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hyperlink" Target="http://www.rsc.org/periodic-table/element/22/titaniu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webelements.com/titanium/" TargetMode="External"/><Relationship Id="rId4" Type="http://schemas.openxmlformats.org/officeDocument/2006/relationships/hyperlink" Target="https://www.merriam-webster.com/dictionary/titaniu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s://education.jlab.org/itselemental/ele022.html"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https://www.webelements.com/titanium/history.html" TargetMode="External"/><Relationship Id="rId4" Type="http://schemas.openxmlformats.org/officeDocument/2006/relationships/hyperlink" Target="https://www.britannica.com/science/titanium#ref921496"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mineralseducationcoalition.org/elements/titaniu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worldofchemicals.com/98/chemistry-articles/william-gregor-discoverer-of-titanium-metal.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1355725" y="1949400"/>
            <a:ext cx="6283200" cy="12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Titanium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Titanium?</a:t>
            </a:r>
            <a:endParaRPr/>
          </a:p>
        </p:txBody>
      </p:sp>
      <p:sp>
        <p:nvSpPr>
          <p:cNvPr id="71" name="Google Shape;71;p14"/>
          <p:cNvSpPr txBox="1"/>
          <p:nvPr/>
        </p:nvSpPr>
        <p:spPr>
          <a:xfrm>
            <a:off x="1421400" y="4179850"/>
            <a:ext cx="6688500" cy="9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1,2 </a:t>
            </a:r>
            <a:r>
              <a:rPr lang="en" u="sng">
                <a:solidFill>
                  <a:schemeClr val="hlink"/>
                </a:solidFill>
                <a:hlinkClick r:id="rId3"/>
              </a:rPr>
              <a:t>http://www.rsc.org/periodic-table/element/22/titanium</a:t>
            </a:r>
            <a:endParaRPr/>
          </a:p>
          <a:p>
            <a:pPr marL="0" lvl="0" indent="0" algn="l" rtl="0">
              <a:spcBef>
                <a:spcPts val="0"/>
              </a:spcBef>
              <a:spcAft>
                <a:spcPts val="0"/>
              </a:spcAft>
              <a:buNone/>
            </a:pPr>
            <a:r>
              <a:rPr lang="en" u="sng">
                <a:solidFill>
                  <a:schemeClr val="hlink"/>
                </a:solidFill>
                <a:hlinkClick r:id="rId4"/>
              </a:rPr>
              <a:t>https://www.merriam-webster.com/dictionary/titanium</a:t>
            </a:r>
            <a:endParaRPr/>
          </a:p>
          <a:p>
            <a:pPr marL="0" lvl="0" indent="0" algn="l" rtl="0">
              <a:spcBef>
                <a:spcPts val="0"/>
              </a:spcBef>
              <a:spcAft>
                <a:spcPts val="0"/>
              </a:spcAft>
              <a:buNone/>
            </a:pPr>
            <a:r>
              <a:rPr lang="en" u="sng">
                <a:solidFill>
                  <a:schemeClr val="hlink"/>
                </a:solidFill>
                <a:hlinkClick r:id="rId5"/>
              </a:rPr>
              <a:t>https://www.webelements.com/titanium/</a:t>
            </a:r>
            <a:endParaRPr/>
          </a:p>
          <a:p>
            <a:pPr marL="0" lvl="0" indent="0" algn="l" rtl="0">
              <a:spcBef>
                <a:spcPts val="0"/>
              </a:spcBef>
              <a:spcAft>
                <a:spcPts val="0"/>
              </a:spcAft>
              <a:buNone/>
            </a:pPr>
            <a:r>
              <a:rPr lang="en"/>
              <a:t> </a:t>
            </a:r>
            <a:endParaRPr/>
          </a:p>
        </p:txBody>
      </p:sp>
      <p:sp>
        <p:nvSpPr>
          <p:cNvPr id="72" name="Google Shape;72;p14"/>
          <p:cNvSpPr txBox="1"/>
          <p:nvPr/>
        </p:nvSpPr>
        <p:spPr>
          <a:xfrm>
            <a:off x="505925" y="1312975"/>
            <a:ext cx="7528500" cy="9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Times New Roman"/>
                <a:ea typeface="Times New Roman"/>
                <a:cs typeface="Times New Roman"/>
                <a:sym typeface="Times New Roman"/>
              </a:rPr>
              <a:t>Classified as a shiny, silvery-gray dense metal that is apart of the transition metals of the periodic table. At room temperature it is a solid. It is a lustrous, white metal that is corrosion resistant to heat. </a:t>
            </a:r>
            <a:endParaRPr sz="1800">
              <a:latin typeface="Times New Roman"/>
              <a:ea typeface="Times New Roman"/>
              <a:cs typeface="Times New Roman"/>
              <a:sym typeface="Times New Roman"/>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en" sz="1800">
                <a:latin typeface="Times New Roman"/>
                <a:ea typeface="Times New Roman"/>
                <a:cs typeface="Times New Roman"/>
                <a:sym typeface="Times New Roman"/>
              </a:rPr>
              <a:t>The name ‘Titanium’ is derived from from the Titans in Greek Mythology, the sons of the Earth Goddess. </a:t>
            </a:r>
            <a:r>
              <a:rPr lang="en"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en" sz="1800">
                <a:latin typeface="Times New Roman"/>
                <a:ea typeface="Times New Roman"/>
                <a:cs typeface="Times New Roman"/>
                <a:sym typeface="Times New Roman"/>
              </a:rPr>
              <a:t>Titanium is of Group 4 of the Periodic Table.</a:t>
            </a:r>
            <a:endParaRPr sz="1800">
              <a:latin typeface="Times New Roman"/>
              <a:ea typeface="Times New Roman"/>
              <a:cs typeface="Times New Roman"/>
              <a:sym typeface="Times New Roman"/>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en" sz="1800">
                <a:latin typeface="Times New Roman"/>
                <a:ea typeface="Times New Roman"/>
                <a:cs typeface="Times New Roman"/>
                <a:sym typeface="Times New Roman"/>
              </a:rPr>
              <a:t>Discovered by William Gregor in 1791 in South West England, Cornwall.</a:t>
            </a:r>
            <a:r>
              <a:rPr lang="en"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28300" y="292175"/>
            <a:ext cx="2531400" cy="1394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Playfair Display SC"/>
                <a:ea typeface="Playfair Display SC"/>
                <a:cs typeface="Playfair Display SC"/>
                <a:sym typeface="Playfair Display SC"/>
              </a:rPr>
              <a:t>Titanium</a:t>
            </a:r>
            <a:endParaRPr>
              <a:latin typeface="Playfair Display SC"/>
              <a:ea typeface="Playfair Display SC"/>
              <a:cs typeface="Playfair Display SC"/>
              <a:sym typeface="Playfair Display SC"/>
            </a:endParaRPr>
          </a:p>
        </p:txBody>
      </p:sp>
      <p:sp>
        <p:nvSpPr>
          <p:cNvPr id="78" name="Google Shape;78;p15"/>
          <p:cNvSpPr/>
          <p:nvPr/>
        </p:nvSpPr>
        <p:spPr>
          <a:xfrm>
            <a:off x="3671298" y="2064325"/>
            <a:ext cx="965726" cy="1219506"/>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T</a:t>
            </a:r>
          </a:p>
        </p:txBody>
      </p:sp>
      <p:sp>
        <p:nvSpPr>
          <p:cNvPr id="79" name="Google Shape;79;p15"/>
          <p:cNvSpPr txBox="1"/>
          <p:nvPr/>
        </p:nvSpPr>
        <p:spPr>
          <a:xfrm>
            <a:off x="3586963" y="1373075"/>
            <a:ext cx="1614000" cy="31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Times New Roman"/>
                <a:ea typeface="Times New Roman"/>
                <a:cs typeface="Times New Roman"/>
                <a:sym typeface="Times New Roman"/>
              </a:rPr>
              <a:t>22</a:t>
            </a:r>
            <a:endParaRPr sz="2400">
              <a:latin typeface="Times New Roman"/>
              <a:ea typeface="Times New Roman"/>
              <a:cs typeface="Times New Roman"/>
              <a:sym typeface="Times New Roman"/>
            </a:endParaRPr>
          </a:p>
        </p:txBody>
      </p:sp>
      <p:sp>
        <p:nvSpPr>
          <p:cNvPr id="80" name="Google Shape;80;p15"/>
          <p:cNvSpPr txBox="1"/>
          <p:nvPr/>
        </p:nvSpPr>
        <p:spPr>
          <a:xfrm>
            <a:off x="3454388" y="3661875"/>
            <a:ext cx="18792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Times New Roman"/>
                <a:ea typeface="Times New Roman"/>
                <a:cs typeface="Times New Roman"/>
                <a:sym typeface="Times New Roman"/>
              </a:rPr>
              <a:t>47.87</a:t>
            </a:r>
            <a:endParaRPr sz="1800">
              <a:latin typeface="Times New Roman"/>
              <a:ea typeface="Times New Roman"/>
              <a:cs typeface="Times New Roman"/>
              <a:sym typeface="Times New Roman"/>
            </a:endParaRPr>
          </a:p>
        </p:txBody>
      </p:sp>
      <p:sp>
        <p:nvSpPr>
          <p:cNvPr id="81" name="Google Shape;81;p15"/>
          <p:cNvSpPr/>
          <p:nvPr/>
        </p:nvSpPr>
        <p:spPr>
          <a:xfrm>
            <a:off x="4571988" y="2300375"/>
            <a:ext cx="159925" cy="983449"/>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34175" y="598250"/>
            <a:ext cx="4650000" cy="3552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Types of Titanium:</a:t>
            </a:r>
            <a:endParaRPr/>
          </a:p>
          <a:p>
            <a:pPr marL="0" lvl="0" indent="0" algn="l" rtl="0">
              <a:spcBef>
                <a:spcPts val="0"/>
              </a:spcBef>
              <a:spcAft>
                <a:spcPts val="0"/>
              </a:spcAft>
              <a:buNone/>
            </a:pPr>
            <a:endParaRPr/>
          </a:p>
          <a:p>
            <a:pPr marL="457200" lvl="0" indent="-457200" algn="l" rtl="0">
              <a:spcBef>
                <a:spcPts val="0"/>
              </a:spcBef>
              <a:spcAft>
                <a:spcPts val="0"/>
              </a:spcAft>
              <a:buSzPts val="3600"/>
              <a:buChar char="●"/>
            </a:pPr>
            <a:r>
              <a:rPr lang="en"/>
              <a:t>Commercially produced.</a:t>
            </a:r>
            <a:endParaRPr/>
          </a:p>
          <a:p>
            <a:pPr marL="457200" lvl="0" indent="-457200" algn="l" rtl="0">
              <a:spcBef>
                <a:spcPts val="0"/>
              </a:spcBef>
              <a:spcAft>
                <a:spcPts val="0"/>
              </a:spcAft>
              <a:buSzPts val="3600"/>
              <a:buChar char="●"/>
            </a:pPr>
            <a:r>
              <a:rPr lang="en"/>
              <a:t>Metalloid.</a:t>
            </a:r>
            <a:endParaRPr/>
          </a:p>
          <a:p>
            <a:pPr marL="457200" lvl="0" indent="-457200" algn="l" rtl="0">
              <a:spcBef>
                <a:spcPts val="0"/>
              </a:spcBef>
              <a:spcAft>
                <a:spcPts val="0"/>
              </a:spcAft>
              <a:buSzPts val="3600"/>
              <a:buChar char="●"/>
            </a:pPr>
            <a:r>
              <a:rPr lang="en"/>
              <a:t>Titanium in other objects.</a:t>
            </a:r>
            <a:endParaRPr/>
          </a:p>
        </p:txBody>
      </p:sp>
      <p:pic>
        <p:nvPicPr>
          <p:cNvPr id="87" name="Google Shape;87;p16"/>
          <p:cNvPicPr preferRelativeResize="0"/>
          <p:nvPr/>
        </p:nvPicPr>
        <p:blipFill>
          <a:blip r:embed="rId3">
            <a:alphaModFix/>
          </a:blip>
          <a:stretch>
            <a:fillRect/>
          </a:stretch>
        </p:blipFill>
        <p:spPr>
          <a:xfrm>
            <a:off x="4884175" y="174525"/>
            <a:ext cx="1828875" cy="1828875"/>
          </a:xfrm>
          <a:prstGeom prst="rect">
            <a:avLst/>
          </a:prstGeom>
          <a:noFill/>
          <a:ln>
            <a:noFill/>
          </a:ln>
        </p:spPr>
      </p:pic>
      <p:pic>
        <p:nvPicPr>
          <p:cNvPr id="88" name="Google Shape;88;p16"/>
          <p:cNvPicPr preferRelativeResize="0"/>
          <p:nvPr/>
        </p:nvPicPr>
        <p:blipFill>
          <a:blip r:embed="rId4">
            <a:alphaModFix/>
          </a:blip>
          <a:stretch>
            <a:fillRect/>
          </a:stretch>
        </p:blipFill>
        <p:spPr>
          <a:xfrm>
            <a:off x="4884175" y="2183125"/>
            <a:ext cx="3442985" cy="1967425"/>
          </a:xfrm>
          <a:prstGeom prst="rect">
            <a:avLst/>
          </a:prstGeom>
          <a:noFill/>
          <a:ln>
            <a:noFill/>
          </a:ln>
        </p:spPr>
      </p:pic>
      <p:pic>
        <p:nvPicPr>
          <p:cNvPr id="89" name="Google Shape;89;p16"/>
          <p:cNvPicPr preferRelativeResize="0"/>
          <p:nvPr/>
        </p:nvPicPr>
        <p:blipFill>
          <a:blip r:embed="rId5">
            <a:alphaModFix/>
          </a:blip>
          <a:stretch>
            <a:fillRect/>
          </a:stretch>
        </p:blipFill>
        <p:spPr>
          <a:xfrm>
            <a:off x="6865450" y="152400"/>
            <a:ext cx="1878325" cy="1878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311675" y="149275"/>
            <a:ext cx="4780800" cy="132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Uses of Titanium</a:t>
            </a:r>
            <a:endParaRPr/>
          </a:p>
        </p:txBody>
      </p:sp>
      <p:sp>
        <p:nvSpPr>
          <p:cNvPr id="95" name="Google Shape;95;p17"/>
          <p:cNvSpPr txBox="1"/>
          <p:nvPr/>
        </p:nvSpPr>
        <p:spPr>
          <a:xfrm>
            <a:off x="420125" y="1476850"/>
            <a:ext cx="7855200" cy="23934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Font typeface="Times New Roman"/>
              <a:buChar char="●"/>
            </a:pPr>
            <a:r>
              <a:rPr lang="en" sz="2400">
                <a:latin typeface="Times New Roman"/>
                <a:ea typeface="Times New Roman"/>
                <a:cs typeface="Times New Roman"/>
                <a:sym typeface="Times New Roman"/>
              </a:rPr>
              <a:t>Used along with other metals such as aluminum or iron in objects. </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 sz="2400">
                <a:latin typeface="Times New Roman"/>
                <a:ea typeface="Times New Roman"/>
                <a:cs typeface="Times New Roman"/>
                <a:sym typeface="Times New Roman"/>
              </a:rPr>
              <a:t>Titanium has the density of 4.5kg/cm3 </a:t>
            </a:r>
            <a:endParaRPr sz="2400">
              <a:latin typeface="Times New Roman"/>
              <a:ea typeface="Times New Roman"/>
              <a:cs typeface="Times New Roman"/>
              <a:sym typeface="Times New Roman"/>
            </a:endParaRPr>
          </a:p>
          <a:p>
            <a:pPr marL="457200" lvl="0" indent="0" algn="l" rtl="0">
              <a:spcBef>
                <a:spcPts val="0"/>
              </a:spcBef>
              <a:spcAft>
                <a:spcPts val="0"/>
              </a:spcAft>
              <a:buNone/>
            </a:pPr>
            <a:r>
              <a:rPr lang="en" sz="2400">
                <a:latin typeface="Times New Roman"/>
                <a:ea typeface="Times New Roman"/>
                <a:cs typeface="Times New Roman"/>
                <a:sym typeface="Times New Roman"/>
              </a:rPr>
              <a:t>Because of the elements low density, it is used in parts of aircraft, missiles or rockets because of its high resistance to high temperature.</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 sz="2400">
                <a:latin typeface="Times New Roman"/>
                <a:ea typeface="Times New Roman"/>
                <a:cs typeface="Times New Roman"/>
                <a:sym typeface="Times New Roman"/>
              </a:rPr>
              <a:t>Commonly used as an alloy with other metals like iron, aluminum or manganese..</a:t>
            </a:r>
            <a:endParaRPr sz="2400">
              <a:latin typeface="Times New Roman"/>
              <a:ea typeface="Times New Roman"/>
              <a:cs typeface="Times New Roman"/>
              <a:sym typeface="Times New Roman"/>
            </a:endParaRPr>
          </a:p>
          <a:p>
            <a:pPr marL="457200" lvl="0" indent="0" algn="l" rtl="0">
              <a:spcBef>
                <a:spcPts val="0"/>
              </a:spcBef>
              <a:spcAft>
                <a:spcPts val="0"/>
              </a:spcAft>
              <a:buNone/>
            </a:pPr>
            <a:endParaRPr sz="2400">
              <a:latin typeface="Times New Roman"/>
              <a:ea typeface="Times New Roman"/>
              <a:cs typeface="Times New Roman"/>
              <a:sym typeface="Times New Roman"/>
            </a:endParaRPr>
          </a:p>
        </p:txBody>
      </p:sp>
      <p:sp>
        <p:nvSpPr>
          <p:cNvPr id="96" name="Google Shape;96;p17"/>
          <p:cNvSpPr txBox="1"/>
          <p:nvPr/>
        </p:nvSpPr>
        <p:spPr>
          <a:xfrm>
            <a:off x="917450" y="4579525"/>
            <a:ext cx="5945700" cy="7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https://education.jlab.org/itselemental/ele022.html</a:t>
            </a:r>
            <a:r>
              <a:rPr lang="en"/>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2741700" y="0"/>
            <a:ext cx="3660600" cy="840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William Gregor</a:t>
            </a:r>
            <a:endParaRPr/>
          </a:p>
        </p:txBody>
      </p:sp>
      <p:pic>
        <p:nvPicPr>
          <p:cNvPr id="102" name="Google Shape;102;p18"/>
          <p:cNvPicPr preferRelativeResize="0"/>
          <p:nvPr/>
        </p:nvPicPr>
        <p:blipFill>
          <a:blip r:embed="rId3">
            <a:alphaModFix/>
          </a:blip>
          <a:stretch>
            <a:fillRect/>
          </a:stretch>
        </p:blipFill>
        <p:spPr>
          <a:xfrm>
            <a:off x="3533775" y="744375"/>
            <a:ext cx="2076450" cy="2743200"/>
          </a:xfrm>
          <a:prstGeom prst="rect">
            <a:avLst/>
          </a:prstGeom>
          <a:noFill/>
          <a:ln>
            <a:noFill/>
          </a:ln>
        </p:spPr>
      </p:pic>
      <p:sp>
        <p:nvSpPr>
          <p:cNvPr id="103" name="Google Shape;103;p18"/>
          <p:cNvSpPr txBox="1"/>
          <p:nvPr/>
        </p:nvSpPr>
        <p:spPr>
          <a:xfrm>
            <a:off x="4935600" y="4611300"/>
            <a:ext cx="4208400" cy="427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u="sng">
                <a:solidFill>
                  <a:schemeClr val="hlink"/>
                </a:solidFill>
                <a:hlinkClick r:id="rId4"/>
              </a:rPr>
              <a:t>https://www.britannica.com/science/titanium#ref921496</a:t>
            </a:r>
            <a:r>
              <a:rPr lang="en"/>
              <a:t> </a:t>
            </a:r>
            <a:endParaRPr/>
          </a:p>
        </p:txBody>
      </p:sp>
      <p:sp>
        <p:nvSpPr>
          <p:cNvPr id="104" name="Google Shape;104;p18"/>
          <p:cNvSpPr txBox="1"/>
          <p:nvPr/>
        </p:nvSpPr>
        <p:spPr>
          <a:xfrm>
            <a:off x="430425" y="3589550"/>
            <a:ext cx="7547700" cy="46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An english chemist and mineralogist who discovered titanium in South West, England. He was also an ordained pastor. He graduated from the University of Cambridge. Because he was very interested in minerals and studying them, he discovered titanium in a mineral called “Menachanite.”  </a:t>
            </a:r>
            <a:endParaRPr/>
          </a:p>
        </p:txBody>
      </p:sp>
      <p:sp>
        <p:nvSpPr>
          <p:cNvPr id="105" name="Google Shape;105;p18"/>
          <p:cNvSpPr txBox="1"/>
          <p:nvPr/>
        </p:nvSpPr>
        <p:spPr>
          <a:xfrm>
            <a:off x="430425" y="4611301"/>
            <a:ext cx="4240800" cy="42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5"/>
              </a:rPr>
              <a:t>https://www.webelements.com/titanium/history.html</a:t>
            </a:r>
            <a:endParaRPr/>
          </a:p>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184375" y="365750"/>
            <a:ext cx="6247800" cy="1212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How is titanium mined or obtained?</a:t>
            </a:r>
            <a:endParaRPr/>
          </a:p>
        </p:txBody>
      </p:sp>
      <p:sp>
        <p:nvSpPr>
          <p:cNvPr id="111" name="Google Shape;111;p19"/>
          <p:cNvSpPr txBox="1"/>
          <p:nvPr/>
        </p:nvSpPr>
        <p:spPr>
          <a:xfrm>
            <a:off x="490425" y="1794250"/>
            <a:ext cx="6303900" cy="238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Titanium is rare to be found in its purest form. It is also found in other minerals, commonly found in rutile and ilmenite. </a:t>
            </a:r>
            <a:endParaRPr/>
          </a:p>
          <a:p>
            <a:pPr marL="0" lvl="0" indent="0" algn="l" rtl="0">
              <a:spcBef>
                <a:spcPts val="0"/>
              </a:spcBef>
              <a:spcAft>
                <a:spcPts val="0"/>
              </a:spcAft>
              <a:buNone/>
            </a:pPr>
            <a:endParaRPr/>
          </a:p>
          <a:p>
            <a:pPr marL="0" lvl="0" indent="0" algn="l" rtl="0">
              <a:spcBef>
                <a:spcPts val="0"/>
              </a:spcBef>
              <a:spcAft>
                <a:spcPts val="0"/>
              </a:spcAft>
              <a:buNone/>
            </a:pPr>
            <a:r>
              <a:rPr lang="en"/>
              <a:t>Commonly mined from other crystalline metals and can be dissolved from sodium and steel to get its purest form.</a:t>
            </a:r>
            <a:endParaRPr/>
          </a:p>
          <a:p>
            <a:pPr marL="0" lvl="0" indent="0" algn="l" rtl="0">
              <a:spcBef>
                <a:spcPts val="0"/>
              </a:spcBef>
              <a:spcAft>
                <a:spcPts val="0"/>
              </a:spcAft>
              <a:buNone/>
            </a:pPr>
            <a:endParaRPr/>
          </a:p>
          <a:p>
            <a:pPr marL="0" lvl="0" indent="0" algn="l" rtl="0">
              <a:spcBef>
                <a:spcPts val="0"/>
              </a:spcBef>
              <a:spcAft>
                <a:spcPts val="0"/>
              </a:spcAft>
              <a:buNone/>
            </a:pPr>
            <a:r>
              <a:rPr lang="en"/>
              <a:t>Titanium can be found in the earth’s crust.</a:t>
            </a:r>
            <a:endParaRPr/>
          </a:p>
          <a:p>
            <a:pPr marL="0" lvl="0" indent="0" algn="l" rtl="0">
              <a:spcBef>
                <a:spcPts val="0"/>
              </a:spcBef>
              <a:spcAft>
                <a:spcPts val="0"/>
              </a:spcAft>
              <a:buNone/>
            </a:pPr>
            <a:endParaRPr/>
          </a:p>
          <a:p>
            <a:pPr marL="0" lvl="0" indent="0" algn="l" rtl="0">
              <a:spcBef>
                <a:spcPts val="0"/>
              </a:spcBef>
              <a:spcAft>
                <a:spcPts val="0"/>
              </a:spcAft>
              <a:buNone/>
            </a:pPr>
            <a:r>
              <a:rPr lang="en"/>
              <a:t>Also present in meteorites   </a:t>
            </a:r>
            <a:endParaRPr/>
          </a:p>
        </p:txBody>
      </p:sp>
      <p:sp>
        <p:nvSpPr>
          <p:cNvPr id="112" name="Google Shape;112;p19"/>
          <p:cNvSpPr txBox="1"/>
          <p:nvPr/>
        </p:nvSpPr>
        <p:spPr>
          <a:xfrm>
            <a:off x="681825" y="3961619"/>
            <a:ext cx="5921100" cy="43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https://mineralseducationcoalition.org/elements/titanium/</a:t>
            </a:r>
            <a:r>
              <a:rPr lang="en"/>
              <a:t> </a:t>
            </a:r>
            <a:endParaRPr/>
          </a:p>
        </p:txBody>
      </p:sp>
      <p:sp>
        <p:nvSpPr>
          <p:cNvPr id="113" name="Google Shape;113;p19"/>
          <p:cNvSpPr txBox="1"/>
          <p:nvPr/>
        </p:nvSpPr>
        <p:spPr>
          <a:xfrm>
            <a:off x="717825" y="4390050"/>
            <a:ext cx="5849100" cy="75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4"/>
              </a:rPr>
              <a:t>https://www.worldofchemicals.com/98/chemistry-articles/william-gregor-discoverer-of-titanium-metal.html</a:t>
            </a:r>
            <a:r>
              <a:rPr lang="en"/>
              <a:t> </a:t>
            </a:r>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399</Words>
  <Application>Microsoft Office PowerPoint</Application>
  <PresentationFormat>On-screen Show (16:9)</PresentationFormat>
  <Paragraphs>43</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Playfair Display SC</vt:lpstr>
      <vt:lpstr>Roboto</vt:lpstr>
      <vt:lpstr>Merriweather</vt:lpstr>
      <vt:lpstr>Arial</vt:lpstr>
      <vt:lpstr>Times New Roman</vt:lpstr>
      <vt:lpstr>Paradigm</vt:lpstr>
      <vt:lpstr>Titanium </vt:lpstr>
      <vt:lpstr>What is Titanium?</vt:lpstr>
      <vt:lpstr>Titanium</vt:lpstr>
      <vt:lpstr>Types of Titanium:  Commercially produced. Metalloid. Titanium in other objects.</vt:lpstr>
      <vt:lpstr>Uses of Titanium</vt:lpstr>
      <vt:lpstr>William Gregor</vt:lpstr>
      <vt:lpstr>How is titanium mined or obtained?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Titanium </dc:title>
  <cp:lastModifiedBy>David Swart</cp:lastModifiedBy>
  <cp:revision>1</cp:revision>
  <dcterms:modified xsi:type="dcterms:W3CDTF">2018-10-09T14:58:41Z</dcterms:modified>
</cp:coreProperties>
</file>