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9144000" cy="5143500" type="screen16x9"/>
  <p:notesSz cx="6858000" cy="9144000"/>
  <p:embeddedFontLst>
    <p:embeddedFont>
      <p:font typeface="Calibri" panose="020F0502020204030204" pitchFamily="34" charset="0"/>
      <p:regular r:id="rId5"/>
      <p:bold r:id="rId6"/>
      <p:italic r:id="rId7"/>
      <p:boldItalic r:id="rId8"/>
    </p:embeddedFont>
    <p:embeddedFont>
      <p:font typeface="Lobster"/>
      <p:regular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0" Type="http://schemas.openxmlformats.org/officeDocument/2006/relationships/presProps" Target="presProps.xml"/><Relationship Id="rId4" Type="http://schemas.openxmlformats.org/officeDocument/2006/relationships/notesMaster" Target="notesMasters/notesMaster1.xml"/><Relationship Id="rId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b696278150d29e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b696278150d29e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672953" y="0"/>
            <a:ext cx="5798100" cy="2137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Aluminum (Al)</a:t>
            </a:r>
            <a:endParaRPr/>
          </a:p>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0" y="1740050"/>
            <a:ext cx="8734800" cy="267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obster"/>
                <a:ea typeface="Lobster"/>
                <a:cs typeface="Lobster"/>
                <a:sym typeface="Lobster"/>
              </a:rPr>
              <a:t>The name is derived from the Latin name for alum, 'alumen' meaning bitter salt.Aluminum was discovered in 1825 by Hans Oersted </a:t>
            </a:r>
            <a:endParaRPr sz="2500">
              <a:latin typeface="Lobster"/>
              <a:ea typeface="Lobster"/>
              <a:cs typeface="Lobster"/>
              <a:sym typeface="Lobster"/>
            </a:endParaRPr>
          </a:p>
        </p:txBody>
      </p:sp>
      <p:pic>
        <p:nvPicPr>
          <p:cNvPr id="56" name="Google Shape;56;p13"/>
          <p:cNvPicPr preferRelativeResize="0"/>
          <p:nvPr/>
        </p:nvPicPr>
        <p:blipFill>
          <a:blip r:embed="rId3">
            <a:alphaModFix/>
          </a:blip>
          <a:stretch>
            <a:fillRect/>
          </a:stretch>
        </p:blipFill>
        <p:spPr>
          <a:xfrm>
            <a:off x="5551575" y="3269850"/>
            <a:ext cx="3592425" cy="1581300"/>
          </a:xfrm>
          <a:prstGeom prst="rect">
            <a:avLst/>
          </a:prstGeom>
          <a:noFill/>
          <a:ln>
            <a:noFill/>
          </a:ln>
        </p:spPr>
      </p:pic>
      <p:pic>
        <p:nvPicPr>
          <p:cNvPr id="57" name="Google Shape;57;p13"/>
          <p:cNvPicPr preferRelativeResize="0"/>
          <p:nvPr/>
        </p:nvPicPr>
        <p:blipFill>
          <a:blip r:embed="rId4">
            <a:alphaModFix/>
          </a:blip>
          <a:stretch>
            <a:fillRect/>
          </a:stretch>
        </p:blipFill>
        <p:spPr>
          <a:xfrm>
            <a:off x="0" y="2772975"/>
            <a:ext cx="4214275" cy="23705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body" idx="2"/>
          </p:nvPr>
        </p:nvSpPr>
        <p:spPr>
          <a:xfrm>
            <a:off x="0" y="153675"/>
            <a:ext cx="8836500" cy="3186000"/>
          </a:xfrm>
          <a:prstGeom prst="rect">
            <a:avLst/>
          </a:prstGeom>
        </p:spPr>
        <p:txBody>
          <a:bodyPr spcFirstLastPara="1" wrap="square" lIns="91425" tIns="91425" rIns="91425" bIns="91425" anchor="ctr" anchorCtr="0">
            <a:noAutofit/>
          </a:bodyPr>
          <a:lstStyle/>
          <a:p>
            <a:pPr marL="457200" lvl="0" indent="0" algn="l" rtl="0">
              <a:lnSpc>
                <a:spcPct val="100000"/>
              </a:lnSpc>
              <a:spcBef>
                <a:spcPts val="0"/>
              </a:spcBef>
              <a:spcAft>
                <a:spcPts val="0"/>
              </a:spcAft>
              <a:buNone/>
            </a:pPr>
            <a:endParaRPr>
              <a:solidFill>
                <a:schemeClr val="dk1"/>
              </a:solidFill>
              <a:latin typeface="Lobster"/>
              <a:ea typeface="Lobster"/>
              <a:cs typeface="Lobster"/>
              <a:sym typeface="Lobster"/>
            </a:endParaRPr>
          </a:p>
          <a:p>
            <a:pPr marL="457200" lvl="0" indent="-342900" algn="l" rtl="0">
              <a:lnSpc>
                <a:spcPct val="100000"/>
              </a:lnSpc>
              <a:spcBef>
                <a:spcPts val="0"/>
              </a:spcBef>
              <a:spcAft>
                <a:spcPts val="0"/>
              </a:spcAft>
              <a:buClr>
                <a:schemeClr val="dk1"/>
              </a:buClr>
              <a:buSzPts val="1800"/>
              <a:buFont typeface="Lobster"/>
              <a:buChar char="●"/>
            </a:pPr>
            <a:r>
              <a:rPr lang="en">
                <a:solidFill>
                  <a:schemeClr val="dk1"/>
                </a:solidFill>
                <a:latin typeface="Lobster"/>
                <a:ea typeface="Lobster"/>
                <a:cs typeface="Lobster"/>
                <a:sym typeface="Lobster"/>
              </a:rPr>
              <a:t>Scientist suspected that an unknown metal existed in alum as early as 1787, but they did not have a way to extract it until 1825.Hans Christian Oersted,a Danish chemist, was the first to produce tiny amounts of aluminum.</a:t>
            </a:r>
            <a:endParaRPr>
              <a:solidFill>
                <a:schemeClr val="dk1"/>
              </a:solidFill>
              <a:latin typeface="Lobster"/>
              <a:ea typeface="Lobster"/>
              <a:cs typeface="Lobster"/>
              <a:sym typeface="Lobster"/>
            </a:endParaRPr>
          </a:p>
          <a:p>
            <a:pPr marL="457200" lvl="0" indent="-342900" algn="l" rtl="0">
              <a:lnSpc>
                <a:spcPct val="100000"/>
              </a:lnSpc>
              <a:spcBef>
                <a:spcPts val="0"/>
              </a:spcBef>
              <a:spcAft>
                <a:spcPts val="0"/>
              </a:spcAft>
              <a:buClr>
                <a:schemeClr val="dk1"/>
              </a:buClr>
              <a:buSzPts val="1800"/>
              <a:buFont typeface="Lobster"/>
              <a:buChar char="●"/>
            </a:pPr>
            <a:r>
              <a:rPr lang="en">
                <a:solidFill>
                  <a:schemeClr val="dk1"/>
                </a:solidFill>
                <a:latin typeface="Lobster"/>
                <a:ea typeface="Lobster"/>
                <a:cs typeface="Lobster"/>
                <a:sym typeface="Lobster"/>
              </a:rPr>
              <a:t>Aluminum is used in a huge variety of products such as cans,foils,kitchen utensils,window frames,beer kegs and aeroplane parts.</a:t>
            </a:r>
            <a:endParaRPr>
              <a:solidFill>
                <a:schemeClr val="dk1"/>
              </a:solidFill>
              <a:latin typeface="Lobster"/>
              <a:ea typeface="Lobster"/>
              <a:cs typeface="Lobster"/>
              <a:sym typeface="Lobster"/>
            </a:endParaRPr>
          </a:p>
          <a:p>
            <a:pPr marL="457200" lvl="0" indent="-342900" algn="l" rtl="0">
              <a:lnSpc>
                <a:spcPct val="100000"/>
              </a:lnSpc>
              <a:spcBef>
                <a:spcPts val="0"/>
              </a:spcBef>
              <a:spcAft>
                <a:spcPts val="0"/>
              </a:spcAft>
              <a:buClr>
                <a:schemeClr val="dk1"/>
              </a:buClr>
              <a:buSzPts val="1800"/>
              <a:buFont typeface="Lobster"/>
              <a:buChar char="●"/>
            </a:pPr>
            <a:r>
              <a:rPr lang="en">
                <a:solidFill>
                  <a:schemeClr val="dk1"/>
                </a:solidFill>
                <a:latin typeface="Lobster"/>
                <a:ea typeface="Lobster"/>
                <a:cs typeface="Lobster"/>
                <a:sym typeface="Lobster"/>
              </a:rPr>
              <a:t>Aluminum(Al) comprises about 8.2% of earth’s crust.It is the third most abundant element in the crust and the most plentiful metallic element,but is never found on its own in nature.Bauxite is the ore most commonly mined for aluminum in which aluminum occurs as hydroxide minerals</a:t>
            </a:r>
            <a:endParaRPr>
              <a:solidFill>
                <a:schemeClr val="dk1"/>
              </a:solidFill>
              <a:latin typeface="Lobster"/>
              <a:ea typeface="Lobster"/>
              <a:cs typeface="Lobster"/>
              <a:sym typeface="Lobster"/>
            </a:endParaRPr>
          </a:p>
          <a:p>
            <a:pPr marL="0" lvl="0" indent="0" algn="l" rtl="0">
              <a:lnSpc>
                <a:spcPct val="100000"/>
              </a:lnSpc>
              <a:spcBef>
                <a:spcPts val="0"/>
              </a:spcBef>
              <a:spcAft>
                <a:spcPts val="0"/>
              </a:spcAft>
              <a:buNone/>
            </a:pPr>
            <a:endParaRPr sz="2400">
              <a:solidFill>
                <a:schemeClr val="dk1"/>
              </a:solidFill>
              <a:latin typeface="Lobster"/>
              <a:ea typeface="Lobster"/>
              <a:cs typeface="Lobster"/>
              <a:sym typeface="Lobster"/>
            </a:endParaRPr>
          </a:p>
          <a:p>
            <a:pPr marL="0" lvl="0" indent="0" algn="l" rtl="0">
              <a:spcBef>
                <a:spcPts val="0"/>
              </a:spcBef>
              <a:spcAft>
                <a:spcPts val="1600"/>
              </a:spcAft>
              <a:buNone/>
            </a:pPr>
            <a:endParaRPr sz="1400">
              <a:solidFill>
                <a:schemeClr val="dk1"/>
              </a:solidFill>
              <a:latin typeface="Calibri"/>
              <a:ea typeface="Calibri"/>
              <a:cs typeface="Calibri"/>
              <a:sym typeface="Calibri"/>
            </a:endParaRPr>
          </a:p>
        </p:txBody>
      </p:sp>
      <p:pic>
        <p:nvPicPr>
          <p:cNvPr id="63" name="Google Shape;63;p14"/>
          <p:cNvPicPr preferRelativeResize="0"/>
          <p:nvPr/>
        </p:nvPicPr>
        <p:blipFill>
          <a:blip r:embed="rId3">
            <a:alphaModFix/>
          </a:blip>
          <a:stretch>
            <a:fillRect/>
          </a:stretch>
        </p:blipFill>
        <p:spPr>
          <a:xfrm>
            <a:off x="100050" y="2903125"/>
            <a:ext cx="2676830" cy="1499025"/>
          </a:xfrm>
          <a:prstGeom prst="rect">
            <a:avLst/>
          </a:prstGeom>
          <a:noFill/>
          <a:ln>
            <a:noFill/>
          </a:ln>
        </p:spPr>
      </p:pic>
      <p:pic>
        <p:nvPicPr>
          <p:cNvPr id="64" name="Google Shape;64;p14"/>
          <p:cNvPicPr preferRelativeResize="0"/>
          <p:nvPr/>
        </p:nvPicPr>
        <p:blipFill>
          <a:blip r:embed="rId4">
            <a:alphaModFix/>
          </a:blip>
          <a:stretch>
            <a:fillRect/>
          </a:stretch>
        </p:blipFill>
        <p:spPr>
          <a:xfrm>
            <a:off x="5470700" y="2696075"/>
            <a:ext cx="3673300" cy="24474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156</Words>
  <Application>Microsoft Office PowerPoint</Application>
  <PresentationFormat>On-screen Show (16:9)</PresentationFormat>
  <Paragraphs>6</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Lobster</vt:lpstr>
      <vt:lpstr>Simple Light</vt:lpstr>
      <vt:lpstr>Aluminum (Al)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Aluminum (Al) </dc:title>
  <cp:lastModifiedBy>David Swart</cp:lastModifiedBy>
  <cp:revision>1</cp:revision>
  <dcterms:modified xsi:type="dcterms:W3CDTF">2018-10-19T19:56:22Z</dcterms:modified>
</cp:coreProperties>
</file>