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Lato" panose="020B0604020202020204" charset="0"/>
      <p:regular r:id="rId11"/>
      <p:bold r:id="rId12"/>
      <p:italic r:id="rId13"/>
      <p:boldItalic r:id="rId14"/>
    </p:embeddedFont>
    <p:embeddedFont>
      <p:font typeface="Roboto" panose="020B060402020202020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42e77ee9fd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42e77ee9fd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42e77ee9fd_0_7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42e77ee9fd_0_7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42e77ee9fd_0_7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42e77ee9fd_0_7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42e77ee9fd_0_7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42e77ee9fd_0_7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42e77ee9fd_0_7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42e77ee9fd_0_7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42e77ee9fd_0_7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42e77ee9fd_0_7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42e77ee9fd_0_7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42e77ee9fd_0_7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42e77ee9fd_0_7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42e77ee9fd_0_7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598100" y="1775222"/>
            <a:ext cx="8222100" cy="8388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17" name="Google Shape;17;p2"/>
          <p:cNvSpPr txBox="1">
            <a:spLocks noGrp="1"/>
          </p:cNvSpPr>
          <p:nvPr>
            <p:ph type="subTitle" idx="1"/>
          </p:nvPr>
        </p:nvSpPr>
        <p:spPr>
          <a:xfrm>
            <a:off x="598088" y="2715913"/>
            <a:ext cx="8222100" cy="4329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18" name="Google Shape;18;p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 name="Google Shape;26;p3"/>
          <p:cNvSpPr txBox="1">
            <a:spLocks noGrp="1"/>
          </p:cNvSpPr>
          <p:nvPr>
            <p:ph type="title"/>
          </p:nvPr>
        </p:nvSpPr>
        <p:spPr>
          <a:xfrm>
            <a:off x="598100" y="2152347"/>
            <a:ext cx="8222100" cy="8388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27" name="Google Shape;27;p3"/>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 name="Google Shape;36;p4"/>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37" name="Google Shape;37;p4"/>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0" name="Google Shape;40;p5"/>
          <p:cNvSpPr txBox="1">
            <a:spLocks noGrp="1"/>
          </p:cNvSpPr>
          <p:nvPr>
            <p:ph type="body" idx="1"/>
          </p:nvPr>
        </p:nvSpPr>
        <p:spPr>
          <a:xfrm>
            <a:off x="311700" y="1229975"/>
            <a:ext cx="3999900" cy="33390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1" name="Google Shape;41;p5"/>
          <p:cNvSpPr txBox="1">
            <a:spLocks noGrp="1"/>
          </p:cNvSpPr>
          <p:nvPr>
            <p:ph type="body" idx="2"/>
          </p:nvPr>
        </p:nvSpPr>
        <p:spPr>
          <a:xfrm>
            <a:off x="4832400" y="1229975"/>
            <a:ext cx="3999900" cy="33390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2" name="Google Shape;42;p5"/>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5" name="Google Shape;45;p6"/>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8" name="Google Shape;48;p7"/>
          <p:cNvSpPr txBox="1">
            <a:spLocks noGrp="1"/>
          </p:cNvSpPr>
          <p:nvPr>
            <p:ph type="body" idx="1"/>
          </p:nvPr>
        </p:nvSpPr>
        <p:spPr>
          <a:xfrm>
            <a:off x="311700" y="1465804"/>
            <a:ext cx="2808000" cy="31032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9" name="Google Shape;49;p7"/>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8"/>
            <p:cNvSpPr/>
            <p:nvPr/>
          </p:nvSpPr>
          <p:spPr>
            <a:xfrm rot="10800000" flipH="1">
              <a:off x="7113588" y="107"/>
              <a:ext cx="1015200" cy="10152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 name="Google Shape;57;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58" name="Google Shape;58;p8"/>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1" name="Google Shape;6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62" name="Google Shape;62;p9"/>
          <p:cNvSpPr txBox="1">
            <a:spLocks noGrp="1"/>
          </p:cNvSpPr>
          <p:nvPr>
            <p:ph type="title"/>
          </p:nvPr>
        </p:nvSpPr>
        <p:spPr>
          <a:xfrm>
            <a:off x="265500" y="1151100"/>
            <a:ext cx="4045200" cy="15645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3" name="Google Shape;63;p9"/>
          <p:cNvSpPr txBox="1">
            <a:spLocks noGrp="1"/>
          </p:cNvSpPr>
          <p:nvPr>
            <p:ph type="subTitle" idx="1"/>
          </p:nvPr>
        </p:nvSpPr>
        <p:spPr>
          <a:xfrm>
            <a:off x="265500" y="2769001"/>
            <a:ext cx="4045200" cy="12693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4" name="Google Shape;6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65" name="Google Shape;65;p9"/>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6"/>
        <p:cNvGrpSpPr/>
        <p:nvPr/>
      </p:nvGrpSpPr>
      <p:grpSpPr>
        <a:xfrm>
          <a:off x="0" y="0"/>
          <a:ext cx="0" cy="0"/>
          <a:chOff x="0" y="0"/>
          <a:chExt cx="0" cy="0"/>
        </a:xfrm>
      </p:grpSpPr>
      <p:sp>
        <p:nvSpPr>
          <p:cNvPr id="67" name="Google Shape;67;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68" name="Google Shape;68;p10"/>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1"/>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 name="Google Shape;76;p11"/>
          <p:cNvSpPr txBox="1">
            <a:spLocks noGrp="1"/>
          </p:cNvSpPr>
          <p:nvPr>
            <p:ph type="title" hasCustomPrompt="1"/>
          </p:nvPr>
        </p:nvSpPr>
        <p:spPr>
          <a:xfrm>
            <a:off x="311700" y="1256050"/>
            <a:ext cx="8520600" cy="2030700"/>
          </a:xfrm>
          <a:prstGeom prst="rect">
            <a:avLst/>
          </a:prstGeom>
        </p:spPr>
        <p:txBody>
          <a:bodyPr spcFirstLastPara="1" wrap="square" lIns="91425" tIns="91425" rIns="91425" bIns="91425" anchor="b" anchorCtr="0"/>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a:spLocks noGrp="1"/>
          </p:cNvSpPr>
          <p:nvPr>
            <p:ph type="body" idx="1"/>
          </p:nvPr>
        </p:nvSpPr>
        <p:spPr>
          <a:xfrm>
            <a:off x="311700" y="3369225"/>
            <a:ext cx="8520600" cy="1281900"/>
          </a:xfrm>
          <a:prstGeom prst="rect">
            <a:avLst/>
          </a:prstGeom>
        </p:spPr>
        <p:txBody>
          <a:bodyPr spcFirstLastPara="1" wrap="square" lIns="91425" tIns="91425" rIns="91425" bIns="91425" anchor="t" anchorCtr="0"/>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1600"/>
              </a:spcBef>
              <a:spcAft>
                <a:spcPts val="0"/>
              </a:spcAft>
              <a:buClr>
                <a:schemeClr val="lt1"/>
              </a:buClr>
              <a:buSzPts val="1400"/>
              <a:buChar char="○"/>
              <a:defRPr>
                <a:solidFill>
                  <a:schemeClr val="lt1"/>
                </a:solidFill>
              </a:defRPr>
            </a:lvl2pPr>
            <a:lvl3pPr marL="1371600" lvl="2" indent="-317500" algn="ctr">
              <a:spcBef>
                <a:spcPts val="1600"/>
              </a:spcBef>
              <a:spcAft>
                <a:spcPts val="0"/>
              </a:spcAft>
              <a:buClr>
                <a:schemeClr val="lt1"/>
              </a:buClr>
              <a:buSzPts val="1400"/>
              <a:buChar char="■"/>
              <a:defRPr>
                <a:solidFill>
                  <a:schemeClr val="lt1"/>
                </a:solidFill>
              </a:defRPr>
            </a:lvl3pPr>
            <a:lvl4pPr marL="1828800" lvl="3" indent="-317500" algn="ctr">
              <a:spcBef>
                <a:spcPts val="1600"/>
              </a:spcBef>
              <a:spcAft>
                <a:spcPts val="0"/>
              </a:spcAft>
              <a:buClr>
                <a:schemeClr val="lt1"/>
              </a:buClr>
              <a:buSzPts val="1400"/>
              <a:buChar char="●"/>
              <a:defRPr>
                <a:solidFill>
                  <a:schemeClr val="lt1"/>
                </a:solidFill>
              </a:defRPr>
            </a:lvl4pPr>
            <a:lvl5pPr marL="2286000" lvl="4" indent="-317500" algn="ctr">
              <a:spcBef>
                <a:spcPts val="1600"/>
              </a:spcBef>
              <a:spcAft>
                <a:spcPts val="0"/>
              </a:spcAft>
              <a:buClr>
                <a:schemeClr val="lt1"/>
              </a:buClr>
              <a:buSzPts val="1400"/>
              <a:buChar char="○"/>
              <a:defRPr>
                <a:solidFill>
                  <a:schemeClr val="lt1"/>
                </a:solidFill>
              </a:defRPr>
            </a:lvl5pPr>
            <a:lvl6pPr marL="2743200" lvl="5" indent="-317500" algn="ctr">
              <a:spcBef>
                <a:spcPts val="1600"/>
              </a:spcBef>
              <a:spcAft>
                <a:spcPts val="0"/>
              </a:spcAft>
              <a:buClr>
                <a:schemeClr val="lt1"/>
              </a:buClr>
              <a:buSzPts val="1400"/>
              <a:buChar char="■"/>
              <a:defRPr>
                <a:solidFill>
                  <a:schemeClr val="lt1"/>
                </a:solidFill>
              </a:defRPr>
            </a:lvl6pPr>
            <a:lvl7pPr marL="3200400" lvl="6" indent="-317500" algn="ctr">
              <a:spcBef>
                <a:spcPts val="1600"/>
              </a:spcBef>
              <a:spcAft>
                <a:spcPts val="0"/>
              </a:spcAft>
              <a:buClr>
                <a:schemeClr val="lt1"/>
              </a:buClr>
              <a:buSzPts val="1400"/>
              <a:buChar char="●"/>
              <a:defRPr>
                <a:solidFill>
                  <a:schemeClr val="lt1"/>
                </a:solidFill>
              </a:defRPr>
            </a:lvl7pPr>
            <a:lvl8pPr marL="3657600" lvl="7" indent="-317500" algn="ctr">
              <a:spcBef>
                <a:spcPts val="1600"/>
              </a:spcBef>
              <a:spcAft>
                <a:spcPts val="0"/>
              </a:spcAft>
              <a:buClr>
                <a:schemeClr val="lt1"/>
              </a:buClr>
              <a:buSzPts val="1400"/>
              <a:buChar char="○"/>
              <a:defRPr>
                <a:solidFill>
                  <a:schemeClr val="lt1"/>
                </a:solidFill>
              </a:defRPr>
            </a:lvl8pPr>
            <a:lvl9pPr marL="4114800" lvl="8" indent="-317500" algn="ctr">
              <a:spcBef>
                <a:spcPts val="1600"/>
              </a:spcBef>
              <a:spcAft>
                <a:spcPts val="1600"/>
              </a:spcAft>
              <a:buClr>
                <a:schemeClr val="lt1"/>
              </a:buClr>
              <a:buSzPts val="1400"/>
              <a:buChar char="■"/>
              <a:defRPr>
                <a:solidFill>
                  <a:schemeClr val="lt1"/>
                </a:solidFill>
              </a:defRPr>
            </a:lvl9pPr>
          </a:lstStyle>
          <a:p>
            <a:endParaRPr/>
          </a:p>
        </p:txBody>
      </p:sp>
      <p:sp>
        <p:nvSpPr>
          <p:cNvPr id="78" name="Google Shape;78;p11"/>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eometr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10000"/>
            <a:ext cx="8520600" cy="6078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311700" y="1229875"/>
            <a:ext cx="8520600" cy="33390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hyperlink" Target="https://www.ducksters.com/science/chemistry/neon.php" TargetMode="External"/><Relationship Id="rId3" Type="http://schemas.openxmlformats.org/officeDocument/2006/relationships/hyperlink" Target="https://www.livescience.com/28811-neon.html" TargetMode="External"/><Relationship Id="rId7" Type="http://schemas.openxmlformats.org/officeDocument/2006/relationships/hyperlink" Target="https://www.ducksters.com/science/star.php"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webelements.com/neon/history.html" TargetMode="External"/><Relationship Id="rId5" Type="http://schemas.openxmlformats.org/officeDocument/2006/relationships/hyperlink" Target="https://sciencenotes.org/neon-facts/" TargetMode="External"/><Relationship Id="rId4" Type="http://schemas.openxmlformats.org/officeDocument/2006/relationships/hyperlink" Target="https://hobart.k12.in.us/ksms/PeriodicTable/neon.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3"/>
          <p:cNvSpPr txBox="1">
            <a:spLocks noGrp="1"/>
          </p:cNvSpPr>
          <p:nvPr>
            <p:ph type="ctrTitle"/>
          </p:nvPr>
        </p:nvSpPr>
        <p:spPr>
          <a:xfrm>
            <a:off x="598100" y="1775222"/>
            <a:ext cx="8222100" cy="838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Neon 	</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311700" y="219050"/>
            <a:ext cx="8520600" cy="60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Neon Facts</a:t>
            </a:r>
            <a:endParaRPr/>
          </a:p>
        </p:txBody>
      </p:sp>
      <p:sp>
        <p:nvSpPr>
          <p:cNvPr id="92" name="Google Shape;92;p14"/>
          <p:cNvSpPr txBox="1">
            <a:spLocks noGrp="1"/>
          </p:cNvSpPr>
          <p:nvPr>
            <p:ph type="body" idx="1"/>
          </p:nvPr>
        </p:nvSpPr>
        <p:spPr>
          <a:xfrm>
            <a:off x="311700" y="656550"/>
            <a:ext cx="4990500" cy="3830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3000">
              <a:solidFill>
                <a:srgbClr val="2B2B2B"/>
              </a:solidFill>
            </a:endParaRPr>
          </a:p>
          <a:p>
            <a:pPr marL="647700" lvl="0" indent="-381000" algn="l" rtl="0">
              <a:spcBef>
                <a:spcPts val="1800"/>
              </a:spcBef>
              <a:spcAft>
                <a:spcPts val="0"/>
              </a:spcAft>
              <a:buClr>
                <a:srgbClr val="2B2B2B"/>
              </a:buClr>
              <a:buSzPts val="2400"/>
              <a:buFont typeface="Lato"/>
              <a:buChar char="●"/>
            </a:pPr>
            <a:r>
              <a:rPr lang="en" sz="2400">
                <a:solidFill>
                  <a:srgbClr val="2B2B2B"/>
                </a:solidFill>
                <a:latin typeface="Lato"/>
                <a:ea typeface="Lato"/>
                <a:cs typeface="Lato"/>
                <a:sym typeface="Lato"/>
              </a:rPr>
              <a:t>Atomic number</a:t>
            </a:r>
            <a:endParaRPr sz="2400">
              <a:solidFill>
                <a:srgbClr val="2B2B2B"/>
              </a:solidFill>
              <a:latin typeface="Lato"/>
              <a:ea typeface="Lato"/>
              <a:cs typeface="Lato"/>
              <a:sym typeface="Lato"/>
            </a:endParaRPr>
          </a:p>
          <a:p>
            <a:pPr marL="1371600" lvl="2" indent="-381000" algn="l" rtl="0">
              <a:spcBef>
                <a:spcPts val="0"/>
              </a:spcBef>
              <a:spcAft>
                <a:spcPts val="0"/>
              </a:spcAft>
              <a:buClr>
                <a:srgbClr val="2B2B2B"/>
              </a:buClr>
              <a:buSzPts val="2400"/>
              <a:buFont typeface="Lato"/>
              <a:buChar char="■"/>
            </a:pPr>
            <a:r>
              <a:rPr lang="en" sz="2400">
                <a:solidFill>
                  <a:srgbClr val="2B2B2B"/>
                </a:solidFill>
                <a:latin typeface="Lato"/>
                <a:ea typeface="Lato"/>
                <a:cs typeface="Lato"/>
                <a:sym typeface="Lato"/>
              </a:rPr>
              <a:t>10</a:t>
            </a:r>
            <a:endParaRPr sz="2400">
              <a:solidFill>
                <a:srgbClr val="2B2B2B"/>
              </a:solidFill>
              <a:latin typeface="Lato"/>
              <a:ea typeface="Lato"/>
              <a:cs typeface="Lato"/>
              <a:sym typeface="Lato"/>
            </a:endParaRPr>
          </a:p>
          <a:p>
            <a:pPr marL="647700" lvl="0" indent="-381000" algn="l" rtl="0">
              <a:spcBef>
                <a:spcPts val="0"/>
              </a:spcBef>
              <a:spcAft>
                <a:spcPts val="0"/>
              </a:spcAft>
              <a:buClr>
                <a:srgbClr val="2B2B2B"/>
              </a:buClr>
              <a:buSzPts val="2400"/>
              <a:buFont typeface="Lato"/>
              <a:buChar char="●"/>
            </a:pPr>
            <a:r>
              <a:rPr lang="en" sz="2400">
                <a:solidFill>
                  <a:srgbClr val="2B2B2B"/>
                </a:solidFill>
                <a:latin typeface="Lato"/>
                <a:ea typeface="Lato"/>
                <a:cs typeface="Lato"/>
                <a:sym typeface="Lato"/>
              </a:rPr>
              <a:t>Noble gas </a:t>
            </a:r>
            <a:endParaRPr sz="2400">
              <a:solidFill>
                <a:srgbClr val="2B2B2B"/>
              </a:solidFill>
              <a:latin typeface="Lato"/>
              <a:ea typeface="Lato"/>
              <a:cs typeface="Lato"/>
              <a:sym typeface="Lato"/>
            </a:endParaRPr>
          </a:p>
          <a:p>
            <a:pPr marL="647700" lvl="0" indent="-381000" algn="l" rtl="0">
              <a:spcBef>
                <a:spcPts val="0"/>
              </a:spcBef>
              <a:spcAft>
                <a:spcPts val="0"/>
              </a:spcAft>
              <a:buClr>
                <a:srgbClr val="2B2B2B"/>
              </a:buClr>
              <a:buSzPts val="2400"/>
              <a:buFont typeface="Lato"/>
              <a:buChar char="●"/>
            </a:pPr>
            <a:r>
              <a:rPr lang="en" sz="2400">
                <a:solidFill>
                  <a:srgbClr val="2B2B2B"/>
                </a:solidFill>
                <a:latin typeface="Lato"/>
                <a:ea typeface="Lato"/>
                <a:cs typeface="Lato"/>
                <a:sym typeface="Lato"/>
              </a:rPr>
              <a:t>10 protons, neutrons, electrons</a:t>
            </a:r>
            <a:endParaRPr sz="2400">
              <a:solidFill>
                <a:srgbClr val="2B2B2B"/>
              </a:solidFill>
              <a:latin typeface="Lato"/>
              <a:ea typeface="Lato"/>
              <a:cs typeface="Lato"/>
              <a:sym typeface="Lato"/>
            </a:endParaRPr>
          </a:p>
          <a:p>
            <a:pPr marL="647700" lvl="0" indent="-381000" algn="l" rtl="0">
              <a:spcBef>
                <a:spcPts val="0"/>
              </a:spcBef>
              <a:spcAft>
                <a:spcPts val="0"/>
              </a:spcAft>
              <a:buClr>
                <a:srgbClr val="2B2B2B"/>
              </a:buClr>
              <a:buSzPts val="2400"/>
              <a:buFont typeface="Lato"/>
              <a:buChar char="●"/>
            </a:pPr>
            <a:r>
              <a:rPr lang="en" sz="2400">
                <a:solidFill>
                  <a:srgbClr val="2B2B2B"/>
                </a:solidFill>
                <a:latin typeface="Lato"/>
                <a:ea typeface="Lato"/>
                <a:cs typeface="Lato"/>
                <a:sym typeface="Lato"/>
              </a:rPr>
              <a:t>Group 18 </a:t>
            </a:r>
            <a:endParaRPr sz="2400">
              <a:solidFill>
                <a:srgbClr val="2B2B2B"/>
              </a:solidFill>
              <a:latin typeface="Lato"/>
              <a:ea typeface="Lato"/>
              <a:cs typeface="Lato"/>
              <a:sym typeface="Lato"/>
            </a:endParaRPr>
          </a:p>
          <a:p>
            <a:pPr marL="647700" lvl="0" indent="-381000" algn="l" rtl="0">
              <a:spcBef>
                <a:spcPts val="0"/>
              </a:spcBef>
              <a:spcAft>
                <a:spcPts val="0"/>
              </a:spcAft>
              <a:buClr>
                <a:srgbClr val="2B2B2B"/>
              </a:buClr>
              <a:buSzPts val="2400"/>
              <a:buFont typeface="Lato"/>
              <a:buChar char="●"/>
            </a:pPr>
            <a:r>
              <a:rPr lang="en" sz="2400">
                <a:solidFill>
                  <a:srgbClr val="2B2B2B"/>
                </a:solidFill>
                <a:latin typeface="Lato"/>
                <a:ea typeface="Lato"/>
                <a:cs typeface="Lato"/>
                <a:sym typeface="Lato"/>
              </a:rPr>
              <a:t>Density </a:t>
            </a:r>
            <a:endParaRPr sz="2400">
              <a:solidFill>
                <a:srgbClr val="2B2B2B"/>
              </a:solidFill>
              <a:latin typeface="Lato"/>
              <a:ea typeface="Lato"/>
              <a:cs typeface="Lato"/>
              <a:sym typeface="Lato"/>
            </a:endParaRPr>
          </a:p>
          <a:p>
            <a:pPr marL="1371600" lvl="2" indent="-419100" algn="l" rtl="0">
              <a:spcBef>
                <a:spcPts val="0"/>
              </a:spcBef>
              <a:spcAft>
                <a:spcPts val="0"/>
              </a:spcAft>
              <a:buClr>
                <a:srgbClr val="2B2B2B"/>
              </a:buClr>
              <a:buSzPts val="3000"/>
              <a:buFont typeface="Lato"/>
              <a:buChar char="■"/>
            </a:pPr>
            <a:r>
              <a:rPr lang="en" sz="2400">
                <a:solidFill>
                  <a:srgbClr val="2B2B2B"/>
                </a:solidFill>
                <a:latin typeface="Lato"/>
                <a:ea typeface="Lato"/>
                <a:cs typeface="Lato"/>
                <a:sym typeface="Lato"/>
              </a:rPr>
              <a:t>0.901 grams </a:t>
            </a:r>
            <a:r>
              <a:rPr lang="en" sz="3000">
                <a:solidFill>
                  <a:srgbClr val="2B2B2B"/>
                </a:solidFill>
                <a:latin typeface="Lato"/>
                <a:ea typeface="Lato"/>
                <a:cs typeface="Lato"/>
                <a:sym typeface="Lato"/>
              </a:rPr>
              <a:t>cm^3</a:t>
            </a:r>
            <a:endParaRPr sz="3000">
              <a:solidFill>
                <a:srgbClr val="2B2B2B"/>
              </a:solidFill>
              <a:latin typeface="Lato"/>
              <a:ea typeface="Lato"/>
              <a:cs typeface="Lato"/>
              <a:sym typeface="Lato"/>
            </a:endParaRPr>
          </a:p>
          <a:p>
            <a:pPr marL="0" lvl="0" indent="0" algn="l" rtl="0">
              <a:spcBef>
                <a:spcPts val="1800"/>
              </a:spcBef>
              <a:spcAft>
                <a:spcPts val="0"/>
              </a:spcAft>
              <a:buNone/>
            </a:pPr>
            <a:endParaRPr>
              <a:solidFill>
                <a:srgbClr val="2B2B2B"/>
              </a:solidFill>
              <a:latin typeface="Lato"/>
              <a:ea typeface="Lato"/>
              <a:cs typeface="Lato"/>
              <a:sym typeface="Lato"/>
            </a:endParaRPr>
          </a:p>
          <a:p>
            <a:pPr marL="0" lvl="0" indent="0" algn="l" rtl="0">
              <a:spcBef>
                <a:spcPts val="1800"/>
              </a:spcBef>
              <a:spcAft>
                <a:spcPts val="1600"/>
              </a:spcAft>
              <a:buNone/>
            </a:pPr>
            <a:endParaRPr/>
          </a:p>
        </p:txBody>
      </p:sp>
      <p:pic>
        <p:nvPicPr>
          <p:cNvPr id="93" name="Google Shape;93;p14"/>
          <p:cNvPicPr preferRelativeResize="0"/>
          <p:nvPr/>
        </p:nvPicPr>
        <p:blipFill>
          <a:blip r:embed="rId3">
            <a:alphaModFix/>
          </a:blip>
          <a:stretch>
            <a:fillRect/>
          </a:stretch>
        </p:blipFill>
        <p:spPr>
          <a:xfrm>
            <a:off x="5342505" y="997150"/>
            <a:ext cx="3489800" cy="3489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5"/>
          <p:cNvPicPr preferRelativeResize="0"/>
          <p:nvPr/>
        </p:nvPicPr>
        <p:blipFill>
          <a:blip r:embed="rId3">
            <a:alphaModFix/>
          </a:blip>
          <a:stretch>
            <a:fillRect/>
          </a:stretch>
        </p:blipFill>
        <p:spPr>
          <a:xfrm>
            <a:off x="5987531" y="2741900"/>
            <a:ext cx="3156475" cy="2143125"/>
          </a:xfrm>
          <a:prstGeom prst="rect">
            <a:avLst/>
          </a:prstGeom>
          <a:noFill/>
          <a:ln>
            <a:noFill/>
          </a:ln>
        </p:spPr>
      </p:pic>
      <p:sp>
        <p:nvSpPr>
          <p:cNvPr id="99" name="Google Shape;99;p1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More Neon Facts</a:t>
            </a:r>
            <a:endParaRPr/>
          </a:p>
        </p:txBody>
      </p:sp>
      <p:sp>
        <p:nvSpPr>
          <p:cNvPr id="100" name="Google Shape;100;p15"/>
          <p:cNvSpPr txBox="1">
            <a:spLocks noGrp="1"/>
          </p:cNvSpPr>
          <p:nvPr>
            <p:ph type="body" idx="1"/>
          </p:nvPr>
        </p:nvSpPr>
        <p:spPr>
          <a:xfrm>
            <a:off x="311700" y="1277500"/>
            <a:ext cx="4709400" cy="34428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 sz="2400"/>
              <a:t>Rare on earth </a:t>
            </a:r>
            <a:endParaRPr sz="2400"/>
          </a:p>
          <a:p>
            <a:pPr marL="457200" lvl="0" indent="-381000" algn="l" rtl="0">
              <a:spcBef>
                <a:spcPts val="0"/>
              </a:spcBef>
              <a:spcAft>
                <a:spcPts val="0"/>
              </a:spcAft>
              <a:buSzPts val="2400"/>
              <a:buChar char="●"/>
            </a:pPr>
            <a:r>
              <a:rPr lang="en" sz="2400"/>
              <a:t>Does not bond with other elements (noble gas)</a:t>
            </a:r>
            <a:endParaRPr sz="2400"/>
          </a:p>
          <a:p>
            <a:pPr marL="457200" lvl="0" indent="-381000" algn="l" rtl="0">
              <a:spcBef>
                <a:spcPts val="0"/>
              </a:spcBef>
              <a:spcAft>
                <a:spcPts val="0"/>
              </a:spcAft>
              <a:buSzPts val="2400"/>
              <a:buChar char="●"/>
            </a:pPr>
            <a:r>
              <a:rPr lang="en" sz="2400"/>
              <a:t>Monatomic </a:t>
            </a:r>
            <a:endParaRPr sz="2400"/>
          </a:p>
          <a:p>
            <a:pPr marL="914400" lvl="1" indent="-381000" algn="l" rtl="0">
              <a:spcBef>
                <a:spcPts val="0"/>
              </a:spcBef>
              <a:spcAft>
                <a:spcPts val="0"/>
              </a:spcAft>
              <a:buSzPts val="2400"/>
              <a:buChar char="○"/>
            </a:pPr>
            <a:r>
              <a:rPr lang="en" sz="2400"/>
              <a:t>Made of one atom </a:t>
            </a:r>
            <a:endParaRPr sz="2400"/>
          </a:p>
        </p:txBody>
      </p:sp>
      <p:pic>
        <p:nvPicPr>
          <p:cNvPr id="101" name="Google Shape;101;p15"/>
          <p:cNvPicPr preferRelativeResize="0"/>
          <p:nvPr/>
        </p:nvPicPr>
        <p:blipFill rotWithShape="1">
          <a:blip r:embed="rId4">
            <a:alphaModFix/>
          </a:blip>
          <a:srcRect b="10305"/>
          <a:stretch/>
        </p:blipFill>
        <p:spPr>
          <a:xfrm>
            <a:off x="5021100" y="1277488"/>
            <a:ext cx="3811225" cy="22789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5"/>
        <p:cNvGrpSpPr/>
        <p:nvPr/>
      </p:nvGrpSpPr>
      <p:grpSpPr>
        <a:xfrm>
          <a:off x="0" y="0"/>
          <a:ext cx="0" cy="0"/>
          <a:chOff x="0" y="0"/>
          <a:chExt cx="0" cy="0"/>
        </a:xfrm>
      </p:grpSpPr>
      <p:pic>
        <p:nvPicPr>
          <p:cNvPr id="106" name="Google Shape;106;p16"/>
          <p:cNvPicPr preferRelativeResize="0"/>
          <p:nvPr/>
        </p:nvPicPr>
        <p:blipFill rotWithShape="1">
          <a:blip r:embed="rId3">
            <a:alphaModFix/>
          </a:blip>
          <a:srcRect/>
          <a:stretch/>
        </p:blipFill>
        <p:spPr>
          <a:xfrm>
            <a:off x="6045231" y="2748200"/>
            <a:ext cx="3098775" cy="2143125"/>
          </a:xfrm>
          <a:prstGeom prst="rect">
            <a:avLst/>
          </a:prstGeom>
          <a:noFill/>
          <a:ln>
            <a:noFill/>
          </a:ln>
        </p:spPr>
      </p:pic>
      <p:sp>
        <p:nvSpPr>
          <p:cNvPr id="107" name="Google Shape;107;p1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Name Origin </a:t>
            </a:r>
            <a:endParaRPr/>
          </a:p>
        </p:txBody>
      </p:sp>
      <p:sp>
        <p:nvSpPr>
          <p:cNvPr id="108" name="Google Shape;108;p16"/>
          <p:cNvSpPr txBox="1">
            <a:spLocks noGrp="1"/>
          </p:cNvSpPr>
          <p:nvPr>
            <p:ph type="body" idx="1"/>
          </p:nvPr>
        </p:nvSpPr>
        <p:spPr>
          <a:xfrm>
            <a:off x="311688" y="1179375"/>
            <a:ext cx="8520600" cy="93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2B2B2B"/>
                </a:solidFill>
                <a:latin typeface="Lato"/>
                <a:ea typeface="Lato"/>
                <a:cs typeface="Lato"/>
                <a:sym typeface="Lato"/>
              </a:rPr>
              <a:t>The name neon was inspired by the Greek word, neos, which means new. Which makes sense, because during that time (1898) it was a new discovery. </a:t>
            </a:r>
            <a:endParaRPr sz="2000">
              <a:solidFill>
                <a:srgbClr val="2B2B2B"/>
              </a:solidFill>
              <a:latin typeface="Lato"/>
              <a:ea typeface="Lato"/>
              <a:cs typeface="Lato"/>
              <a:sym typeface="Lato"/>
            </a:endParaRPr>
          </a:p>
          <a:p>
            <a:pPr marL="0" lvl="0" indent="0" algn="l" rtl="0">
              <a:spcBef>
                <a:spcPts val="1800"/>
              </a:spcBef>
              <a:spcAft>
                <a:spcPts val="1600"/>
              </a:spcAft>
              <a:buNone/>
            </a:pPr>
            <a:endParaRPr/>
          </a:p>
        </p:txBody>
      </p:sp>
      <p:pic>
        <p:nvPicPr>
          <p:cNvPr id="109" name="Google Shape;109;p16"/>
          <p:cNvPicPr preferRelativeResize="0"/>
          <p:nvPr/>
        </p:nvPicPr>
        <p:blipFill>
          <a:blip r:embed="rId4">
            <a:alphaModFix/>
          </a:blip>
          <a:stretch>
            <a:fillRect/>
          </a:stretch>
        </p:blipFill>
        <p:spPr>
          <a:xfrm>
            <a:off x="3033700" y="2113575"/>
            <a:ext cx="3076575" cy="26574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17"/>
          <p:cNvPicPr preferRelativeResize="0"/>
          <p:nvPr/>
        </p:nvPicPr>
        <p:blipFill>
          <a:blip r:embed="rId3">
            <a:alphaModFix/>
          </a:blip>
          <a:stretch>
            <a:fillRect/>
          </a:stretch>
        </p:blipFill>
        <p:spPr>
          <a:xfrm>
            <a:off x="6102955" y="2748225"/>
            <a:ext cx="3041050" cy="2143125"/>
          </a:xfrm>
          <a:prstGeom prst="rect">
            <a:avLst/>
          </a:prstGeom>
          <a:noFill/>
          <a:ln>
            <a:noFill/>
          </a:ln>
        </p:spPr>
      </p:pic>
      <p:sp>
        <p:nvSpPr>
          <p:cNvPr id="115" name="Google Shape;115;p17"/>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Discovery </a:t>
            </a:r>
            <a:endParaRPr/>
          </a:p>
        </p:txBody>
      </p:sp>
      <p:sp>
        <p:nvSpPr>
          <p:cNvPr id="116" name="Google Shape;116;p17"/>
          <p:cNvSpPr txBox="1">
            <a:spLocks noGrp="1"/>
          </p:cNvSpPr>
          <p:nvPr>
            <p:ph type="body" idx="1"/>
          </p:nvPr>
        </p:nvSpPr>
        <p:spPr>
          <a:xfrm>
            <a:off x="311700" y="1092800"/>
            <a:ext cx="8520600" cy="3339000"/>
          </a:xfrm>
          <a:prstGeom prst="rect">
            <a:avLst/>
          </a:prstGeom>
        </p:spPr>
        <p:txBody>
          <a:bodyPr spcFirstLastPara="1" wrap="square" lIns="91425" tIns="91425" rIns="91425" bIns="91425" anchor="t" anchorCtr="0">
            <a:noAutofit/>
          </a:bodyPr>
          <a:lstStyle/>
          <a:p>
            <a:pPr marL="0" lvl="0" indent="0" algn="l" rtl="0">
              <a:spcBef>
                <a:spcPts val="0"/>
              </a:spcBef>
              <a:spcAft>
                <a:spcPts val="1800"/>
              </a:spcAft>
              <a:buNone/>
            </a:pPr>
            <a:r>
              <a:rPr lang="en">
                <a:solidFill>
                  <a:srgbClr val="2B2B2B"/>
                </a:solidFill>
                <a:latin typeface="Lato"/>
                <a:ea typeface="Lato"/>
                <a:cs typeface="Lato"/>
                <a:sym typeface="Lato"/>
              </a:rPr>
              <a:t>The discovery of the noble gas in 1898 by </a:t>
            </a:r>
            <a:r>
              <a:rPr lang="en">
                <a:solidFill>
                  <a:srgbClr val="5A5A5A"/>
                </a:solidFill>
              </a:rPr>
              <a:t>William Ramsay and Morris W. Travers, added another element to the periodic table. Ramsay also found argon and helium, trying to find an element between the two. Both (Ramsay and Morris) separated gases under pressure and iodized the samples to keep the spectra (wavelengths: electromagnetic) and one sample glowed bright red. </a:t>
            </a:r>
            <a:endParaRPr/>
          </a:p>
        </p:txBody>
      </p:sp>
      <p:pic>
        <p:nvPicPr>
          <p:cNvPr id="117" name="Google Shape;117;p17"/>
          <p:cNvPicPr preferRelativeResize="0"/>
          <p:nvPr/>
        </p:nvPicPr>
        <p:blipFill rotWithShape="1">
          <a:blip r:embed="rId4">
            <a:alphaModFix/>
          </a:blip>
          <a:srcRect t="4350" b="5575"/>
          <a:stretch/>
        </p:blipFill>
        <p:spPr>
          <a:xfrm>
            <a:off x="1369050" y="2920125"/>
            <a:ext cx="6405898" cy="1869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18"/>
          <p:cNvPicPr preferRelativeResize="0"/>
          <p:nvPr/>
        </p:nvPicPr>
        <p:blipFill>
          <a:blip r:embed="rId3">
            <a:alphaModFix/>
          </a:blip>
          <a:stretch>
            <a:fillRect/>
          </a:stretch>
        </p:blipFill>
        <p:spPr>
          <a:xfrm>
            <a:off x="5937031" y="2748200"/>
            <a:ext cx="3206975" cy="2143125"/>
          </a:xfrm>
          <a:prstGeom prst="rect">
            <a:avLst/>
          </a:prstGeom>
          <a:noFill/>
          <a:ln>
            <a:noFill/>
          </a:ln>
        </p:spPr>
      </p:pic>
      <p:sp>
        <p:nvSpPr>
          <p:cNvPr id="123" name="Google Shape;123;p18"/>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Where to find it</a:t>
            </a:r>
            <a:endParaRPr/>
          </a:p>
        </p:txBody>
      </p:sp>
      <p:sp>
        <p:nvSpPr>
          <p:cNvPr id="124" name="Google Shape;124;p18"/>
          <p:cNvSpPr txBox="1">
            <a:spLocks noGrp="1"/>
          </p:cNvSpPr>
          <p:nvPr>
            <p:ph type="body" idx="1"/>
          </p:nvPr>
        </p:nvSpPr>
        <p:spPr>
          <a:xfrm>
            <a:off x="311700" y="1563600"/>
            <a:ext cx="3858000" cy="2016300"/>
          </a:xfrm>
          <a:prstGeom prst="rect">
            <a:avLst/>
          </a:prstGeom>
        </p:spPr>
        <p:txBody>
          <a:bodyPr spcFirstLastPara="1" wrap="square" lIns="91425" tIns="91425" rIns="91425" bIns="91425" anchor="t" anchorCtr="0">
            <a:noAutofit/>
          </a:bodyPr>
          <a:lstStyle/>
          <a:p>
            <a:pPr marL="647700" lvl="0" indent="-381000" algn="l" rtl="0">
              <a:spcBef>
                <a:spcPts val="0"/>
              </a:spcBef>
              <a:spcAft>
                <a:spcPts val="0"/>
              </a:spcAft>
              <a:buClr>
                <a:srgbClr val="2B2B2B"/>
              </a:buClr>
              <a:buSzPts val="2400"/>
              <a:buFont typeface="Roboto"/>
              <a:buChar char="●"/>
            </a:pPr>
            <a:r>
              <a:rPr lang="en" sz="2400">
                <a:solidFill>
                  <a:srgbClr val="2B2B2B"/>
                </a:solidFill>
              </a:rPr>
              <a:t>Air </a:t>
            </a:r>
            <a:endParaRPr sz="2400">
              <a:solidFill>
                <a:srgbClr val="2B2B2B"/>
              </a:solidFill>
            </a:endParaRPr>
          </a:p>
          <a:p>
            <a:pPr marL="647700" lvl="0" indent="-381000" algn="l" rtl="0">
              <a:spcBef>
                <a:spcPts val="0"/>
              </a:spcBef>
              <a:spcAft>
                <a:spcPts val="0"/>
              </a:spcAft>
              <a:buClr>
                <a:srgbClr val="2B2B2B"/>
              </a:buClr>
              <a:buSzPts val="2400"/>
              <a:buFont typeface="Roboto"/>
              <a:buChar char="●"/>
            </a:pPr>
            <a:r>
              <a:rPr lang="en" sz="2400">
                <a:solidFill>
                  <a:srgbClr val="2B2B2B"/>
                </a:solidFill>
              </a:rPr>
              <a:t>Earth crust </a:t>
            </a:r>
            <a:endParaRPr sz="2400">
              <a:solidFill>
                <a:srgbClr val="2B2B2B"/>
              </a:solidFill>
            </a:endParaRPr>
          </a:p>
          <a:p>
            <a:pPr marL="647700" lvl="0" indent="-381000" algn="l" rtl="0">
              <a:spcBef>
                <a:spcPts val="0"/>
              </a:spcBef>
              <a:spcAft>
                <a:spcPts val="0"/>
              </a:spcAft>
              <a:buClr>
                <a:srgbClr val="2B2B2B"/>
              </a:buClr>
              <a:buSzPts val="2400"/>
              <a:buFont typeface="Roboto"/>
              <a:buChar char="●"/>
            </a:pPr>
            <a:r>
              <a:rPr lang="en" sz="2400">
                <a:solidFill>
                  <a:srgbClr val="2B2B2B"/>
                </a:solidFill>
              </a:rPr>
              <a:t>Universe </a:t>
            </a:r>
            <a:endParaRPr sz="2400">
              <a:solidFill>
                <a:srgbClr val="2B2B2B"/>
              </a:solidFill>
            </a:endParaRPr>
          </a:p>
          <a:p>
            <a:pPr marL="647700" lvl="0" indent="-381000" algn="l" rtl="0">
              <a:spcBef>
                <a:spcPts val="0"/>
              </a:spcBef>
              <a:spcAft>
                <a:spcPts val="0"/>
              </a:spcAft>
              <a:buClr>
                <a:srgbClr val="2B2B2B"/>
              </a:buClr>
              <a:buSzPts val="2400"/>
              <a:buFont typeface="Roboto"/>
              <a:buChar char="●"/>
            </a:pPr>
            <a:r>
              <a:rPr lang="en" sz="2400">
                <a:solidFill>
                  <a:srgbClr val="2B2B2B"/>
                </a:solidFill>
              </a:rPr>
              <a:t>Produced by humans </a:t>
            </a:r>
            <a:endParaRPr sz="2400">
              <a:solidFill>
                <a:srgbClr val="2B2B2B"/>
              </a:solidFill>
            </a:endParaRPr>
          </a:p>
          <a:p>
            <a:pPr marL="1371600" lvl="2" indent="-381000" algn="l" rtl="0">
              <a:spcBef>
                <a:spcPts val="0"/>
              </a:spcBef>
              <a:spcAft>
                <a:spcPts val="0"/>
              </a:spcAft>
              <a:buClr>
                <a:srgbClr val="2B2B2B"/>
              </a:buClr>
              <a:buSzPts val="2400"/>
              <a:buFont typeface="Roboto"/>
              <a:buChar char="■"/>
            </a:pPr>
            <a:r>
              <a:rPr lang="en" sz="2400">
                <a:solidFill>
                  <a:srgbClr val="222222"/>
                </a:solidFill>
                <a:highlight>
                  <a:srgbClr val="FFFFFF"/>
                </a:highlight>
              </a:rPr>
              <a:t>Fractional distillation </a:t>
            </a:r>
            <a:endParaRPr sz="2400">
              <a:solidFill>
                <a:srgbClr val="2B2B2B"/>
              </a:solidFill>
            </a:endParaRPr>
          </a:p>
          <a:p>
            <a:pPr marL="0" lvl="0" indent="0" algn="l" rtl="0">
              <a:spcBef>
                <a:spcPts val="1800"/>
              </a:spcBef>
              <a:spcAft>
                <a:spcPts val="1600"/>
              </a:spcAft>
              <a:buNone/>
            </a:pPr>
            <a:endParaRPr/>
          </a:p>
        </p:txBody>
      </p:sp>
      <p:pic>
        <p:nvPicPr>
          <p:cNvPr id="125" name="Google Shape;125;p18"/>
          <p:cNvPicPr preferRelativeResize="0"/>
          <p:nvPr/>
        </p:nvPicPr>
        <p:blipFill>
          <a:blip r:embed="rId4">
            <a:alphaModFix/>
          </a:blip>
          <a:stretch>
            <a:fillRect/>
          </a:stretch>
        </p:blipFill>
        <p:spPr>
          <a:xfrm>
            <a:off x="5684150" y="1310875"/>
            <a:ext cx="3148151" cy="31481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19"/>
          <p:cNvPicPr preferRelativeResize="0"/>
          <p:nvPr/>
        </p:nvPicPr>
        <p:blipFill>
          <a:blip r:embed="rId3">
            <a:alphaModFix/>
          </a:blip>
          <a:stretch>
            <a:fillRect/>
          </a:stretch>
        </p:blipFill>
        <p:spPr>
          <a:xfrm>
            <a:off x="6153455" y="2748200"/>
            <a:ext cx="2990550" cy="2143125"/>
          </a:xfrm>
          <a:prstGeom prst="rect">
            <a:avLst/>
          </a:prstGeom>
          <a:noFill/>
          <a:ln>
            <a:noFill/>
          </a:ln>
        </p:spPr>
      </p:pic>
      <p:sp>
        <p:nvSpPr>
          <p:cNvPr id="131" name="Google Shape;131;p19"/>
          <p:cNvSpPr txBox="1">
            <a:spLocks noGrp="1"/>
          </p:cNvSpPr>
          <p:nvPr>
            <p:ph type="title"/>
          </p:nvPr>
        </p:nvSpPr>
        <p:spPr>
          <a:xfrm>
            <a:off x="311700" y="309000"/>
            <a:ext cx="8520600" cy="60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Uses/Found In</a:t>
            </a:r>
            <a:endParaRPr/>
          </a:p>
        </p:txBody>
      </p:sp>
      <p:sp>
        <p:nvSpPr>
          <p:cNvPr id="132" name="Google Shape;132;p19"/>
          <p:cNvSpPr txBox="1">
            <a:spLocks noGrp="1"/>
          </p:cNvSpPr>
          <p:nvPr>
            <p:ph type="body" idx="1"/>
          </p:nvPr>
        </p:nvSpPr>
        <p:spPr>
          <a:xfrm>
            <a:off x="311700" y="1244688"/>
            <a:ext cx="4658700" cy="2654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 sz="2400"/>
              <a:t>Neon lights </a:t>
            </a:r>
            <a:endParaRPr sz="2400"/>
          </a:p>
          <a:p>
            <a:pPr marL="457200" lvl="0" indent="-381000" algn="l" rtl="0">
              <a:spcBef>
                <a:spcPts val="0"/>
              </a:spcBef>
              <a:spcAft>
                <a:spcPts val="0"/>
              </a:spcAft>
              <a:buSzPts val="2400"/>
              <a:buChar char="●"/>
            </a:pPr>
            <a:r>
              <a:rPr lang="en" sz="2400"/>
              <a:t>Lasers </a:t>
            </a:r>
            <a:endParaRPr sz="2400"/>
          </a:p>
          <a:p>
            <a:pPr marL="1371600" lvl="2" indent="-381000" algn="l" rtl="0">
              <a:spcBef>
                <a:spcPts val="0"/>
              </a:spcBef>
              <a:spcAft>
                <a:spcPts val="0"/>
              </a:spcAft>
              <a:buSzPts val="2400"/>
              <a:buChar char="■"/>
            </a:pPr>
            <a:r>
              <a:rPr lang="en" sz="2400"/>
              <a:t>Helium and neon lasers </a:t>
            </a:r>
            <a:endParaRPr sz="2400"/>
          </a:p>
          <a:p>
            <a:pPr marL="457200" lvl="0" indent="-381000" algn="l" rtl="0">
              <a:spcBef>
                <a:spcPts val="0"/>
              </a:spcBef>
              <a:spcAft>
                <a:spcPts val="0"/>
              </a:spcAft>
              <a:buSzPts val="2400"/>
              <a:buChar char="●"/>
            </a:pPr>
            <a:r>
              <a:rPr lang="en" sz="2400"/>
              <a:t>Tv tubes</a:t>
            </a:r>
            <a:endParaRPr sz="2400"/>
          </a:p>
          <a:p>
            <a:pPr marL="457200" lvl="0" indent="-381000" algn="l" rtl="0">
              <a:spcBef>
                <a:spcPts val="0"/>
              </a:spcBef>
              <a:spcAft>
                <a:spcPts val="0"/>
              </a:spcAft>
              <a:buSzPts val="2400"/>
              <a:buChar char="●"/>
            </a:pPr>
            <a:r>
              <a:rPr lang="en" sz="2400"/>
              <a:t>Stars (Helium and Oxygen fuse) </a:t>
            </a:r>
            <a:endParaRPr sz="2400"/>
          </a:p>
        </p:txBody>
      </p:sp>
      <p:pic>
        <p:nvPicPr>
          <p:cNvPr id="133" name="Google Shape;133;p19"/>
          <p:cNvPicPr preferRelativeResize="0"/>
          <p:nvPr/>
        </p:nvPicPr>
        <p:blipFill>
          <a:blip r:embed="rId4">
            <a:alphaModFix/>
          </a:blip>
          <a:stretch>
            <a:fillRect/>
          </a:stretch>
        </p:blipFill>
        <p:spPr>
          <a:xfrm>
            <a:off x="5617600" y="2480289"/>
            <a:ext cx="3214700" cy="2320612"/>
          </a:xfrm>
          <a:prstGeom prst="rect">
            <a:avLst/>
          </a:prstGeom>
          <a:noFill/>
          <a:ln>
            <a:noFill/>
          </a:ln>
        </p:spPr>
      </p:pic>
      <p:pic>
        <p:nvPicPr>
          <p:cNvPr id="134" name="Google Shape;134;p19"/>
          <p:cNvPicPr preferRelativeResize="0"/>
          <p:nvPr/>
        </p:nvPicPr>
        <p:blipFill>
          <a:blip r:embed="rId5">
            <a:alphaModFix/>
          </a:blip>
          <a:stretch>
            <a:fillRect/>
          </a:stretch>
        </p:blipFill>
        <p:spPr>
          <a:xfrm>
            <a:off x="5617600" y="1017800"/>
            <a:ext cx="3214697" cy="2143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0"/>
          <p:cNvSpPr txBox="1">
            <a:spLocks noGrp="1"/>
          </p:cNvSpPr>
          <p:nvPr>
            <p:ph type="title"/>
          </p:nvPr>
        </p:nvSpPr>
        <p:spPr>
          <a:xfrm>
            <a:off x="590900" y="110797"/>
            <a:ext cx="8222100" cy="83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Sources</a:t>
            </a:r>
            <a:endParaRPr/>
          </a:p>
        </p:txBody>
      </p:sp>
      <p:sp>
        <p:nvSpPr>
          <p:cNvPr id="140" name="Google Shape;140;p20"/>
          <p:cNvSpPr txBox="1"/>
          <p:nvPr/>
        </p:nvSpPr>
        <p:spPr>
          <a:xfrm>
            <a:off x="766700" y="949600"/>
            <a:ext cx="7870500" cy="393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rgbClr val="FFFFFF"/>
              </a:solidFill>
              <a:latin typeface="Roboto"/>
              <a:ea typeface="Roboto"/>
              <a:cs typeface="Roboto"/>
              <a:sym typeface="Roboto"/>
            </a:endParaRPr>
          </a:p>
          <a:p>
            <a:pPr marL="457200" lvl="0" indent="-342900" algn="l" rtl="0">
              <a:spcBef>
                <a:spcPts val="0"/>
              </a:spcBef>
              <a:spcAft>
                <a:spcPts val="0"/>
              </a:spcAft>
              <a:buClr>
                <a:srgbClr val="FFFFFF"/>
              </a:buClr>
              <a:buSzPts val="1800"/>
              <a:buFont typeface="Roboto"/>
              <a:buChar char="●"/>
            </a:pPr>
            <a:r>
              <a:rPr lang="en" sz="1800" u="sng">
                <a:solidFill>
                  <a:srgbClr val="FFFFFF"/>
                </a:solidFill>
                <a:latin typeface="Roboto"/>
                <a:ea typeface="Roboto"/>
                <a:cs typeface="Roboto"/>
                <a:sym typeface="Roboto"/>
                <a:hlinkClick r:id="rId3"/>
              </a:rPr>
              <a:t>https://www.livescience.com/28811-neon.html</a:t>
            </a:r>
            <a:endParaRPr sz="1800">
              <a:solidFill>
                <a:srgbClr val="FFFFFF"/>
              </a:solidFill>
              <a:latin typeface="Roboto"/>
              <a:ea typeface="Roboto"/>
              <a:cs typeface="Roboto"/>
              <a:sym typeface="Roboto"/>
            </a:endParaRPr>
          </a:p>
          <a:p>
            <a:pPr marL="457200" lvl="0" indent="-342900" algn="l" rtl="0">
              <a:spcBef>
                <a:spcPts val="0"/>
              </a:spcBef>
              <a:spcAft>
                <a:spcPts val="0"/>
              </a:spcAft>
              <a:buClr>
                <a:srgbClr val="FFFFFF"/>
              </a:buClr>
              <a:buSzPts val="1800"/>
              <a:buFont typeface="Roboto"/>
              <a:buChar char="●"/>
            </a:pPr>
            <a:r>
              <a:rPr lang="en" sz="1800" u="sng">
                <a:solidFill>
                  <a:srgbClr val="FFFFFF"/>
                </a:solidFill>
                <a:latin typeface="Roboto"/>
                <a:ea typeface="Roboto"/>
                <a:cs typeface="Roboto"/>
                <a:sym typeface="Roboto"/>
                <a:hlinkClick r:id="rId4"/>
              </a:rPr>
              <a:t>https://hobart.k12.in.us/ksms/PeriodicTable/neon.htm</a:t>
            </a:r>
            <a:r>
              <a:rPr lang="en" sz="1800">
                <a:solidFill>
                  <a:srgbClr val="FFFFFF"/>
                </a:solidFill>
                <a:latin typeface="Roboto"/>
                <a:ea typeface="Roboto"/>
                <a:cs typeface="Roboto"/>
                <a:sym typeface="Roboto"/>
              </a:rPr>
              <a:t> </a:t>
            </a:r>
            <a:endParaRPr sz="1800">
              <a:solidFill>
                <a:srgbClr val="FFFFFF"/>
              </a:solidFill>
              <a:latin typeface="Roboto"/>
              <a:ea typeface="Roboto"/>
              <a:cs typeface="Roboto"/>
              <a:sym typeface="Roboto"/>
            </a:endParaRPr>
          </a:p>
          <a:p>
            <a:pPr marL="457200" lvl="0" indent="-342900" algn="l" rtl="0">
              <a:spcBef>
                <a:spcPts val="0"/>
              </a:spcBef>
              <a:spcAft>
                <a:spcPts val="0"/>
              </a:spcAft>
              <a:buClr>
                <a:srgbClr val="FFFFFF"/>
              </a:buClr>
              <a:buSzPts val="1800"/>
              <a:buFont typeface="Roboto"/>
              <a:buChar char="●"/>
            </a:pPr>
            <a:r>
              <a:rPr lang="en" sz="1800" u="sng">
                <a:solidFill>
                  <a:srgbClr val="FFFFFF"/>
                </a:solidFill>
                <a:latin typeface="Roboto"/>
                <a:ea typeface="Roboto"/>
                <a:cs typeface="Roboto"/>
                <a:sym typeface="Roboto"/>
                <a:hlinkClick r:id="rId5"/>
              </a:rPr>
              <a:t>https://sciencenotes.org/neon-facts/</a:t>
            </a:r>
            <a:r>
              <a:rPr lang="en" sz="1800">
                <a:solidFill>
                  <a:srgbClr val="FFFFFF"/>
                </a:solidFill>
                <a:latin typeface="Roboto"/>
                <a:ea typeface="Roboto"/>
                <a:cs typeface="Roboto"/>
                <a:sym typeface="Roboto"/>
              </a:rPr>
              <a:t> </a:t>
            </a:r>
            <a:endParaRPr sz="1800">
              <a:solidFill>
                <a:srgbClr val="FFFFFF"/>
              </a:solidFill>
              <a:latin typeface="Roboto"/>
              <a:ea typeface="Roboto"/>
              <a:cs typeface="Roboto"/>
              <a:sym typeface="Roboto"/>
            </a:endParaRPr>
          </a:p>
          <a:p>
            <a:pPr marL="457200" lvl="0" indent="-342900" algn="l" rtl="0">
              <a:spcBef>
                <a:spcPts val="0"/>
              </a:spcBef>
              <a:spcAft>
                <a:spcPts val="0"/>
              </a:spcAft>
              <a:buClr>
                <a:srgbClr val="FFFFFF"/>
              </a:buClr>
              <a:buSzPts val="1800"/>
              <a:buFont typeface="Roboto"/>
              <a:buChar char="●"/>
            </a:pPr>
            <a:r>
              <a:rPr lang="en" sz="1800" u="sng">
                <a:solidFill>
                  <a:srgbClr val="FFFFFF"/>
                </a:solidFill>
                <a:latin typeface="Roboto"/>
                <a:ea typeface="Roboto"/>
                <a:cs typeface="Roboto"/>
                <a:sym typeface="Roboto"/>
                <a:hlinkClick r:id="rId6"/>
              </a:rPr>
              <a:t>https://www.webelements.com/neon/history.html</a:t>
            </a:r>
            <a:r>
              <a:rPr lang="en" sz="1800">
                <a:solidFill>
                  <a:srgbClr val="FFFFFF"/>
                </a:solidFill>
                <a:latin typeface="Roboto"/>
                <a:ea typeface="Roboto"/>
                <a:cs typeface="Roboto"/>
                <a:sym typeface="Roboto"/>
              </a:rPr>
              <a:t> </a:t>
            </a:r>
            <a:endParaRPr sz="1800">
              <a:solidFill>
                <a:srgbClr val="FFFFFF"/>
              </a:solidFill>
              <a:latin typeface="Roboto"/>
              <a:ea typeface="Roboto"/>
              <a:cs typeface="Roboto"/>
              <a:sym typeface="Roboto"/>
            </a:endParaRPr>
          </a:p>
          <a:p>
            <a:pPr marL="457200" lvl="0" indent="-342900" algn="l" rtl="0">
              <a:spcBef>
                <a:spcPts val="0"/>
              </a:spcBef>
              <a:spcAft>
                <a:spcPts val="0"/>
              </a:spcAft>
              <a:buClr>
                <a:srgbClr val="FFFFFF"/>
              </a:buClr>
              <a:buSzPts val="1800"/>
              <a:buFont typeface="Roboto"/>
              <a:buChar char="●"/>
            </a:pPr>
            <a:r>
              <a:rPr lang="en" sz="1800" u="sng">
                <a:solidFill>
                  <a:srgbClr val="FFFFFF"/>
                </a:solidFill>
                <a:latin typeface="Roboto"/>
                <a:ea typeface="Roboto"/>
                <a:cs typeface="Roboto"/>
                <a:sym typeface="Roboto"/>
                <a:hlinkClick r:id="rId7"/>
              </a:rPr>
              <a:t>https://www.ducksters.com/science/star.php</a:t>
            </a:r>
            <a:endParaRPr sz="1800">
              <a:solidFill>
                <a:srgbClr val="FFFFFF"/>
              </a:solidFill>
              <a:latin typeface="Roboto"/>
              <a:ea typeface="Roboto"/>
              <a:cs typeface="Roboto"/>
              <a:sym typeface="Roboto"/>
            </a:endParaRPr>
          </a:p>
          <a:p>
            <a:pPr marL="457200" lvl="0" indent="-342900" algn="l" rtl="0">
              <a:spcBef>
                <a:spcPts val="0"/>
              </a:spcBef>
              <a:spcAft>
                <a:spcPts val="0"/>
              </a:spcAft>
              <a:buClr>
                <a:srgbClr val="FFFFFF"/>
              </a:buClr>
              <a:buSzPts val="1800"/>
              <a:buFont typeface="Roboto"/>
              <a:buChar char="●"/>
            </a:pPr>
            <a:r>
              <a:rPr lang="en" sz="1800" u="sng">
                <a:solidFill>
                  <a:srgbClr val="FFFFFF"/>
                </a:solidFill>
                <a:latin typeface="Roboto"/>
                <a:ea typeface="Roboto"/>
                <a:cs typeface="Roboto"/>
                <a:sym typeface="Roboto"/>
                <a:hlinkClick r:id="rId8"/>
              </a:rPr>
              <a:t>https://www.ducksters.com/science/chemistry/neon.php</a:t>
            </a:r>
            <a:r>
              <a:rPr lang="en" sz="1800">
                <a:solidFill>
                  <a:srgbClr val="FFFFFF"/>
                </a:solidFill>
                <a:latin typeface="Roboto"/>
                <a:ea typeface="Roboto"/>
                <a:cs typeface="Roboto"/>
                <a:sym typeface="Roboto"/>
              </a:rPr>
              <a:t> </a:t>
            </a:r>
            <a:endParaRPr sz="1800">
              <a:solidFill>
                <a:srgbClr val="FFFFFF"/>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261</Words>
  <Application>Microsoft Office PowerPoint</Application>
  <PresentationFormat>On-screen Show (16:9)</PresentationFormat>
  <Paragraphs>39</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Roboto</vt:lpstr>
      <vt:lpstr>Arial</vt:lpstr>
      <vt:lpstr>Lato</vt:lpstr>
      <vt:lpstr>Geometric</vt:lpstr>
      <vt:lpstr>Neon  </vt:lpstr>
      <vt:lpstr>Neon Facts</vt:lpstr>
      <vt:lpstr>More Neon Facts</vt:lpstr>
      <vt:lpstr>Name Origin </vt:lpstr>
      <vt:lpstr>Discovery </vt:lpstr>
      <vt:lpstr>Where to find it</vt:lpstr>
      <vt:lpstr>Uses/Found In</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Neon  </dc:title>
  <cp:lastModifiedBy>David Swart</cp:lastModifiedBy>
  <cp:revision>1</cp:revision>
  <dcterms:modified xsi:type="dcterms:W3CDTF">2018-10-05T21:35:25Z</dcterms:modified>
</cp:coreProperties>
</file>