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C0DEF-5B77-B046-A7CE-CE0041E5D2CE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8D761-2D93-7D45-8BFF-0D87F673C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91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047DF3-594F-9441-85F2-735BBF75812C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F049703-232A-7F4B-B011-65DEFCB0AD6E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31AD81B-4C21-3941-8DCE-7643427EEC67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BD31817-002F-0445-8D01-A1E0702A6046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FC5D9D3-84C4-BC4C-A729-89CD917952B5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E43A684-F402-1443-8659-D077C95C2403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0EAD5E-FED8-D840-997A-ADF8BDDD0B49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454EC5-EC0E-F64A-BCCD-A503A9E79A09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609FB6-D234-7448-8C37-DFF014BB42B5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8AE5F0-0D82-6A4B-804C-34717A1D583A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ounded Rectangle 13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5569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5054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557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53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4994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361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3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934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980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90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65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solidFill>
              <a:srgbClr val="FFFFFF"/>
            </a:solidFill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254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3vG3iqvj2I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9: Create A Table 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Properties of the Elements</a:t>
            </a:r>
          </a:p>
        </p:txBody>
      </p:sp>
      <p:pic>
        <p:nvPicPr>
          <p:cNvPr id="2" name="Online Media 1" title="Alkali Metals reaction with Water">
            <a:hlinkClick r:id="" action="ppaction://media"/>
            <a:extLst>
              <a:ext uri="{FF2B5EF4-FFF2-40B4-BE49-F238E27FC236}">
                <a16:creationId xmlns:a16="http://schemas.microsoft.com/office/drawing/2014/main" id="{CDD3EA74-D875-4C8E-8BB6-FAE2B34D305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54812" y="2959051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6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5636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308" y="1233055"/>
            <a:ext cx="7825510" cy="4114800"/>
          </a:xfrm>
        </p:spPr>
        <p:txBody>
          <a:bodyPr/>
          <a:lstStyle/>
          <a:p>
            <a:pPr marL="0" indent="0" eaLnBrk="1" hangingPunct="1">
              <a:tabLst>
                <a:tab pos="342900" algn="l"/>
              </a:tabLst>
            </a:pPr>
            <a:r>
              <a:rPr lang="en-US" sz="2000" dirty="0">
                <a:latin typeface="Palatino" charset="0"/>
                <a:ea typeface="ＭＳ Ｐゴシック" charset="0"/>
              </a:rPr>
              <a:t>1. 	How do you think the elements are organized in this table?</a:t>
            </a:r>
          </a:p>
          <a:p>
            <a:pPr marL="0" indent="0" eaLnBrk="1" hangingPunct="1">
              <a:tabLst>
                <a:tab pos="342900" algn="l"/>
              </a:tabLst>
            </a:pPr>
            <a:r>
              <a:rPr lang="en-US" sz="2000" dirty="0">
                <a:latin typeface="Palatino" charset="0"/>
                <a:ea typeface="ＭＳ Ｐゴシック" charset="0"/>
              </a:rPr>
              <a:t>2. 	What do you think </a:t>
            </a:r>
            <a:r>
              <a:rPr lang="en-US" sz="2000" dirty="0" err="1">
                <a:latin typeface="Palatino" charset="0"/>
                <a:ea typeface="ＭＳ Ｐゴシック" charset="0"/>
              </a:rPr>
              <a:t>Mendelev</a:t>
            </a:r>
            <a:r>
              <a:rPr lang="en-US" sz="2000" dirty="0">
                <a:latin typeface="Palatino" charset="0"/>
                <a:ea typeface="ＭＳ Ｐゴシック" charset="0"/>
              </a:rPr>
              <a:t> was trying to do?</a:t>
            </a:r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tabLst>
                <a:tab pos="342900" algn="l"/>
              </a:tabLst>
            </a:pPr>
            <a:endParaRPr lang="en-US" dirty="0">
              <a:latin typeface="Minion Pro" charset="0"/>
              <a:ea typeface="ＭＳ Ｐゴシック" charset="0"/>
            </a:endParaRPr>
          </a:p>
        </p:txBody>
      </p:sp>
      <p:pic>
        <p:nvPicPr>
          <p:cNvPr id="70659" name="Picture 4" descr="LBCSE_941_01_1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2" b="18118"/>
          <a:stretch>
            <a:fillRect/>
          </a:stretch>
        </p:blipFill>
        <p:spPr bwMode="auto">
          <a:xfrm>
            <a:off x="1036782" y="2069956"/>
            <a:ext cx="7183582" cy="413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4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the periodic table organized?</a:t>
            </a:r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380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how the organization of the periodic table is based on reactivity and atomic mass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predict the characteristics of a missing element on the periodic table based on its position in the table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836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 with one set of Create a Table cards for each group.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  <p:pic>
        <p:nvPicPr>
          <p:cNvPr id="76803" name="Picture 4" descr="LBCTG_ALC_988_0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06"/>
          <a:stretch>
            <a:fillRect/>
          </a:stretch>
        </p:blipFill>
        <p:spPr bwMode="auto">
          <a:xfrm>
            <a:off x="2514600" y="3733800"/>
            <a:ext cx="38862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7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86200"/>
          </a:xfrm>
        </p:spPr>
        <p:txBody>
          <a:bodyPr/>
          <a:lstStyle/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Atomic Mass:</a:t>
            </a:r>
            <a:r>
              <a:rPr lang="en-US" sz="2400" dirty="0">
                <a:latin typeface="Arial" charset="0"/>
                <a:ea typeface="ＭＳ Ｐゴシック" charset="0"/>
              </a:rPr>
              <a:t> The mass of a single atom (or isotope) of an element.</a:t>
            </a:r>
          </a:p>
          <a:p>
            <a:pPr marL="0" indent="0" eaLnBrk="1" hangingPunct="1"/>
            <a:endParaRPr lang="en-US" sz="14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Each element has an average atomic mass that is expressed as a decimal number. These are the numbers that appear in the </a:t>
            </a:r>
            <a:r>
              <a:rPr lang="en-US" sz="2400" dirty="0" err="1">
                <a:latin typeface="Palatino" charset="0"/>
                <a:ea typeface="ＭＳ Ｐゴシック" charset="0"/>
              </a:rPr>
              <a:t>ChemCataylst</a:t>
            </a:r>
            <a:r>
              <a:rPr lang="en-US" sz="2400" dirty="0">
                <a:latin typeface="Palatino" charset="0"/>
                <a:ea typeface="ＭＳ Ｐゴシック" charset="0"/>
              </a:rPr>
              <a:t> and also on the Create a Table cards.</a:t>
            </a:r>
            <a:endParaRPr lang="en-US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Minion Pro" charset="0"/>
              <a:ea typeface="ＭＳ Ｐゴシック" charset="0"/>
            </a:endParaRPr>
          </a:p>
        </p:txBody>
      </p:sp>
      <p:sp>
        <p:nvSpPr>
          <p:cNvPr id="78851" name="AutoShape 6"/>
          <p:cNvSpPr>
            <a:spLocks noChangeArrowheads="1"/>
          </p:cNvSpPr>
          <p:nvPr/>
        </p:nvSpPr>
        <p:spPr bwMode="auto">
          <a:xfrm>
            <a:off x="1219200" y="2057400"/>
            <a:ext cx="64770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023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What is reactivity?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 dirty="0">
                <a:latin typeface="Arial" charset="0"/>
                <a:ea typeface="ＭＳ Ｐゴシック" charset="0"/>
              </a:rPr>
              <a:t>Reactivity</a:t>
            </a:r>
            <a:r>
              <a:rPr lang="en-US" sz="2400" dirty="0">
                <a:latin typeface="Palatino" charset="0"/>
                <a:ea typeface="ＭＳ Ｐゴシック" charset="0"/>
              </a:rPr>
              <a:t>: </a:t>
            </a:r>
            <a:r>
              <a:rPr lang="en-US" sz="24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 property that describes whether an element or compound will chemically combine with other substances to form compounds and also describes the speed of a reaction. 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Reactivity information is included on the Create a Table cards.</a:t>
            </a:r>
            <a:endParaRPr lang="en-US" dirty="0">
              <a:latin typeface="Minion Pro" charset="0"/>
              <a:ea typeface="ＭＳ Ｐゴシック" charset="0"/>
            </a:endParaRP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A30762A5-B5C5-4325-9991-3100B26EE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047999"/>
            <a:ext cx="6858000" cy="156620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70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Mendeleyev organized his periodic table based on the properties of the elements, such as reactivity and atomic mass.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Mendeleyev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arrangement of the elements helped predict the existence and properties of as-yet-undiscovered elements.</a:t>
            </a:r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72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91400" cy="4114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is the periodic table organized?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Mendeleyev organized his periodic table based on the properties of the elements, specifically, reactivity and atomic mass.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Elements in each column of the periodic table have similar properties.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Reactivity describes whether an element will chemically combine with other common substances and also describes the speed of the reaction.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Mendeleyev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arrangement of the elements helped predict the existence of undiscovered elements.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926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3" name="Rectangle 9"/>
          <p:cNvSpPr>
            <a:spLocks noChangeArrowheads="1"/>
          </p:cNvSpPr>
          <p:nvPr/>
        </p:nvSpPr>
        <p:spPr bwMode="auto">
          <a:xfrm>
            <a:off x="1295400" y="1905000"/>
            <a:ext cx="6705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Which of these elements would be grouped together on the periodic table? Explain your thinking.</a:t>
            </a: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17921" name="Group 161"/>
          <p:cNvGraphicFramePr>
            <a:graphicFrameLocks noGrp="1"/>
          </p:cNvGraphicFramePr>
          <p:nvPr/>
        </p:nvGraphicFramePr>
        <p:xfrm>
          <a:off x="1371600" y="3200400"/>
          <a:ext cx="6781800" cy="2895600"/>
        </p:xfrm>
        <a:graphic>
          <a:graphicData uri="http://schemas.openxmlformats.org/drawingml/2006/table">
            <a:tbl>
              <a:tblPr/>
              <a:tblGrid>
                <a:gridCol w="130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4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cadmium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Cd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moderately soft, silvery, solid, 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reacts very slowly with water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CdCl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6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zinc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Zn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moderately hard, silvery, solid, 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reacts very slowly with water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ZnCl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iodine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I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purple, solid, nonmetal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reacts slowly with metals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ICl(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mercury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Hg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silvery, liquid, 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does not react with water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HgCl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06281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411</Words>
  <Application>Microsoft Office PowerPoint</Application>
  <PresentationFormat>On-screen Show (4:3)</PresentationFormat>
  <Paragraphs>64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Calibri</vt:lpstr>
      <vt:lpstr>Minion Pro</vt:lpstr>
      <vt:lpstr>Palatino</vt:lpstr>
      <vt:lpstr>Times</vt:lpstr>
      <vt:lpstr>Times New Roman</vt:lpstr>
      <vt:lpstr>Blank Presentation</vt:lpstr>
      <vt:lpstr>Lesson 9: Create A Table </vt:lpstr>
      <vt:lpstr>ChemCatalyst</vt:lpstr>
      <vt:lpstr>Key Question</vt:lpstr>
      <vt:lpstr>You will be able to:</vt:lpstr>
      <vt:lpstr>Prepare for the Activity</vt:lpstr>
      <vt:lpstr>Prepare for the Activity (cont.)</vt:lpstr>
      <vt:lpstr>Prepare for the Activity (cont.)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9: Create A Table </dc:title>
  <dc:creator>Matthew Belford</dc:creator>
  <cp:lastModifiedBy>David Swart</cp:lastModifiedBy>
  <cp:revision>10</cp:revision>
  <dcterms:created xsi:type="dcterms:W3CDTF">2014-12-05T20:33:46Z</dcterms:created>
  <dcterms:modified xsi:type="dcterms:W3CDTF">2018-09-24T14:54:28Z</dcterms:modified>
</cp:coreProperties>
</file>