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33"/>
  </p:notesMasterIdLst>
  <p:sldIdLst>
    <p:sldId id="257" r:id="rId2"/>
    <p:sldId id="258" r:id="rId3"/>
    <p:sldId id="259" r:id="rId4"/>
    <p:sldId id="260" r:id="rId5"/>
    <p:sldId id="262" r:id="rId6"/>
    <p:sldId id="263" r:id="rId7"/>
    <p:sldId id="264" r:id="rId8"/>
    <p:sldId id="265" r:id="rId9"/>
    <p:sldId id="267" r:id="rId10"/>
    <p:sldId id="268" r:id="rId11"/>
    <p:sldId id="269" r:id="rId12"/>
    <p:sldId id="270" r:id="rId13"/>
    <p:sldId id="272" r:id="rId14"/>
    <p:sldId id="273" r:id="rId15"/>
    <p:sldId id="274" r:id="rId16"/>
    <p:sldId id="276" r:id="rId17"/>
    <p:sldId id="277" r:id="rId18"/>
    <p:sldId id="278" r:id="rId19"/>
    <p:sldId id="279" r:id="rId20"/>
    <p:sldId id="281" r:id="rId21"/>
    <p:sldId id="282" r:id="rId22"/>
    <p:sldId id="283" r:id="rId23"/>
    <p:sldId id="284" r:id="rId24"/>
    <p:sldId id="286" r:id="rId25"/>
    <p:sldId id="287" r:id="rId26"/>
    <p:sldId id="288" r:id="rId27"/>
    <p:sldId id="289" r:id="rId28"/>
    <p:sldId id="291" r:id="rId29"/>
    <p:sldId id="292" r:id="rId30"/>
    <p:sldId id="293" r:id="rId31"/>
    <p:sldId id="294" r:id="rId32"/>
  </p:sldIdLst>
  <p:sldSz cx="9144000" cy="5143500" type="screen16x9"/>
  <p:notesSz cx="6858000" cy="9144000"/>
  <p:embeddedFontLst>
    <p:embeddedFont>
      <p:font typeface="Comic Sans MS" panose="030F0702030302020204" pitchFamily="66" charset="0"/>
      <p:regular r:id="rId34"/>
      <p:bold r:id="rId35"/>
      <p:italic r:id="rId36"/>
      <p:boldItalic r:id="rId37"/>
    </p:embeddedFont>
    <p:embeddedFont>
      <p:font typeface="Georgia" panose="02040502050405020303" pitchFamily="18" charset="0"/>
      <p:regular r:id="rId38"/>
      <p:bold r:id="rId39"/>
      <p:italic r:id="rId40"/>
      <p:boldItalic r:id="rId41"/>
    </p:embeddedFont>
    <p:embeddedFont>
      <p:font typeface="Lato" panose="020B0604020202020204" charset="0"/>
      <p:regular r:id="rId42"/>
      <p:bold r:id="rId43"/>
      <p:italic r:id="rId44"/>
      <p:boldItalic r:id="rId45"/>
    </p:embeddedFont>
    <p:embeddedFont>
      <p:font typeface="Raleway" panose="020B0604020202020204" charset="0"/>
      <p:regular r:id="rId46"/>
      <p:bold r:id="rId47"/>
      <p:italic r:id="rId48"/>
      <p:boldItalic r:id="rId49"/>
    </p:embeddedFont>
    <p:embeddedFont>
      <p:font typeface="Roboto" panose="020B0604020202020204" charset="0"/>
      <p:regular r:id="rId50"/>
      <p:bold r:id="rId51"/>
      <p:italic r:id="rId52"/>
      <p:boldItalic r:id="rId5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0" d="100"/>
          <a:sy n="90" d="100"/>
        </p:scale>
        <p:origin x="816" y="84"/>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6.fntdata"/><Relationship Id="rId21" Type="http://schemas.openxmlformats.org/officeDocument/2006/relationships/slide" Target="slides/slide20.xml"/><Relationship Id="rId34" Type="http://schemas.openxmlformats.org/officeDocument/2006/relationships/font" Target="fonts/font1.fntdata"/><Relationship Id="rId42" Type="http://schemas.openxmlformats.org/officeDocument/2006/relationships/font" Target="fonts/font9.fntdata"/><Relationship Id="rId47" Type="http://schemas.openxmlformats.org/officeDocument/2006/relationships/font" Target="fonts/font14.fntdata"/><Relationship Id="rId50" Type="http://schemas.openxmlformats.org/officeDocument/2006/relationships/font" Target="fonts/font17.fntdata"/><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font" Target="fonts/font5.fntdata"/><Relationship Id="rId46" Type="http://schemas.openxmlformats.org/officeDocument/2006/relationships/font" Target="fonts/font1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8.fntdata"/><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4.fntdata"/><Relationship Id="rId40" Type="http://schemas.openxmlformats.org/officeDocument/2006/relationships/font" Target="fonts/font7.fntdata"/><Relationship Id="rId45" Type="http://schemas.openxmlformats.org/officeDocument/2006/relationships/font" Target="fonts/font12.fntdata"/><Relationship Id="rId53" Type="http://schemas.openxmlformats.org/officeDocument/2006/relationships/font" Target="fonts/font20.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3.fntdata"/><Relationship Id="rId49" Type="http://schemas.openxmlformats.org/officeDocument/2006/relationships/font" Target="fonts/font16.fntdata"/><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11.fntdata"/><Relationship Id="rId52" Type="http://schemas.openxmlformats.org/officeDocument/2006/relationships/font" Target="fonts/font19.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2.fntdata"/><Relationship Id="rId43" Type="http://schemas.openxmlformats.org/officeDocument/2006/relationships/font" Target="fonts/font10.fntdata"/><Relationship Id="rId48" Type="http://schemas.openxmlformats.org/officeDocument/2006/relationships/font" Target="fonts/font15.fntdata"/><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font" Target="fonts/font18.fntdata"/><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16db32bfa15bd1c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16db32bfa15bd1c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g16db32bfa15bd1c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 name="Google Shape;65;g16db32bfa15bd1c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Google Shape;71;g16db32bfa15bd1c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 name="Google Shape;72;g16db32bfa15bd1c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g16db32bfa15bd1c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 name="Google Shape;79;g16db32bfa15bd1c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40f778136d_4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40f778136d_4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g40f778136d_4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 name="Google Shape;99;g40f778136d_4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g3f28e6d092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 name="Google Shape;106;g3f28e6d092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g3f28e6d092_0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3" name="Google Shape;113;g3f28e6d092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g3f28e6d092_0_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6" name="Google Shape;126;g3f28e6d092_0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3f28e6d092_0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3" name="Google Shape;133;g3f28e6d092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g3f28e6d092_0_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 name="Google Shape;140;g3f28e6d092_0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g3f28e6d092_0_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8" name="Google Shape;148;g3f28e6d092_0_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g3f28e6d092_0_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1" name="Google Shape;161;g3f28e6d092_0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g3f28e6d092_0_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8" name="Google Shape;168;g3f28e6d092_0_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g3f28e6d092_0_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5" name="Google Shape;175;g3f28e6d092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g3f28e6d092_0_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8" name="Google Shape;188;g3f28e6d092_0_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g3f28e6d092_0_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5" name="Google Shape;195;g3f28e6d092_0_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g3f28e6d092_0_7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2" name="Google Shape;202;g3f28e6d092_0_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g3f28e6d092_0_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3f28e6d092_0_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g3f28e6d092_0_8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2" name="Google Shape;222;g3f28e6d092_0_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g3f28e6d092_0_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9" name="Google Shape;229;g3f28e6d092_0_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g3f28e6d092_0_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6" name="Google Shape;236;g3f28e6d092_0_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g3f28e6d092_0_1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3" name="Google Shape;243;g3f28e6d092_0_1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g3f28e6d092_0_18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6" name="Google Shape;256;g3f28e6d092_0_1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p:cNvGrpSpPr/>
        <p:nvPr/>
      </p:nvGrpSpPr>
      <p:grpSpPr>
        <a:xfrm>
          <a:off x="0" y="0"/>
          <a:ext cx="0" cy="0"/>
          <a:chOff x="0" y="0"/>
          <a:chExt cx="0" cy="0"/>
        </a:xfrm>
      </p:grpSpPr>
      <p:sp>
        <p:nvSpPr>
          <p:cNvPr id="261" name="Google Shape;261;g3f28e6d092_0_1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2" name="Google Shape;262;g3f28e6d092_0_1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Google Shape;269;g3f28e6d092_0_1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0" name="Google Shape;270;g3f28e6d092_0_1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Google Shape;276;g3f28e6d092_0_1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7" name="Google Shape;277;g3f28e6d092_0_1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p:cNvGrpSpPr/>
        <p:nvPr/>
      </p:nvGrpSpPr>
      <p:grpSpPr>
        <a:xfrm>
          <a:off x="0" y="0"/>
          <a:ext cx="0" cy="0"/>
          <a:chOff x="0" y="0"/>
          <a:chExt cx="0" cy="0"/>
        </a:xfrm>
      </p:grpSpPr>
      <p:sp>
        <p:nvSpPr>
          <p:cNvPr id="289" name="Google Shape;289;g3f28e6d092_0_9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0" name="Google Shape;290;g3f28e6d092_0_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Google Shape;296;g3f28e6d092_0_1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7" name="Google Shape;297;g3f28e6d092_0_1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2"/>
        <p:cNvGrpSpPr/>
        <p:nvPr/>
      </p:nvGrpSpPr>
      <p:grpSpPr>
        <a:xfrm>
          <a:off x="0" y="0"/>
          <a:ext cx="0" cy="0"/>
          <a:chOff x="0" y="0"/>
          <a:chExt cx="0" cy="0"/>
        </a:xfrm>
      </p:grpSpPr>
      <p:sp>
        <p:nvSpPr>
          <p:cNvPr id="303" name="Google Shape;303;g3f28e6d092_0_10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4" name="Google Shape;304;g3f28e6d092_0_1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9"/>
        <p:cNvGrpSpPr/>
        <p:nvPr/>
      </p:nvGrpSpPr>
      <p:grpSpPr>
        <a:xfrm>
          <a:off x="0" y="0"/>
          <a:ext cx="0" cy="0"/>
          <a:chOff x="0" y="0"/>
          <a:chExt cx="0" cy="0"/>
        </a:xfrm>
      </p:grpSpPr>
      <p:sp>
        <p:nvSpPr>
          <p:cNvPr id="310" name="Google Shape;310;g3f28e6d092_0_1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1" name="Google Shape;311;g3f28e6d092_0_1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s>
</file>

<file path=ppt/slides/_rels/slide2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Test Tube </a:t>
            </a:r>
            <a:endParaRPr/>
          </a:p>
        </p:txBody>
      </p:sp>
      <p:sp>
        <p:nvSpPr>
          <p:cNvPr id="61" name="Google Shape;61;p14"/>
          <p:cNvSpPr txBox="1">
            <a:spLocks noGrp="1"/>
          </p:cNvSpPr>
          <p:nvPr>
            <p:ph type="body" idx="1"/>
          </p:nvPr>
        </p:nvSpPr>
        <p:spPr>
          <a:xfrm>
            <a:off x="4777400" y="1152475"/>
            <a:ext cx="40548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 tube-shaped plastic or glassware responsibly for holding substances during experiments. </a:t>
            </a:r>
            <a:endParaRPr/>
          </a:p>
          <a:p>
            <a:pPr marL="0" lvl="0" indent="0" algn="l" rtl="0">
              <a:spcBef>
                <a:spcPts val="1600"/>
              </a:spcBef>
              <a:spcAft>
                <a:spcPts val="0"/>
              </a:spcAft>
              <a:buNone/>
            </a:pPr>
            <a:endParaRPr/>
          </a:p>
          <a:p>
            <a:pPr marL="0" lvl="0" indent="0" algn="l" rtl="0">
              <a:spcBef>
                <a:spcPts val="1600"/>
              </a:spcBef>
              <a:spcAft>
                <a:spcPts val="1600"/>
              </a:spcAft>
              <a:buNone/>
            </a:pPr>
            <a:r>
              <a:rPr lang="en"/>
              <a:t>Micro/Smaller Test tubes are that reduce waste and expense.</a:t>
            </a:r>
            <a:endParaRPr/>
          </a:p>
        </p:txBody>
      </p:sp>
      <p:pic>
        <p:nvPicPr>
          <p:cNvPr id="62" name="Google Shape;62;p14"/>
          <p:cNvPicPr preferRelativeResize="0"/>
          <p:nvPr/>
        </p:nvPicPr>
        <p:blipFill>
          <a:blip r:embed="rId3">
            <a:alphaModFix/>
          </a:blip>
          <a:stretch>
            <a:fillRect/>
          </a:stretch>
        </p:blipFill>
        <p:spPr>
          <a:xfrm rot="-5400000">
            <a:off x="818574" y="833220"/>
            <a:ext cx="3041154" cy="4054902"/>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67" name="Google Shape;67;p1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Test Tube Racket</a:t>
            </a:r>
            <a:endParaRPr/>
          </a:p>
        </p:txBody>
      </p:sp>
      <p:sp>
        <p:nvSpPr>
          <p:cNvPr id="68" name="Google Shape;68;p15"/>
          <p:cNvSpPr txBox="1">
            <a:spLocks noGrp="1"/>
          </p:cNvSpPr>
          <p:nvPr>
            <p:ph type="body" idx="1"/>
          </p:nvPr>
        </p:nvSpPr>
        <p:spPr>
          <a:xfrm>
            <a:off x="4632175" y="1152475"/>
            <a:ext cx="42003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 test tube rack is wooden or plastic stand that can hold a lot of test tubes at once.</a:t>
            </a:r>
            <a:endParaRPr/>
          </a:p>
          <a:p>
            <a:pPr marL="0" lvl="0" indent="0" algn="l" rtl="0">
              <a:spcBef>
                <a:spcPts val="1600"/>
              </a:spcBef>
              <a:spcAft>
                <a:spcPts val="0"/>
              </a:spcAft>
              <a:buNone/>
            </a:pPr>
            <a:endParaRPr/>
          </a:p>
          <a:p>
            <a:pPr marL="0" lvl="0" indent="0" algn="l" rtl="0">
              <a:spcBef>
                <a:spcPts val="1600"/>
              </a:spcBef>
              <a:spcAft>
                <a:spcPts val="0"/>
              </a:spcAft>
              <a:buNone/>
            </a:pPr>
            <a:endParaRPr/>
          </a:p>
          <a:p>
            <a:pPr marL="0" lvl="0" indent="0" algn="l" rtl="0">
              <a:spcBef>
                <a:spcPts val="1600"/>
              </a:spcBef>
              <a:spcAft>
                <a:spcPts val="1600"/>
              </a:spcAft>
              <a:buNone/>
            </a:pPr>
            <a:endParaRPr/>
          </a:p>
        </p:txBody>
      </p:sp>
      <p:pic>
        <p:nvPicPr>
          <p:cNvPr id="69" name="Google Shape;69;p15"/>
          <p:cNvPicPr preferRelativeResize="0"/>
          <p:nvPr/>
        </p:nvPicPr>
        <p:blipFill>
          <a:blip r:embed="rId3">
            <a:alphaModFix/>
          </a:blip>
          <a:stretch>
            <a:fillRect/>
          </a:stretch>
        </p:blipFill>
        <p:spPr>
          <a:xfrm rot="-5400000">
            <a:off x="579025" y="544590"/>
            <a:ext cx="3474122" cy="4632173"/>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74" name="Google Shape;74;p16"/>
          <p:cNvSpPr txBox="1">
            <a:spLocks noGrp="1"/>
          </p:cNvSpPr>
          <p:nvPr>
            <p:ph type="title"/>
          </p:nvPr>
        </p:nvSpPr>
        <p:spPr>
          <a:xfrm>
            <a:off x="311700" y="0"/>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Test Tube Brush</a:t>
            </a:r>
            <a:endParaRPr/>
          </a:p>
        </p:txBody>
      </p:sp>
      <p:sp>
        <p:nvSpPr>
          <p:cNvPr id="75" name="Google Shape;75;p16"/>
          <p:cNvSpPr txBox="1">
            <a:spLocks noGrp="1"/>
          </p:cNvSpPr>
          <p:nvPr>
            <p:ph type="body" idx="1"/>
          </p:nvPr>
        </p:nvSpPr>
        <p:spPr>
          <a:xfrm>
            <a:off x="4572000" y="1152475"/>
            <a:ext cx="42603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a:t>A long, thin brush used to clean tubes after use.</a:t>
            </a:r>
            <a:endParaRPr/>
          </a:p>
        </p:txBody>
      </p:sp>
      <p:pic>
        <p:nvPicPr>
          <p:cNvPr id="76" name="Google Shape;76;p16"/>
          <p:cNvPicPr preferRelativeResize="0"/>
          <p:nvPr/>
        </p:nvPicPr>
        <p:blipFill>
          <a:blip r:embed="rId3">
            <a:alphaModFix/>
          </a:blip>
          <a:stretch>
            <a:fillRect/>
          </a:stretch>
        </p:blipFill>
        <p:spPr>
          <a:xfrm>
            <a:off x="311700" y="846350"/>
            <a:ext cx="3857626" cy="4028653"/>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0"/>
        <p:cNvGrpSpPr/>
        <p:nvPr/>
      </p:nvGrpSpPr>
      <p:grpSpPr>
        <a:xfrm>
          <a:off x="0" y="0"/>
          <a:ext cx="0" cy="0"/>
          <a:chOff x="0" y="0"/>
          <a:chExt cx="0" cy="0"/>
        </a:xfrm>
      </p:grpSpPr>
      <p:sp>
        <p:nvSpPr>
          <p:cNvPr id="81" name="Google Shape;81;p1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Test Tube Holder</a:t>
            </a:r>
            <a:endParaRPr/>
          </a:p>
        </p:txBody>
      </p:sp>
      <p:sp>
        <p:nvSpPr>
          <p:cNvPr id="82" name="Google Shape;82;p17"/>
          <p:cNvSpPr txBox="1">
            <a:spLocks noGrp="1"/>
          </p:cNvSpPr>
          <p:nvPr>
            <p:ph type="body" idx="1"/>
          </p:nvPr>
        </p:nvSpPr>
        <p:spPr>
          <a:xfrm>
            <a:off x="3710600" y="1152475"/>
            <a:ext cx="5121600" cy="3803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 small metal tool used to hold a singular test tube. </a:t>
            </a:r>
            <a:endParaRPr/>
          </a:p>
          <a:p>
            <a:pPr marL="0" lvl="0" indent="0" algn="l" rtl="0">
              <a:spcBef>
                <a:spcPts val="1600"/>
              </a:spcBef>
              <a:spcAft>
                <a:spcPts val="0"/>
              </a:spcAft>
              <a:buNone/>
            </a:pPr>
            <a:r>
              <a:rPr lang="en"/>
              <a:t>To use :</a:t>
            </a:r>
            <a:endParaRPr/>
          </a:p>
          <a:p>
            <a:pPr marL="457200" lvl="0" indent="-342900" algn="l" rtl="0">
              <a:spcBef>
                <a:spcPts val="1600"/>
              </a:spcBef>
              <a:spcAft>
                <a:spcPts val="0"/>
              </a:spcAft>
              <a:buSzPts val="1800"/>
              <a:buChar char="-"/>
            </a:pPr>
            <a:r>
              <a:rPr lang="en"/>
              <a:t>Squeeze the handle to open, and put the test tube in the open end</a:t>
            </a:r>
            <a:endParaRPr/>
          </a:p>
          <a:p>
            <a:pPr marL="457200" lvl="0" indent="-342900" algn="l" rtl="0">
              <a:spcBef>
                <a:spcPts val="0"/>
              </a:spcBef>
              <a:spcAft>
                <a:spcPts val="0"/>
              </a:spcAft>
              <a:buSzPts val="1800"/>
              <a:buChar char="-"/>
            </a:pPr>
            <a:r>
              <a:rPr lang="en"/>
              <a:t>Release the squeeze to close the test tube holder around the test tube </a:t>
            </a:r>
            <a:endParaRPr/>
          </a:p>
          <a:p>
            <a:pPr marL="457200" lvl="0" indent="-342900" algn="l" rtl="0">
              <a:spcBef>
                <a:spcPts val="0"/>
              </a:spcBef>
              <a:spcAft>
                <a:spcPts val="0"/>
              </a:spcAft>
              <a:buSzPts val="1800"/>
              <a:buChar char="-"/>
            </a:pPr>
            <a:r>
              <a:rPr lang="en"/>
              <a:t>Squeeze again to release the test tube from the grip</a:t>
            </a:r>
            <a:endParaRPr/>
          </a:p>
          <a:p>
            <a:pPr marL="0" lvl="0" indent="0" algn="l" rtl="0">
              <a:spcBef>
                <a:spcPts val="1600"/>
              </a:spcBef>
              <a:spcAft>
                <a:spcPts val="1600"/>
              </a:spcAft>
              <a:buNone/>
            </a:pPr>
            <a:endParaRPr/>
          </a:p>
        </p:txBody>
      </p:sp>
      <p:pic>
        <p:nvPicPr>
          <p:cNvPr id="83" name="Google Shape;83;p17"/>
          <p:cNvPicPr preferRelativeResize="0"/>
          <p:nvPr/>
        </p:nvPicPr>
        <p:blipFill>
          <a:blip r:embed="rId3">
            <a:alphaModFix/>
          </a:blip>
          <a:stretch>
            <a:fillRect/>
          </a:stretch>
        </p:blipFill>
        <p:spPr>
          <a:xfrm rot="5400000">
            <a:off x="-191875" y="1656050"/>
            <a:ext cx="4028653" cy="302149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Weighing paper </a:t>
            </a:r>
            <a:endParaRPr/>
          </a:p>
        </p:txBody>
      </p:sp>
      <p:sp>
        <p:nvSpPr>
          <p:cNvPr id="95" name="Google Shape;95;p19"/>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t>Weighing paper is used as a container for weighing</a:t>
            </a:r>
            <a:endParaRPr/>
          </a:p>
          <a:p>
            <a:pPr marL="0" lvl="0" indent="0" algn="l" rtl="0">
              <a:spcBef>
                <a:spcPts val="1600"/>
              </a:spcBef>
              <a:spcAft>
                <a:spcPts val="1600"/>
              </a:spcAft>
              <a:buClr>
                <a:schemeClr val="dk1"/>
              </a:buClr>
              <a:buSzPts val="1100"/>
              <a:buFont typeface="Arial"/>
              <a:buNone/>
            </a:pPr>
            <a:r>
              <a:rPr lang="en"/>
              <a:t>powered solids.</a:t>
            </a:r>
            <a:endParaRPr/>
          </a:p>
        </p:txBody>
      </p:sp>
      <p:pic>
        <p:nvPicPr>
          <p:cNvPr id="96" name="Google Shape;96;p19"/>
          <p:cNvPicPr preferRelativeResize="0"/>
          <p:nvPr/>
        </p:nvPicPr>
        <p:blipFill>
          <a:blip r:embed="rId3">
            <a:alphaModFix/>
          </a:blip>
          <a:stretch>
            <a:fillRect/>
          </a:stretch>
        </p:blipFill>
        <p:spPr>
          <a:xfrm>
            <a:off x="5930112" y="1276345"/>
            <a:ext cx="2562326" cy="3416404"/>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2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Watch glass</a:t>
            </a:r>
            <a:endParaRPr/>
          </a:p>
        </p:txBody>
      </p:sp>
      <p:sp>
        <p:nvSpPr>
          <p:cNvPr id="102" name="Google Shape;102;p20"/>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Clr>
                <a:schemeClr val="dk1"/>
              </a:buClr>
              <a:buSzPts val="1100"/>
              <a:buFont typeface="Arial"/>
              <a:buNone/>
            </a:pPr>
            <a:r>
              <a:rPr lang="en"/>
              <a:t>A round piece of glass used for evaporating small amounts of liquid.</a:t>
            </a:r>
            <a:endParaRPr/>
          </a:p>
        </p:txBody>
      </p:sp>
      <p:pic>
        <p:nvPicPr>
          <p:cNvPr id="103" name="Google Shape;103;p20" descr="Image result for watch glass science"/>
          <p:cNvPicPr preferRelativeResize="0"/>
          <p:nvPr/>
        </p:nvPicPr>
        <p:blipFill>
          <a:blip r:embed="rId3">
            <a:alphaModFix/>
          </a:blip>
          <a:stretch>
            <a:fillRect/>
          </a:stretch>
        </p:blipFill>
        <p:spPr>
          <a:xfrm>
            <a:off x="5004475" y="1697425"/>
            <a:ext cx="3211950" cy="32119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Google Shape;108;p21"/>
          <p:cNvSpPr txBox="1"/>
          <p:nvPr/>
        </p:nvSpPr>
        <p:spPr>
          <a:xfrm>
            <a:off x="311700" y="250400"/>
            <a:ext cx="8520600" cy="572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800">
                <a:solidFill>
                  <a:srgbClr val="000000"/>
                </a:solidFill>
              </a:rPr>
              <a:t>Balance aka Scale</a:t>
            </a:r>
            <a:endParaRPr sz="2800">
              <a:solidFill>
                <a:srgbClr val="000000"/>
              </a:solidFill>
            </a:endParaRPr>
          </a:p>
        </p:txBody>
      </p:sp>
      <p:sp>
        <p:nvSpPr>
          <p:cNvPr id="109" name="Google Shape;109;p21"/>
          <p:cNvSpPr txBox="1"/>
          <p:nvPr/>
        </p:nvSpPr>
        <p:spPr>
          <a:xfrm>
            <a:off x="311700" y="1152475"/>
            <a:ext cx="2616600" cy="502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800"/>
              <a:t>A balance is used to measure the mass of a substance. </a:t>
            </a:r>
            <a:endParaRPr sz="1800"/>
          </a:p>
          <a:p>
            <a:pPr marL="0" lvl="0" indent="0" algn="l" rtl="0">
              <a:lnSpc>
                <a:spcPct val="115000"/>
              </a:lnSpc>
              <a:spcBef>
                <a:spcPts val="1600"/>
              </a:spcBef>
              <a:spcAft>
                <a:spcPts val="1600"/>
              </a:spcAft>
              <a:buNone/>
            </a:pPr>
            <a:endParaRPr sz="1800">
              <a:solidFill>
                <a:srgbClr val="595959"/>
              </a:solidFill>
            </a:endParaRPr>
          </a:p>
        </p:txBody>
      </p:sp>
      <p:pic>
        <p:nvPicPr>
          <p:cNvPr id="110" name="Google Shape;110;p21"/>
          <p:cNvPicPr preferRelativeResize="0"/>
          <p:nvPr/>
        </p:nvPicPr>
        <p:blipFill>
          <a:blip r:embed="rId3">
            <a:alphaModFix/>
          </a:blip>
          <a:stretch>
            <a:fillRect/>
          </a:stretch>
        </p:blipFill>
        <p:spPr>
          <a:xfrm>
            <a:off x="4417800" y="528600"/>
            <a:ext cx="3692100" cy="4207473"/>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Google Shape;115;p22"/>
          <p:cNvSpPr txBox="1"/>
          <p:nvPr/>
        </p:nvSpPr>
        <p:spPr>
          <a:xfrm>
            <a:off x="311700" y="445025"/>
            <a:ext cx="8520600" cy="572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800">
                <a:solidFill>
                  <a:srgbClr val="000000"/>
                </a:solidFill>
              </a:rPr>
              <a:t>Spatula </a:t>
            </a:r>
            <a:endParaRPr sz="2800">
              <a:solidFill>
                <a:srgbClr val="000000"/>
              </a:solidFill>
            </a:endParaRPr>
          </a:p>
        </p:txBody>
      </p:sp>
      <p:sp>
        <p:nvSpPr>
          <p:cNvPr id="116" name="Google Shape;116;p22"/>
          <p:cNvSpPr txBo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800">
                <a:solidFill>
                  <a:srgbClr val="595959"/>
                </a:solidFill>
              </a:rPr>
              <a:t>A spatula is a slim metal scoop used to transfer solids\</a:t>
            </a:r>
            <a:endParaRPr sz="1800">
              <a:solidFill>
                <a:srgbClr val="595959"/>
              </a:solidFill>
            </a:endParaRPr>
          </a:p>
          <a:p>
            <a:pPr marL="0" lvl="0" indent="0" algn="l" rtl="0">
              <a:lnSpc>
                <a:spcPct val="115000"/>
              </a:lnSpc>
              <a:spcBef>
                <a:spcPts val="1600"/>
              </a:spcBef>
              <a:spcAft>
                <a:spcPts val="1600"/>
              </a:spcAft>
              <a:buNone/>
            </a:pPr>
            <a:r>
              <a:rPr lang="en" sz="1800">
                <a:solidFill>
                  <a:srgbClr val="595959"/>
                </a:solidFill>
              </a:rPr>
              <a:t>Solids from one container to another</a:t>
            </a:r>
            <a:endParaRPr sz="1800">
              <a:solidFill>
                <a:srgbClr val="595959"/>
              </a:solidFill>
            </a:endParaRPr>
          </a:p>
        </p:txBody>
      </p:sp>
      <p:pic>
        <p:nvPicPr>
          <p:cNvPr id="117" name="Google Shape;117;p22"/>
          <p:cNvPicPr preferRelativeResize="0"/>
          <p:nvPr/>
        </p:nvPicPr>
        <p:blipFill>
          <a:blip r:embed="rId3">
            <a:alphaModFix/>
          </a:blip>
          <a:stretch>
            <a:fillRect/>
          </a:stretch>
        </p:blipFill>
        <p:spPr>
          <a:xfrm>
            <a:off x="6009248" y="1275038"/>
            <a:ext cx="2378452" cy="3171279"/>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Google Shape;128;p24"/>
          <p:cNvSpPr txBox="1"/>
          <p:nvPr/>
        </p:nvSpPr>
        <p:spPr>
          <a:xfrm>
            <a:off x="311700" y="445025"/>
            <a:ext cx="8520600" cy="572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800">
                <a:solidFill>
                  <a:srgbClr val="000000"/>
                </a:solidFill>
              </a:rPr>
              <a:t>Pipette and Bulb</a:t>
            </a:r>
            <a:endParaRPr sz="2800">
              <a:solidFill>
                <a:srgbClr val="000000"/>
              </a:solidFill>
            </a:endParaRPr>
          </a:p>
        </p:txBody>
      </p:sp>
      <p:pic>
        <p:nvPicPr>
          <p:cNvPr id="129" name="Google Shape;129;p24"/>
          <p:cNvPicPr preferRelativeResize="0"/>
          <p:nvPr/>
        </p:nvPicPr>
        <p:blipFill>
          <a:blip r:embed="rId3">
            <a:alphaModFix/>
          </a:blip>
          <a:stretch>
            <a:fillRect/>
          </a:stretch>
        </p:blipFill>
        <p:spPr>
          <a:xfrm>
            <a:off x="5286350" y="1152475"/>
            <a:ext cx="3857649" cy="3991025"/>
          </a:xfrm>
          <a:prstGeom prst="rect">
            <a:avLst/>
          </a:prstGeom>
          <a:noFill/>
          <a:ln>
            <a:noFill/>
          </a:ln>
        </p:spPr>
      </p:pic>
      <p:sp>
        <p:nvSpPr>
          <p:cNvPr id="130" name="Google Shape;130;p24"/>
          <p:cNvSpPr txBox="1"/>
          <p:nvPr/>
        </p:nvSpPr>
        <p:spPr>
          <a:xfrm>
            <a:off x="311700" y="1413200"/>
            <a:ext cx="4260300" cy="2291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t>A pipette is used to measure exact volumes of liquids. First pour the liquid into the beaker. Squeeze the pipette bulb, then place the tip of the pipette below surface liquid. Gradually release your squeeze on the bulb to draw the liquid into the pipette.</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Google Shape;135;p25"/>
          <p:cNvSpPr txBox="1"/>
          <p:nvPr/>
        </p:nvSpPr>
        <p:spPr>
          <a:xfrm>
            <a:off x="311700" y="445025"/>
            <a:ext cx="8520600" cy="572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800">
                <a:solidFill>
                  <a:srgbClr val="000000"/>
                </a:solidFill>
              </a:rPr>
              <a:t>Erlenmeyer Flask</a:t>
            </a:r>
            <a:endParaRPr sz="2800">
              <a:solidFill>
                <a:srgbClr val="000000"/>
              </a:solidFill>
            </a:endParaRPr>
          </a:p>
        </p:txBody>
      </p:sp>
      <p:pic>
        <p:nvPicPr>
          <p:cNvPr id="136" name="Google Shape;136;p25"/>
          <p:cNvPicPr preferRelativeResize="0"/>
          <p:nvPr/>
        </p:nvPicPr>
        <p:blipFill>
          <a:blip r:embed="rId3">
            <a:alphaModFix/>
          </a:blip>
          <a:stretch>
            <a:fillRect/>
          </a:stretch>
        </p:blipFill>
        <p:spPr>
          <a:xfrm>
            <a:off x="5286375" y="1017725"/>
            <a:ext cx="3857626" cy="3991025"/>
          </a:xfrm>
          <a:prstGeom prst="rect">
            <a:avLst/>
          </a:prstGeom>
          <a:noFill/>
          <a:ln>
            <a:noFill/>
          </a:ln>
        </p:spPr>
      </p:pic>
      <p:sp>
        <p:nvSpPr>
          <p:cNvPr id="137" name="Google Shape;137;p25"/>
          <p:cNvSpPr txBox="1"/>
          <p:nvPr/>
        </p:nvSpPr>
        <p:spPr>
          <a:xfrm>
            <a:off x="311700" y="1381125"/>
            <a:ext cx="4260300" cy="2222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t>The Erlenmeyer flask is a piece of glassware with a wide circular base and a narrow neck. It is used as a container for liquids.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26"/>
          <p:cNvSpPr txBox="1"/>
          <p:nvPr/>
        </p:nvSpPr>
        <p:spPr>
          <a:xfrm>
            <a:off x="311700" y="445025"/>
            <a:ext cx="8520600" cy="572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800">
                <a:solidFill>
                  <a:srgbClr val="000000"/>
                </a:solidFill>
              </a:rPr>
              <a:t>Hot Hands</a:t>
            </a:r>
            <a:endParaRPr sz="2800">
              <a:solidFill>
                <a:srgbClr val="000000"/>
              </a:solidFill>
            </a:endParaRPr>
          </a:p>
        </p:txBody>
      </p:sp>
      <p:pic>
        <p:nvPicPr>
          <p:cNvPr id="143" name="Google Shape;143;p26"/>
          <p:cNvPicPr preferRelativeResize="0"/>
          <p:nvPr/>
        </p:nvPicPr>
        <p:blipFill>
          <a:blip r:embed="rId3">
            <a:alphaModFix/>
          </a:blip>
          <a:stretch>
            <a:fillRect/>
          </a:stretch>
        </p:blipFill>
        <p:spPr>
          <a:xfrm>
            <a:off x="5151300" y="1017725"/>
            <a:ext cx="3857626" cy="3991025"/>
          </a:xfrm>
          <a:prstGeom prst="rect">
            <a:avLst/>
          </a:prstGeom>
          <a:noFill/>
          <a:ln>
            <a:noFill/>
          </a:ln>
        </p:spPr>
      </p:pic>
      <p:sp>
        <p:nvSpPr>
          <p:cNvPr id="144" name="Google Shape;144;p26"/>
          <p:cNvSpPr txBox="1"/>
          <p:nvPr/>
        </p:nvSpPr>
        <p:spPr>
          <a:xfrm>
            <a:off x="1043975" y="1680550"/>
            <a:ext cx="7333200" cy="855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5" name="Google Shape;145;p26"/>
          <p:cNvSpPr txBox="1"/>
          <p:nvPr/>
        </p:nvSpPr>
        <p:spPr>
          <a:xfrm>
            <a:off x="311700" y="1196800"/>
            <a:ext cx="4539000" cy="1823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t>Glove like sleeve used to handle hot glassware.</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27"/>
          <p:cNvSpPr txBox="1"/>
          <p:nvPr/>
        </p:nvSpPr>
        <p:spPr>
          <a:xfrm>
            <a:off x="311700" y="445025"/>
            <a:ext cx="8520600" cy="572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800">
                <a:solidFill>
                  <a:srgbClr val="000000"/>
                </a:solidFill>
              </a:rPr>
              <a:t>Burette</a:t>
            </a:r>
            <a:endParaRPr sz="2800">
              <a:solidFill>
                <a:srgbClr val="000000"/>
              </a:solidFill>
            </a:endParaRPr>
          </a:p>
        </p:txBody>
      </p:sp>
      <p:pic>
        <p:nvPicPr>
          <p:cNvPr id="151" name="Google Shape;151;p27"/>
          <p:cNvPicPr preferRelativeResize="0"/>
          <p:nvPr/>
        </p:nvPicPr>
        <p:blipFill>
          <a:blip r:embed="rId3">
            <a:alphaModFix/>
          </a:blip>
          <a:stretch>
            <a:fillRect/>
          </a:stretch>
        </p:blipFill>
        <p:spPr>
          <a:xfrm>
            <a:off x="4974675" y="1152475"/>
            <a:ext cx="3857626" cy="3991025"/>
          </a:xfrm>
          <a:prstGeom prst="rect">
            <a:avLst/>
          </a:prstGeom>
          <a:noFill/>
          <a:ln>
            <a:noFill/>
          </a:ln>
        </p:spPr>
      </p:pic>
      <p:sp>
        <p:nvSpPr>
          <p:cNvPr id="152" name="Google Shape;152;p27"/>
          <p:cNvSpPr txBox="1"/>
          <p:nvPr/>
        </p:nvSpPr>
        <p:spPr>
          <a:xfrm>
            <a:off x="216450" y="1152475"/>
            <a:ext cx="4188600" cy="3316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t>A burette is a long piece of glass, that is used to measure precise amounts of liquid and it has measurements on the side of the tube.</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Google Shape;163;p29"/>
          <p:cNvSpPr txBox="1"/>
          <p:nvPr/>
        </p:nvSpPr>
        <p:spPr>
          <a:xfrm>
            <a:off x="311700" y="445025"/>
            <a:ext cx="8520600" cy="572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800">
                <a:solidFill>
                  <a:srgbClr val="000000"/>
                </a:solidFill>
              </a:rPr>
              <a:t>Wash bottle</a:t>
            </a:r>
            <a:endParaRPr sz="2800">
              <a:solidFill>
                <a:srgbClr val="000000"/>
              </a:solidFill>
            </a:endParaRPr>
          </a:p>
        </p:txBody>
      </p:sp>
      <p:sp>
        <p:nvSpPr>
          <p:cNvPr id="164" name="Google Shape;164;p29"/>
          <p:cNvSpPr txBo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 sz="1800">
                <a:solidFill>
                  <a:srgbClr val="595959"/>
                </a:solidFill>
              </a:rPr>
              <a:t>A wash bottle is a plastic squeeze bottle with a narrow spout on one side. It has distilled water to rinse solids out of containers when filtering. You can also use it to add water into test tubes, graduated cylinders, or other containers  </a:t>
            </a:r>
            <a:endParaRPr sz="1800">
              <a:solidFill>
                <a:srgbClr val="595959"/>
              </a:solidFill>
            </a:endParaRPr>
          </a:p>
        </p:txBody>
      </p:sp>
      <p:pic>
        <p:nvPicPr>
          <p:cNvPr id="165" name="Google Shape;165;p29"/>
          <p:cNvPicPr preferRelativeResize="0"/>
          <p:nvPr/>
        </p:nvPicPr>
        <p:blipFill>
          <a:blip r:embed="rId3">
            <a:alphaModFix/>
          </a:blip>
          <a:stretch>
            <a:fillRect/>
          </a:stretch>
        </p:blipFill>
        <p:spPr>
          <a:xfrm>
            <a:off x="3125400" y="2148425"/>
            <a:ext cx="1684726" cy="299507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0" name="Google Shape;170;p30"/>
          <p:cNvSpPr txBox="1"/>
          <p:nvPr/>
        </p:nvSpPr>
        <p:spPr>
          <a:xfrm>
            <a:off x="311700" y="445025"/>
            <a:ext cx="8520600" cy="572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800">
                <a:solidFill>
                  <a:srgbClr val="000000"/>
                </a:solidFill>
              </a:rPr>
              <a:t>Filter paper </a:t>
            </a:r>
            <a:endParaRPr sz="2800">
              <a:solidFill>
                <a:srgbClr val="000000"/>
              </a:solidFill>
            </a:endParaRPr>
          </a:p>
        </p:txBody>
      </p:sp>
      <p:sp>
        <p:nvSpPr>
          <p:cNvPr id="171" name="Google Shape;171;p30"/>
          <p:cNvSpPr txBox="1"/>
          <p:nvPr/>
        </p:nvSpPr>
        <p:spPr>
          <a:xfrm>
            <a:off x="311700" y="1152475"/>
            <a:ext cx="8520600" cy="3793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 sz="1800">
                <a:solidFill>
                  <a:srgbClr val="595959"/>
                </a:solidFill>
              </a:rPr>
              <a:t>It's used to separate solids from liquids. To use it fold the paper in half, then fold it again.look at the four edges of paper. Hold three of these edges of paper and squeeze the sides of the folded paper to make it into a cone. Put the paper into the funnel </a:t>
            </a:r>
            <a:endParaRPr sz="1800">
              <a:solidFill>
                <a:srgbClr val="595959"/>
              </a:solidFill>
            </a:endParaRPr>
          </a:p>
        </p:txBody>
      </p:sp>
      <p:pic>
        <p:nvPicPr>
          <p:cNvPr id="172" name="Google Shape;172;p30"/>
          <p:cNvPicPr preferRelativeResize="0"/>
          <p:nvPr/>
        </p:nvPicPr>
        <p:blipFill>
          <a:blip r:embed="rId3">
            <a:alphaModFix/>
          </a:blip>
          <a:stretch>
            <a:fillRect/>
          </a:stretch>
        </p:blipFill>
        <p:spPr>
          <a:xfrm>
            <a:off x="3125399" y="2222483"/>
            <a:ext cx="1446601" cy="2571768"/>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sp>
        <p:nvSpPr>
          <p:cNvPr id="177" name="Google Shape;177;p31"/>
          <p:cNvSpPr txBox="1"/>
          <p:nvPr/>
        </p:nvSpPr>
        <p:spPr>
          <a:xfrm>
            <a:off x="311700" y="445025"/>
            <a:ext cx="8520600" cy="572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800">
                <a:solidFill>
                  <a:srgbClr val="000000"/>
                </a:solidFill>
              </a:rPr>
              <a:t>Funnel </a:t>
            </a:r>
            <a:endParaRPr sz="2800">
              <a:solidFill>
                <a:srgbClr val="000000"/>
              </a:solidFill>
            </a:endParaRPr>
          </a:p>
        </p:txBody>
      </p:sp>
      <p:sp>
        <p:nvSpPr>
          <p:cNvPr id="178" name="Google Shape;178;p31"/>
          <p:cNvSpPr txBo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 sz="1800">
                <a:solidFill>
                  <a:srgbClr val="595959"/>
                </a:solidFill>
              </a:rPr>
              <a:t>Its a cone shaped piece of glassware or plastic used to pour liquids or other substances into a container. Glass funnels could be used with filter paper. </a:t>
            </a:r>
            <a:endParaRPr sz="1800">
              <a:solidFill>
                <a:srgbClr val="595959"/>
              </a:solidFill>
            </a:endParaRPr>
          </a:p>
        </p:txBody>
      </p:sp>
      <p:pic>
        <p:nvPicPr>
          <p:cNvPr id="179" name="Google Shape;179;p31"/>
          <p:cNvPicPr preferRelativeResize="0"/>
          <p:nvPr/>
        </p:nvPicPr>
        <p:blipFill>
          <a:blip r:embed="rId3">
            <a:alphaModFix/>
          </a:blip>
          <a:stretch>
            <a:fillRect/>
          </a:stretch>
        </p:blipFill>
        <p:spPr>
          <a:xfrm>
            <a:off x="3125396" y="1964974"/>
            <a:ext cx="1787924" cy="3178526"/>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p33"/>
          <p:cNvSpPr txBox="1"/>
          <p:nvPr/>
        </p:nvSpPr>
        <p:spPr>
          <a:xfrm>
            <a:off x="460950" y="611425"/>
            <a:ext cx="8222100" cy="767700"/>
          </a:xfrm>
          <a:prstGeom prst="rect">
            <a:avLst/>
          </a:prstGeom>
          <a:noFill/>
          <a:ln>
            <a:noFill/>
          </a:ln>
        </p:spPr>
        <p:txBody>
          <a:bodyPr spcFirstLastPara="1" wrap="square" lIns="91425" tIns="91425" rIns="91425" bIns="91425" anchor="b" anchorCtr="0">
            <a:noAutofit/>
          </a:bodyPr>
          <a:lstStyle/>
          <a:p>
            <a:pPr marL="0" lvl="0" indent="0" algn="l" rtl="0">
              <a:spcBef>
                <a:spcPts val="0"/>
              </a:spcBef>
              <a:spcAft>
                <a:spcPts val="0"/>
              </a:spcAft>
              <a:buNone/>
            </a:pPr>
            <a:r>
              <a:rPr lang="en" sz="4800"/>
              <a:t>Beaker</a:t>
            </a:r>
            <a:endParaRPr sz="4800">
              <a:latin typeface="Times New Roman"/>
              <a:ea typeface="Times New Roman"/>
              <a:cs typeface="Times New Roman"/>
              <a:sym typeface="Times New Roman"/>
            </a:endParaRPr>
          </a:p>
        </p:txBody>
      </p:sp>
      <p:sp>
        <p:nvSpPr>
          <p:cNvPr id="191" name="Google Shape;191;p33"/>
          <p:cNvSpPr txBox="1"/>
          <p:nvPr/>
        </p:nvSpPr>
        <p:spPr>
          <a:xfrm>
            <a:off x="471900" y="1919075"/>
            <a:ext cx="8222100" cy="3046200"/>
          </a:xfrm>
          <a:prstGeom prst="rect">
            <a:avLst/>
          </a:prstGeom>
          <a:noFill/>
          <a:ln>
            <a:noFill/>
          </a:ln>
        </p:spPr>
        <p:txBody>
          <a:bodyPr spcFirstLastPara="1" wrap="square" lIns="91425" tIns="91425" rIns="91425" bIns="91425" anchor="t" anchorCtr="0">
            <a:noAutofit/>
          </a:bodyPr>
          <a:lstStyle/>
          <a:p>
            <a:pPr marL="0" lvl="0" indent="457200" algn="l" rtl="0">
              <a:lnSpc>
                <a:spcPct val="115000"/>
              </a:lnSpc>
              <a:spcBef>
                <a:spcPts val="0"/>
              </a:spcBef>
              <a:spcAft>
                <a:spcPts val="0"/>
              </a:spcAft>
              <a:buNone/>
            </a:pPr>
            <a:r>
              <a:rPr lang="en" sz="1800">
                <a:solidFill>
                  <a:srgbClr val="434343"/>
                </a:solidFill>
              </a:rPr>
              <a:t>A beaker is a cylindrical glass container. Beakers are the most versatile glassware in the lab. Use beakers as container for holding liquids and for mixing substances. The markings on a beaker are only estimates, not accurate volume measurements. </a:t>
            </a:r>
            <a:endParaRPr sz="1800">
              <a:solidFill>
                <a:srgbClr val="434343"/>
              </a:solidFill>
            </a:endParaRPr>
          </a:p>
          <a:p>
            <a:pPr marL="0" lvl="0" indent="0" algn="l" rtl="0">
              <a:spcBef>
                <a:spcPts val="0"/>
              </a:spcBef>
              <a:spcAft>
                <a:spcPts val="0"/>
              </a:spcAft>
              <a:buNone/>
            </a:pPr>
            <a:endParaRPr/>
          </a:p>
          <a:p>
            <a:pPr marL="0" lvl="0" indent="0" algn="l" rtl="0">
              <a:lnSpc>
                <a:spcPct val="115000"/>
              </a:lnSpc>
              <a:spcBef>
                <a:spcPts val="0"/>
              </a:spcBef>
              <a:spcAft>
                <a:spcPts val="1600"/>
              </a:spcAft>
              <a:buNone/>
            </a:pPr>
            <a:endParaRPr sz="1800">
              <a:solidFill>
                <a:srgbClr val="737373"/>
              </a:solidFill>
              <a:latin typeface="Roboto"/>
              <a:ea typeface="Roboto"/>
              <a:cs typeface="Roboto"/>
              <a:sym typeface="Roboto"/>
            </a:endParaRPr>
          </a:p>
        </p:txBody>
      </p:sp>
      <p:pic>
        <p:nvPicPr>
          <p:cNvPr id="192" name="Google Shape;192;p33"/>
          <p:cNvPicPr preferRelativeResize="0"/>
          <p:nvPr/>
        </p:nvPicPr>
        <p:blipFill>
          <a:blip r:embed="rId3">
            <a:alphaModFix/>
          </a:blip>
          <a:stretch>
            <a:fillRect/>
          </a:stretch>
        </p:blipFill>
        <p:spPr>
          <a:xfrm>
            <a:off x="4769520" y="2992850"/>
            <a:ext cx="1437075" cy="197242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sp>
        <p:nvSpPr>
          <p:cNvPr id="197" name="Google Shape;197;p34"/>
          <p:cNvSpPr txBox="1"/>
          <p:nvPr/>
        </p:nvSpPr>
        <p:spPr>
          <a:xfrm>
            <a:off x="460950" y="611425"/>
            <a:ext cx="8222100" cy="767700"/>
          </a:xfrm>
          <a:prstGeom prst="rect">
            <a:avLst/>
          </a:prstGeom>
          <a:noFill/>
          <a:ln>
            <a:noFill/>
          </a:ln>
        </p:spPr>
        <p:txBody>
          <a:bodyPr spcFirstLastPara="1" wrap="square" lIns="91425" tIns="91425" rIns="91425" bIns="91425" anchor="b" anchorCtr="0">
            <a:noAutofit/>
          </a:bodyPr>
          <a:lstStyle/>
          <a:p>
            <a:pPr marL="0" lvl="0" indent="0" algn="l" rtl="0">
              <a:spcBef>
                <a:spcPts val="0"/>
              </a:spcBef>
              <a:spcAft>
                <a:spcPts val="0"/>
              </a:spcAft>
              <a:buNone/>
            </a:pPr>
            <a:r>
              <a:rPr lang="en" sz="4800"/>
              <a:t>Hot Plates</a:t>
            </a:r>
            <a:endParaRPr sz="4800">
              <a:latin typeface="Times New Roman"/>
              <a:ea typeface="Times New Roman"/>
              <a:cs typeface="Times New Roman"/>
              <a:sym typeface="Times New Roman"/>
            </a:endParaRPr>
          </a:p>
        </p:txBody>
      </p:sp>
      <p:sp>
        <p:nvSpPr>
          <p:cNvPr id="198" name="Google Shape;198;p34"/>
          <p:cNvSpPr txBox="1"/>
          <p:nvPr/>
        </p:nvSpPr>
        <p:spPr>
          <a:xfrm>
            <a:off x="471900" y="1919075"/>
            <a:ext cx="8222100" cy="3046200"/>
          </a:xfrm>
          <a:prstGeom prst="rect">
            <a:avLst/>
          </a:prstGeom>
          <a:noFill/>
          <a:ln>
            <a:noFill/>
          </a:ln>
        </p:spPr>
        <p:txBody>
          <a:bodyPr spcFirstLastPara="1" wrap="square" lIns="91425" tIns="91425" rIns="91425" bIns="91425" anchor="t" anchorCtr="0">
            <a:noAutofit/>
          </a:bodyPr>
          <a:lstStyle/>
          <a:p>
            <a:pPr marL="0" lvl="0" indent="457200" algn="l" rtl="0">
              <a:lnSpc>
                <a:spcPct val="115000"/>
              </a:lnSpc>
              <a:spcBef>
                <a:spcPts val="0"/>
              </a:spcBef>
              <a:spcAft>
                <a:spcPts val="0"/>
              </a:spcAft>
              <a:buNone/>
            </a:pPr>
            <a:r>
              <a:rPr lang="en" sz="1800">
                <a:solidFill>
                  <a:srgbClr val="434343"/>
                </a:solidFill>
              </a:rPr>
              <a:t>Is a electrical device used for heating solutions. Place beakers directly on the hot plate, which is plugged into an ordinary electrical outlet. Use the dial on the hot plates when not in use. Do not get the plug wet.</a:t>
            </a:r>
            <a:endParaRPr sz="1800">
              <a:solidFill>
                <a:srgbClr val="434343"/>
              </a:solidFill>
            </a:endParaRPr>
          </a:p>
          <a:p>
            <a:pPr marL="0" lvl="0" indent="0" algn="l" rtl="0">
              <a:lnSpc>
                <a:spcPct val="115000"/>
              </a:lnSpc>
              <a:spcBef>
                <a:spcPts val="0"/>
              </a:spcBef>
              <a:spcAft>
                <a:spcPts val="1600"/>
              </a:spcAft>
              <a:buNone/>
            </a:pPr>
            <a:endParaRPr sz="1800">
              <a:solidFill>
                <a:srgbClr val="737373"/>
              </a:solidFill>
              <a:latin typeface="Roboto"/>
              <a:ea typeface="Roboto"/>
              <a:cs typeface="Roboto"/>
              <a:sym typeface="Roboto"/>
            </a:endParaRPr>
          </a:p>
        </p:txBody>
      </p:sp>
      <p:pic>
        <p:nvPicPr>
          <p:cNvPr id="199" name="Google Shape;199;p34"/>
          <p:cNvPicPr preferRelativeResize="0"/>
          <p:nvPr/>
        </p:nvPicPr>
        <p:blipFill>
          <a:blip r:embed="rId3">
            <a:alphaModFix/>
          </a:blip>
          <a:stretch>
            <a:fillRect/>
          </a:stretch>
        </p:blipFill>
        <p:spPr>
          <a:xfrm>
            <a:off x="5410875" y="3003325"/>
            <a:ext cx="2722418" cy="196195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sp>
        <p:nvSpPr>
          <p:cNvPr id="204" name="Google Shape;204;p35"/>
          <p:cNvSpPr txBox="1"/>
          <p:nvPr/>
        </p:nvSpPr>
        <p:spPr>
          <a:xfrm>
            <a:off x="471900" y="596800"/>
            <a:ext cx="8222100" cy="767700"/>
          </a:xfrm>
          <a:prstGeom prst="rect">
            <a:avLst/>
          </a:prstGeom>
          <a:noFill/>
          <a:ln>
            <a:noFill/>
          </a:ln>
        </p:spPr>
        <p:txBody>
          <a:bodyPr spcFirstLastPara="1" wrap="square" lIns="91425" tIns="91425" rIns="91425" bIns="91425" anchor="b" anchorCtr="0">
            <a:noAutofit/>
          </a:bodyPr>
          <a:lstStyle/>
          <a:p>
            <a:pPr marL="0" lvl="0" indent="0" algn="l" rtl="0">
              <a:spcBef>
                <a:spcPts val="0"/>
              </a:spcBef>
              <a:spcAft>
                <a:spcPts val="0"/>
              </a:spcAft>
              <a:buNone/>
            </a:pPr>
            <a:r>
              <a:rPr lang="en" sz="4800">
                <a:solidFill>
                  <a:srgbClr val="434343"/>
                </a:solidFill>
              </a:rPr>
              <a:t>Stirring Rod </a:t>
            </a:r>
            <a:endParaRPr sz="4800">
              <a:solidFill>
                <a:srgbClr val="434343"/>
              </a:solidFill>
            </a:endParaRPr>
          </a:p>
        </p:txBody>
      </p:sp>
      <p:sp>
        <p:nvSpPr>
          <p:cNvPr id="205" name="Google Shape;205;p35"/>
          <p:cNvSpPr txBox="1"/>
          <p:nvPr/>
        </p:nvSpPr>
        <p:spPr>
          <a:xfrm>
            <a:off x="471900" y="1919075"/>
            <a:ext cx="8222100" cy="3046200"/>
          </a:xfrm>
          <a:prstGeom prst="rect">
            <a:avLst/>
          </a:prstGeom>
          <a:noFill/>
          <a:ln>
            <a:noFill/>
          </a:ln>
        </p:spPr>
        <p:txBody>
          <a:bodyPr spcFirstLastPara="1" wrap="square" lIns="91425" tIns="91425" rIns="91425" bIns="91425" anchor="t" anchorCtr="0">
            <a:noAutofit/>
          </a:bodyPr>
          <a:lstStyle/>
          <a:p>
            <a:pPr marL="0" lvl="0" indent="457200" algn="l" rtl="0">
              <a:lnSpc>
                <a:spcPct val="115000"/>
              </a:lnSpc>
              <a:spcBef>
                <a:spcPts val="0"/>
              </a:spcBef>
              <a:spcAft>
                <a:spcPts val="0"/>
              </a:spcAft>
              <a:buNone/>
            </a:pPr>
            <a:r>
              <a:rPr lang="en" sz="1800">
                <a:solidFill>
                  <a:srgbClr val="434343"/>
                </a:solidFill>
              </a:rPr>
              <a:t>Is a piece of glass about 8 to 2 inches in length and typically less that ½ inch in diameter used for stirring solutions. While pouring a liquid from one container to another, use the stirring rod to prevent splashing by allowing the liquid to flow down the rod. </a:t>
            </a:r>
            <a:endParaRPr sz="1800">
              <a:solidFill>
                <a:srgbClr val="434343"/>
              </a:solidFill>
            </a:endParaRPr>
          </a:p>
          <a:p>
            <a:pPr marL="0" lvl="0" indent="0" algn="l" rtl="0">
              <a:lnSpc>
                <a:spcPct val="115000"/>
              </a:lnSpc>
              <a:spcBef>
                <a:spcPts val="0"/>
              </a:spcBef>
              <a:spcAft>
                <a:spcPts val="1600"/>
              </a:spcAft>
              <a:buNone/>
            </a:pPr>
            <a:endParaRPr sz="1800">
              <a:solidFill>
                <a:srgbClr val="737373"/>
              </a:solidFill>
              <a:latin typeface="Roboto"/>
              <a:ea typeface="Roboto"/>
              <a:cs typeface="Roboto"/>
              <a:sym typeface="Roboto"/>
            </a:endParaRPr>
          </a:p>
        </p:txBody>
      </p:sp>
      <p:pic>
        <p:nvPicPr>
          <p:cNvPr id="206" name="Google Shape;206;p35"/>
          <p:cNvPicPr preferRelativeResize="0"/>
          <p:nvPr/>
        </p:nvPicPr>
        <p:blipFill>
          <a:blip r:embed="rId3">
            <a:alphaModFix/>
          </a:blip>
          <a:stretch>
            <a:fillRect/>
          </a:stretch>
        </p:blipFill>
        <p:spPr>
          <a:xfrm>
            <a:off x="4572000" y="3051300"/>
            <a:ext cx="2092200" cy="20922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sp>
        <p:nvSpPr>
          <p:cNvPr id="211" name="Google Shape;211;p36"/>
          <p:cNvSpPr txBox="1"/>
          <p:nvPr/>
        </p:nvSpPr>
        <p:spPr>
          <a:xfrm>
            <a:off x="460950" y="611425"/>
            <a:ext cx="8222100" cy="767700"/>
          </a:xfrm>
          <a:prstGeom prst="rect">
            <a:avLst/>
          </a:prstGeom>
          <a:noFill/>
          <a:ln>
            <a:noFill/>
          </a:ln>
        </p:spPr>
        <p:txBody>
          <a:bodyPr spcFirstLastPara="1" wrap="square" lIns="91425" tIns="91425" rIns="91425" bIns="91425" anchor="b" anchorCtr="0">
            <a:noAutofit/>
          </a:bodyPr>
          <a:lstStyle/>
          <a:p>
            <a:pPr marL="0" lvl="0" indent="0" algn="l" rtl="0">
              <a:spcBef>
                <a:spcPts val="0"/>
              </a:spcBef>
              <a:spcAft>
                <a:spcPts val="0"/>
              </a:spcAft>
              <a:buNone/>
            </a:pPr>
            <a:r>
              <a:rPr lang="en" sz="4800"/>
              <a:t>Boiling Stones </a:t>
            </a:r>
            <a:endParaRPr sz="4800"/>
          </a:p>
        </p:txBody>
      </p:sp>
      <p:sp>
        <p:nvSpPr>
          <p:cNvPr id="212" name="Google Shape;212;p36"/>
          <p:cNvSpPr txBox="1"/>
          <p:nvPr/>
        </p:nvSpPr>
        <p:spPr>
          <a:xfrm>
            <a:off x="471900" y="1919075"/>
            <a:ext cx="8222100" cy="3046200"/>
          </a:xfrm>
          <a:prstGeom prst="rect">
            <a:avLst/>
          </a:prstGeom>
          <a:noFill/>
          <a:ln>
            <a:noFill/>
          </a:ln>
        </p:spPr>
        <p:txBody>
          <a:bodyPr spcFirstLastPara="1" wrap="square" lIns="91425" tIns="91425" rIns="91425" bIns="91425" anchor="t" anchorCtr="0">
            <a:noAutofit/>
          </a:bodyPr>
          <a:lstStyle/>
          <a:p>
            <a:pPr marL="0" lvl="0" indent="457200" algn="l" rtl="0">
              <a:lnSpc>
                <a:spcPct val="115000"/>
              </a:lnSpc>
              <a:spcBef>
                <a:spcPts val="0"/>
              </a:spcBef>
              <a:spcAft>
                <a:spcPts val="0"/>
              </a:spcAft>
              <a:buNone/>
            </a:pPr>
            <a:r>
              <a:rPr lang="en" sz="1800">
                <a:solidFill>
                  <a:srgbClr val="434343"/>
                </a:solidFill>
              </a:rPr>
              <a:t>Are small stones that are added to liquids to make them boil more smoothly. These stones are commonly known as boil easers or anti bumping agents. Boiling stones help prevent bumping, which can cause hot solution to splash out of the beaker. </a:t>
            </a:r>
            <a:endParaRPr sz="1800">
              <a:solidFill>
                <a:srgbClr val="434343"/>
              </a:solidFill>
            </a:endParaRPr>
          </a:p>
          <a:p>
            <a:pPr marL="0" lvl="0" indent="0" algn="l" rtl="0">
              <a:lnSpc>
                <a:spcPct val="115000"/>
              </a:lnSpc>
              <a:spcBef>
                <a:spcPts val="0"/>
              </a:spcBef>
              <a:spcAft>
                <a:spcPts val="1600"/>
              </a:spcAft>
              <a:buNone/>
            </a:pPr>
            <a:endParaRPr sz="1800">
              <a:solidFill>
                <a:srgbClr val="737373"/>
              </a:solidFill>
              <a:latin typeface="Roboto"/>
              <a:ea typeface="Roboto"/>
              <a:cs typeface="Roboto"/>
              <a:sym typeface="Roboto"/>
            </a:endParaRPr>
          </a:p>
        </p:txBody>
      </p:sp>
      <p:pic>
        <p:nvPicPr>
          <p:cNvPr id="213" name="Google Shape;213;p36"/>
          <p:cNvPicPr preferRelativeResize="0"/>
          <p:nvPr/>
        </p:nvPicPr>
        <p:blipFill>
          <a:blip r:embed="rId3">
            <a:alphaModFix/>
          </a:blip>
          <a:stretch>
            <a:fillRect/>
          </a:stretch>
        </p:blipFill>
        <p:spPr>
          <a:xfrm>
            <a:off x="3965777" y="2990875"/>
            <a:ext cx="3004975" cy="19744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23"/>
        <p:cNvGrpSpPr/>
        <p:nvPr/>
      </p:nvGrpSpPr>
      <p:grpSpPr>
        <a:xfrm>
          <a:off x="0" y="0"/>
          <a:ext cx="0" cy="0"/>
          <a:chOff x="0" y="0"/>
          <a:chExt cx="0" cy="0"/>
        </a:xfrm>
      </p:grpSpPr>
      <p:sp>
        <p:nvSpPr>
          <p:cNvPr id="224" name="Google Shape;224;p38"/>
          <p:cNvSpPr txBox="1"/>
          <p:nvPr/>
        </p:nvSpPr>
        <p:spPr>
          <a:xfrm>
            <a:off x="311700" y="445025"/>
            <a:ext cx="8520600" cy="572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800">
                <a:solidFill>
                  <a:srgbClr val="000000"/>
                </a:solidFill>
              </a:rPr>
              <a:t>Clay Triangle </a:t>
            </a:r>
            <a:endParaRPr sz="2800">
              <a:solidFill>
                <a:srgbClr val="000000"/>
              </a:solidFill>
            </a:endParaRPr>
          </a:p>
        </p:txBody>
      </p:sp>
      <p:sp>
        <p:nvSpPr>
          <p:cNvPr id="225" name="Google Shape;225;p38"/>
          <p:cNvSpPr txBo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 sz="1800">
                <a:solidFill>
                  <a:srgbClr val="595959"/>
                </a:solidFill>
              </a:rPr>
              <a:t>A clay triangle is used to support a crucible on a ring stand for heating with a Bunsen burner. A clay triangle can also be used to support a glass funnel on the ring of a ring stand during filtering </a:t>
            </a:r>
            <a:endParaRPr sz="1800">
              <a:solidFill>
                <a:srgbClr val="595959"/>
              </a:solidFill>
            </a:endParaRPr>
          </a:p>
        </p:txBody>
      </p:sp>
      <p:pic>
        <p:nvPicPr>
          <p:cNvPr id="226" name="Google Shape;226;p38"/>
          <p:cNvPicPr preferRelativeResize="0"/>
          <p:nvPr/>
        </p:nvPicPr>
        <p:blipFill>
          <a:blip r:embed="rId3">
            <a:alphaModFix/>
          </a:blip>
          <a:stretch>
            <a:fillRect/>
          </a:stretch>
        </p:blipFill>
        <p:spPr>
          <a:xfrm>
            <a:off x="4572000" y="2010300"/>
            <a:ext cx="2041149" cy="3133202"/>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30"/>
        <p:cNvGrpSpPr/>
        <p:nvPr/>
      </p:nvGrpSpPr>
      <p:grpSpPr>
        <a:xfrm>
          <a:off x="0" y="0"/>
          <a:ext cx="0" cy="0"/>
          <a:chOff x="0" y="0"/>
          <a:chExt cx="0" cy="0"/>
        </a:xfrm>
      </p:grpSpPr>
      <p:sp>
        <p:nvSpPr>
          <p:cNvPr id="231" name="Google Shape;231;p39"/>
          <p:cNvSpPr txBox="1"/>
          <p:nvPr/>
        </p:nvSpPr>
        <p:spPr>
          <a:xfrm>
            <a:off x="311700" y="445025"/>
            <a:ext cx="8520600" cy="572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800">
                <a:solidFill>
                  <a:srgbClr val="000000"/>
                </a:solidFill>
              </a:rPr>
              <a:t>Crucible </a:t>
            </a:r>
            <a:endParaRPr sz="2800">
              <a:solidFill>
                <a:srgbClr val="000000"/>
              </a:solidFill>
            </a:endParaRPr>
          </a:p>
        </p:txBody>
      </p:sp>
      <p:sp>
        <p:nvSpPr>
          <p:cNvPr id="232" name="Google Shape;232;p39"/>
          <p:cNvSpPr txBo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 sz="1800">
                <a:solidFill>
                  <a:srgbClr val="595959"/>
                </a:solidFill>
              </a:rPr>
              <a:t>A crucible is a dish used in performing chemical reactions and chemical analysis. Crucibles are usually made of porcelain and can stand very high temperatures in a Bunsen burner flame or an oven. But crucible can break if dropped or if set down on cool countertops while still hot. Use a Clay triangle to support a crucible when the crucible is heated over a Bunsen burner. Heat a crucible slowly by keeping the bunsen burner farther away at first and then bringing it closer as the crucible gets warmer. To cool a hot crucible, always place it on a wire gauze. </a:t>
            </a:r>
            <a:endParaRPr sz="1800">
              <a:solidFill>
                <a:srgbClr val="595959"/>
              </a:solidFill>
            </a:endParaRPr>
          </a:p>
        </p:txBody>
      </p:sp>
      <p:pic>
        <p:nvPicPr>
          <p:cNvPr id="233" name="Google Shape;233;p39"/>
          <p:cNvPicPr preferRelativeResize="0"/>
          <p:nvPr/>
        </p:nvPicPr>
        <p:blipFill>
          <a:blip r:embed="rId3">
            <a:alphaModFix/>
          </a:blip>
          <a:stretch>
            <a:fillRect/>
          </a:stretch>
        </p:blipFill>
        <p:spPr>
          <a:xfrm>
            <a:off x="7172680" y="3143673"/>
            <a:ext cx="1124876" cy="1999824"/>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sp>
        <p:nvSpPr>
          <p:cNvPr id="238" name="Google Shape;238;p40"/>
          <p:cNvSpPr txBox="1"/>
          <p:nvPr/>
        </p:nvSpPr>
        <p:spPr>
          <a:xfrm>
            <a:off x="311700" y="445025"/>
            <a:ext cx="8520600" cy="572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800">
                <a:solidFill>
                  <a:srgbClr val="000000"/>
                </a:solidFill>
              </a:rPr>
              <a:t>Tongs</a:t>
            </a:r>
            <a:endParaRPr sz="2800">
              <a:solidFill>
                <a:srgbClr val="000000"/>
              </a:solidFill>
            </a:endParaRPr>
          </a:p>
        </p:txBody>
      </p:sp>
      <p:sp>
        <p:nvSpPr>
          <p:cNvPr id="239" name="Google Shape;239;p40"/>
          <p:cNvSpPr txBo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 sz="1800">
                <a:solidFill>
                  <a:srgbClr val="595959"/>
                </a:solidFill>
              </a:rPr>
              <a:t>Tongs are used for picking up items that are dangerous to pick up by hand. Pick up hot items such as crucibles and crucible covers with tongs</a:t>
            </a:r>
            <a:endParaRPr sz="1800">
              <a:solidFill>
                <a:srgbClr val="595959"/>
              </a:solidFill>
            </a:endParaRPr>
          </a:p>
        </p:txBody>
      </p:sp>
      <p:pic>
        <p:nvPicPr>
          <p:cNvPr id="240" name="Google Shape;240;p40"/>
          <p:cNvPicPr preferRelativeResize="0"/>
          <p:nvPr/>
        </p:nvPicPr>
        <p:blipFill>
          <a:blip r:embed="rId3">
            <a:alphaModFix/>
          </a:blip>
          <a:stretch>
            <a:fillRect/>
          </a:stretch>
        </p:blipFill>
        <p:spPr>
          <a:xfrm>
            <a:off x="6494450" y="1718750"/>
            <a:ext cx="2130875" cy="3487801"/>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44"/>
        <p:cNvGrpSpPr/>
        <p:nvPr/>
      </p:nvGrpSpPr>
      <p:grpSpPr>
        <a:xfrm>
          <a:off x="0" y="0"/>
          <a:ext cx="0" cy="0"/>
          <a:chOff x="0" y="0"/>
          <a:chExt cx="0" cy="0"/>
        </a:xfrm>
      </p:grpSpPr>
      <p:sp>
        <p:nvSpPr>
          <p:cNvPr id="245" name="Google Shape;245;p41"/>
          <p:cNvSpPr txBox="1"/>
          <p:nvPr/>
        </p:nvSpPr>
        <p:spPr>
          <a:xfrm>
            <a:off x="311700" y="445025"/>
            <a:ext cx="8520600" cy="572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800">
                <a:solidFill>
                  <a:srgbClr val="000000"/>
                </a:solidFill>
              </a:rPr>
              <a:t>Utility Clamp </a:t>
            </a:r>
            <a:endParaRPr sz="2800">
              <a:solidFill>
                <a:srgbClr val="000000"/>
              </a:solidFill>
            </a:endParaRPr>
          </a:p>
        </p:txBody>
      </p:sp>
      <p:sp>
        <p:nvSpPr>
          <p:cNvPr id="246" name="Google Shape;246;p41"/>
          <p:cNvSpPr txBo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 sz="1800">
                <a:solidFill>
                  <a:srgbClr val="595959"/>
                </a:solidFill>
              </a:rPr>
              <a:t>A utility clamp is used to hold a test tube or Erlenmeyer flask above the lab table. This is especially useful when you are heating the contents of a test tube or an Erlenmeyer flask. The utility clamp can be attached to a ring stand</a:t>
            </a:r>
            <a:endParaRPr sz="1800">
              <a:solidFill>
                <a:srgbClr val="595959"/>
              </a:solidFill>
            </a:endParaRPr>
          </a:p>
        </p:txBody>
      </p:sp>
      <p:pic>
        <p:nvPicPr>
          <p:cNvPr id="247" name="Google Shape;247;p41"/>
          <p:cNvPicPr preferRelativeResize="0"/>
          <p:nvPr/>
        </p:nvPicPr>
        <p:blipFill>
          <a:blip r:embed="rId3">
            <a:alphaModFix/>
          </a:blip>
          <a:stretch>
            <a:fillRect/>
          </a:stretch>
        </p:blipFill>
        <p:spPr>
          <a:xfrm>
            <a:off x="5846296" y="2308085"/>
            <a:ext cx="1446601" cy="2571768"/>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57"/>
        <p:cNvGrpSpPr/>
        <p:nvPr/>
      </p:nvGrpSpPr>
      <p:grpSpPr>
        <a:xfrm>
          <a:off x="0" y="0"/>
          <a:ext cx="0" cy="0"/>
          <a:chOff x="0" y="0"/>
          <a:chExt cx="0" cy="0"/>
        </a:xfrm>
      </p:grpSpPr>
      <p:sp>
        <p:nvSpPr>
          <p:cNvPr id="258" name="Google Shape;258;p43"/>
          <p:cNvSpPr txBox="1"/>
          <p:nvPr/>
        </p:nvSpPr>
        <p:spPr>
          <a:xfrm>
            <a:off x="311700" y="445025"/>
            <a:ext cx="8520600" cy="572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800">
                <a:solidFill>
                  <a:srgbClr val="000000"/>
                </a:solidFill>
              </a:rPr>
              <a:t>Graduated Cylinder</a:t>
            </a:r>
            <a:endParaRPr sz="2800">
              <a:solidFill>
                <a:srgbClr val="000000"/>
              </a:solidFill>
            </a:endParaRPr>
          </a:p>
        </p:txBody>
      </p:sp>
      <p:sp>
        <p:nvSpPr>
          <p:cNvPr id="259" name="Google Shape;259;p43"/>
          <p:cNvSpPr txBo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 sz="1800">
                <a:solidFill>
                  <a:srgbClr val="595959"/>
                </a:solidFill>
              </a:rPr>
              <a:t>A graduated cylinder is a cylindrical piece of glassware or plastic marked with graduations along its side. Use a graduated cylinder to make accurate measurements of liquid volumes, in milliliters, by comparing the level if the liquid with the marked graduations on the side. The top surface of the liquid is usually curved. This curve is called a meniscus. Record the volume at the bottom of the meniscus. The bumper ring on larger cylinders prevents breakage if the graduated cylinder is tipped over. Keep the bumper ring near the top of the cylinder.</a:t>
            </a:r>
            <a:endParaRPr sz="1800">
              <a:solidFill>
                <a:srgbClr val="595959"/>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63"/>
        <p:cNvGrpSpPr/>
        <p:nvPr/>
      </p:nvGrpSpPr>
      <p:grpSpPr>
        <a:xfrm>
          <a:off x="0" y="0"/>
          <a:ext cx="0" cy="0"/>
          <a:chOff x="0" y="0"/>
          <a:chExt cx="0" cy="0"/>
        </a:xfrm>
      </p:grpSpPr>
      <p:sp>
        <p:nvSpPr>
          <p:cNvPr id="264" name="Google Shape;264;p44"/>
          <p:cNvSpPr txBox="1"/>
          <p:nvPr/>
        </p:nvSpPr>
        <p:spPr>
          <a:xfrm>
            <a:off x="311700" y="445025"/>
            <a:ext cx="8520600" cy="572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800">
                <a:solidFill>
                  <a:srgbClr val="000000"/>
                </a:solidFill>
              </a:rPr>
              <a:t>Graduated Cylinder Photo</a:t>
            </a:r>
            <a:endParaRPr sz="2800">
              <a:solidFill>
                <a:srgbClr val="000000"/>
              </a:solidFill>
            </a:endParaRPr>
          </a:p>
        </p:txBody>
      </p:sp>
      <p:pic>
        <p:nvPicPr>
          <p:cNvPr id="265" name="Google Shape;265;p44"/>
          <p:cNvPicPr preferRelativeResize="0"/>
          <p:nvPr/>
        </p:nvPicPr>
        <p:blipFill>
          <a:blip r:embed="rId3">
            <a:alphaModFix/>
          </a:blip>
          <a:stretch>
            <a:fillRect/>
          </a:stretch>
        </p:blipFill>
        <p:spPr>
          <a:xfrm>
            <a:off x="311700" y="1152474"/>
            <a:ext cx="2603803" cy="3471778"/>
          </a:xfrm>
          <a:prstGeom prst="rect">
            <a:avLst/>
          </a:prstGeom>
          <a:noFill/>
          <a:ln>
            <a:noFill/>
          </a:ln>
        </p:spPr>
      </p:pic>
      <p:pic>
        <p:nvPicPr>
          <p:cNvPr id="266" name="Google Shape;266;p44"/>
          <p:cNvPicPr preferRelativeResize="0"/>
          <p:nvPr/>
        </p:nvPicPr>
        <p:blipFill>
          <a:blip r:embed="rId4">
            <a:alphaModFix/>
          </a:blip>
          <a:stretch>
            <a:fillRect/>
          </a:stretch>
        </p:blipFill>
        <p:spPr>
          <a:xfrm>
            <a:off x="3189900" y="1095450"/>
            <a:ext cx="3527975" cy="3528799"/>
          </a:xfrm>
          <a:prstGeom prst="rect">
            <a:avLst/>
          </a:prstGeom>
          <a:noFill/>
          <a:ln>
            <a:noFill/>
          </a:ln>
        </p:spPr>
      </p:pic>
      <p:pic>
        <p:nvPicPr>
          <p:cNvPr id="267" name="Google Shape;267;p44"/>
          <p:cNvPicPr preferRelativeResize="0"/>
          <p:nvPr/>
        </p:nvPicPr>
        <p:blipFill>
          <a:blip r:embed="rId5">
            <a:alphaModFix/>
          </a:blip>
          <a:stretch>
            <a:fillRect/>
          </a:stretch>
        </p:blipFill>
        <p:spPr>
          <a:xfrm>
            <a:off x="6849500" y="1096275"/>
            <a:ext cx="2294501" cy="347177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71"/>
        <p:cNvGrpSpPr/>
        <p:nvPr/>
      </p:nvGrpSpPr>
      <p:grpSpPr>
        <a:xfrm>
          <a:off x="0" y="0"/>
          <a:ext cx="0" cy="0"/>
          <a:chOff x="0" y="0"/>
          <a:chExt cx="0" cy="0"/>
        </a:xfrm>
      </p:grpSpPr>
      <p:sp>
        <p:nvSpPr>
          <p:cNvPr id="272" name="Google Shape;272;p45"/>
          <p:cNvSpPr txBox="1"/>
          <p:nvPr/>
        </p:nvSpPr>
        <p:spPr>
          <a:xfrm>
            <a:off x="311700" y="445025"/>
            <a:ext cx="8520600" cy="572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800">
                <a:solidFill>
                  <a:srgbClr val="980000"/>
                </a:solidFill>
                <a:latin typeface="Comic Sans MS"/>
                <a:ea typeface="Comic Sans MS"/>
                <a:cs typeface="Comic Sans MS"/>
                <a:sym typeface="Comic Sans MS"/>
              </a:rPr>
              <a:t>Thermometer</a:t>
            </a:r>
            <a:endParaRPr sz="2800">
              <a:solidFill>
                <a:srgbClr val="980000"/>
              </a:solidFill>
              <a:latin typeface="Comic Sans MS"/>
              <a:ea typeface="Comic Sans MS"/>
              <a:cs typeface="Comic Sans MS"/>
              <a:sym typeface="Comic Sans MS"/>
            </a:endParaRPr>
          </a:p>
        </p:txBody>
      </p:sp>
      <p:sp>
        <p:nvSpPr>
          <p:cNvPr id="273" name="Google Shape;273;p45"/>
          <p:cNvSpPr txBo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p>
            <a:pPr marL="457200" lvl="0" indent="-342900" algn="l" rtl="0">
              <a:lnSpc>
                <a:spcPct val="115000"/>
              </a:lnSpc>
              <a:spcBef>
                <a:spcPts val="0"/>
              </a:spcBef>
              <a:spcAft>
                <a:spcPts val="0"/>
              </a:spcAft>
              <a:buClr>
                <a:srgbClr val="595959"/>
              </a:buClr>
              <a:buSzPts val="1800"/>
              <a:buFont typeface="Georgia"/>
              <a:buChar char="-"/>
            </a:pPr>
            <a:r>
              <a:rPr lang="en" sz="1800">
                <a:solidFill>
                  <a:srgbClr val="595959"/>
                </a:solidFill>
                <a:latin typeface="Georgia"/>
                <a:ea typeface="Georgia"/>
                <a:cs typeface="Georgia"/>
                <a:sym typeface="Georgia"/>
              </a:rPr>
              <a:t>A thermometer is used to measure the temperature of solids, liquids, or gases. </a:t>
            </a:r>
            <a:endParaRPr sz="1800">
              <a:solidFill>
                <a:srgbClr val="595959"/>
              </a:solidFill>
              <a:latin typeface="Georgia"/>
              <a:ea typeface="Georgia"/>
              <a:cs typeface="Georgia"/>
              <a:sym typeface="Georgia"/>
            </a:endParaRPr>
          </a:p>
          <a:p>
            <a:pPr marL="457200" lvl="0" indent="-342900" algn="l" rtl="0">
              <a:lnSpc>
                <a:spcPct val="115000"/>
              </a:lnSpc>
              <a:spcBef>
                <a:spcPts val="0"/>
              </a:spcBef>
              <a:spcAft>
                <a:spcPts val="0"/>
              </a:spcAft>
              <a:buClr>
                <a:srgbClr val="595959"/>
              </a:buClr>
              <a:buSzPts val="1800"/>
              <a:buFont typeface="Georgia"/>
              <a:buChar char="-"/>
            </a:pPr>
            <a:r>
              <a:rPr lang="en" sz="1800">
                <a:solidFill>
                  <a:srgbClr val="595959"/>
                </a:solidFill>
                <a:latin typeface="Georgia"/>
                <a:ea typeface="Georgia"/>
                <a:cs typeface="Georgia"/>
                <a:sym typeface="Georgia"/>
              </a:rPr>
              <a:t>A thermometer contains a substance that change to respond temperature.</a:t>
            </a:r>
            <a:endParaRPr sz="1800">
              <a:solidFill>
                <a:srgbClr val="595959"/>
              </a:solidFill>
              <a:latin typeface="Georgia"/>
              <a:ea typeface="Georgia"/>
              <a:cs typeface="Georgia"/>
              <a:sym typeface="Georgia"/>
            </a:endParaRPr>
          </a:p>
          <a:p>
            <a:pPr marL="457200" lvl="0" indent="-342900" algn="l" rtl="0">
              <a:lnSpc>
                <a:spcPct val="115000"/>
              </a:lnSpc>
              <a:spcBef>
                <a:spcPts val="0"/>
              </a:spcBef>
              <a:spcAft>
                <a:spcPts val="0"/>
              </a:spcAft>
              <a:buClr>
                <a:srgbClr val="595959"/>
              </a:buClr>
              <a:buSzPts val="1800"/>
              <a:buFont typeface="Georgia"/>
              <a:buChar char="-"/>
            </a:pPr>
            <a:r>
              <a:rPr lang="en" sz="1800">
                <a:solidFill>
                  <a:srgbClr val="595959"/>
                </a:solidFill>
                <a:latin typeface="Georgia"/>
                <a:ea typeface="Georgia"/>
                <a:cs typeface="Georgia"/>
                <a:sym typeface="Georgia"/>
              </a:rPr>
              <a:t>Bulb thermometer contain a liquid ( such as mercury or alcohol) in a reservoir.</a:t>
            </a:r>
            <a:endParaRPr sz="1800">
              <a:solidFill>
                <a:srgbClr val="595959"/>
              </a:solidFill>
              <a:latin typeface="Georgia"/>
              <a:ea typeface="Georgia"/>
              <a:cs typeface="Georgia"/>
              <a:sym typeface="Georgia"/>
            </a:endParaRPr>
          </a:p>
          <a:p>
            <a:pPr marL="457200" lvl="0" indent="-342900" algn="l" rtl="0">
              <a:lnSpc>
                <a:spcPct val="115000"/>
              </a:lnSpc>
              <a:spcBef>
                <a:spcPts val="0"/>
              </a:spcBef>
              <a:spcAft>
                <a:spcPts val="0"/>
              </a:spcAft>
              <a:buClr>
                <a:srgbClr val="595959"/>
              </a:buClr>
              <a:buSzPts val="1800"/>
              <a:buFont typeface="Georgia"/>
              <a:buChar char="-"/>
            </a:pPr>
            <a:r>
              <a:rPr lang="en" sz="1800">
                <a:solidFill>
                  <a:srgbClr val="595959"/>
                </a:solidFill>
                <a:latin typeface="Georgia"/>
                <a:ea typeface="Georgia"/>
                <a:cs typeface="Georgia"/>
                <a:sym typeface="Georgia"/>
              </a:rPr>
              <a:t>When the liquid is heated, it expand into a narrow tube that has been marked to show the temperature.</a:t>
            </a:r>
            <a:endParaRPr sz="1800">
              <a:solidFill>
                <a:srgbClr val="595959"/>
              </a:solidFill>
              <a:latin typeface="Georgia"/>
              <a:ea typeface="Georgia"/>
              <a:cs typeface="Georgia"/>
              <a:sym typeface="Georgia"/>
            </a:endParaRPr>
          </a:p>
          <a:p>
            <a:pPr marL="457200" lvl="0" indent="-342900" algn="l" rtl="0">
              <a:lnSpc>
                <a:spcPct val="115000"/>
              </a:lnSpc>
              <a:spcBef>
                <a:spcPts val="0"/>
              </a:spcBef>
              <a:spcAft>
                <a:spcPts val="0"/>
              </a:spcAft>
              <a:buClr>
                <a:srgbClr val="595959"/>
              </a:buClr>
              <a:buSzPts val="1800"/>
              <a:buFont typeface="Georgia"/>
              <a:buChar char="-"/>
            </a:pPr>
            <a:r>
              <a:rPr lang="en" sz="1800">
                <a:solidFill>
                  <a:srgbClr val="595959"/>
                </a:solidFill>
                <a:latin typeface="Georgia"/>
                <a:ea typeface="Georgia"/>
                <a:cs typeface="Georgia"/>
                <a:sym typeface="Georgia"/>
              </a:rPr>
              <a:t>Temperature can be recorded in degree of Celsius, Fahrenheit, or Kelvin.</a:t>
            </a:r>
            <a:endParaRPr sz="1800">
              <a:solidFill>
                <a:srgbClr val="595959"/>
              </a:solidFill>
              <a:latin typeface="Georgia"/>
              <a:ea typeface="Georgia"/>
              <a:cs typeface="Georgia"/>
              <a:sym typeface="Georgia"/>
            </a:endParaRPr>
          </a:p>
          <a:p>
            <a:pPr marL="457200" lvl="0" indent="0" algn="l" rtl="0">
              <a:lnSpc>
                <a:spcPct val="115000"/>
              </a:lnSpc>
              <a:spcBef>
                <a:spcPts val="1600"/>
              </a:spcBef>
              <a:spcAft>
                <a:spcPts val="1600"/>
              </a:spcAft>
              <a:buNone/>
            </a:pPr>
            <a:endParaRPr sz="1800">
              <a:solidFill>
                <a:srgbClr val="595959"/>
              </a:solidFill>
              <a:latin typeface="Georgia"/>
              <a:ea typeface="Georgia"/>
              <a:cs typeface="Georgia"/>
              <a:sym typeface="Georgia"/>
            </a:endParaRPr>
          </a:p>
        </p:txBody>
      </p:sp>
      <p:pic>
        <p:nvPicPr>
          <p:cNvPr id="274" name="Google Shape;274;p45"/>
          <p:cNvPicPr preferRelativeResize="0"/>
          <p:nvPr/>
        </p:nvPicPr>
        <p:blipFill>
          <a:blip r:embed="rId3">
            <a:alphaModFix/>
          </a:blip>
          <a:stretch>
            <a:fillRect/>
          </a:stretch>
        </p:blipFill>
        <p:spPr>
          <a:xfrm>
            <a:off x="6074300" y="178250"/>
            <a:ext cx="2660875" cy="2660875"/>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78"/>
        <p:cNvGrpSpPr/>
        <p:nvPr/>
      </p:nvGrpSpPr>
      <p:grpSpPr>
        <a:xfrm>
          <a:off x="0" y="0"/>
          <a:ext cx="0" cy="0"/>
          <a:chOff x="0" y="0"/>
          <a:chExt cx="0" cy="0"/>
        </a:xfrm>
      </p:grpSpPr>
      <p:sp>
        <p:nvSpPr>
          <p:cNvPr id="279" name="Google Shape;279;p46"/>
          <p:cNvSpPr txBox="1"/>
          <p:nvPr/>
        </p:nvSpPr>
        <p:spPr>
          <a:xfrm>
            <a:off x="623400" y="0"/>
            <a:ext cx="8520600" cy="572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800">
                <a:solidFill>
                  <a:srgbClr val="000000"/>
                </a:solidFill>
              </a:rPr>
              <a:t>Litmus paper or pH paper </a:t>
            </a:r>
            <a:endParaRPr sz="2800">
              <a:solidFill>
                <a:srgbClr val="000000"/>
              </a:solidFill>
            </a:endParaRPr>
          </a:p>
        </p:txBody>
      </p:sp>
      <p:sp>
        <p:nvSpPr>
          <p:cNvPr id="280" name="Google Shape;280;p46"/>
          <p:cNvSpPr txBo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p>
            <a:pPr marL="0" lvl="0" indent="0" algn="just" rtl="0">
              <a:lnSpc>
                <a:spcPct val="115000"/>
              </a:lnSpc>
              <a:spcBef>
                <a:spcPts val="0"/>
              </a:spcBef>
              <a:spcAft>
                <a:spcPts val="0"/>
              </a:spcAft>
              <a:buNone/>
            </a:pPr>
            <a:r>
              <a:rPr lang="en" sz="1800">
                <a:solidFill>
                  <a:srgbClr val="595959"/>
                </a:solidFill>
              </a:rPr>
              <a:t>Is used to measure the acidity or basicity of a substance.</a:t>
            </a:r>
            <a:endParaRPr sz="1800">
              <a:solidFill>
                <a:srgbClr val="595959"/>
              </a:solidFill>
            </a:endParaRPr>
          </a:p>
          <a:p>
            <a:pPr marL="0" lvl="0" indent="0" algn="just" rtl="0">
              <a:lnSpc>
                <a:spcPct val="115000"/>
              </a:lnSpc>
              <a:spcBef>
                <a:spcPts val="1600"/>
              </a:spcBef>
              <a:spcAft>
                <a:spcPts val="0"/>
              </a:spcAft>
              <a:buNone/>
            </a:pPr>
            <a:r>
              <a:rPr lang="en" sz="1800">
                <a:solidFill>
                  <a:srgbClr val="595959"/>
                </a:solidFill>
              </a:rPr>
              <a:t> An acid turns blue pH paper into red and a base turns red pH paper into blueb.</a:t>
            </a:r>
            <a:endParaRPr sz="1800">
              <a:solidFill>
                <a:srgbClr val="595959"/>
              </a:solidFill>
            </a:endParaRPr>
          </a:p>
          <a:p>
            <a:pPr marL="0" lvl="0" indent="0" algn="just" rtl="0">
              <a:lnSpc>
                <a:spcPct val="115000"/>
              </a:lnSpc>
              <a:spcBef>
                <a:spcPts val="1600"/>
              </a:spcBef>
              <a:spcAft>
                <a:spcPts val="1600"/>
              </a:spcAft>
              <a:buNone/>
            </a:pPr>
            <a:r>
              <a:rPr lang="en" sz="1800">
                <a:solidFill>
                  <a:srgbClr val="595959"/>
                </a:solidFill>
              </a:rPr>
              <a:t> </a:t>
            </a:r>
            <a:endParaRPr sz="1800">
              <a:solidFill>
                <a:srgbClr val="595959"/>
              </a:solidFill>
            </a:endParaRPr>
          </a:p>
        </p:txBody>
      </p:sp>
      <p:pic>
        <p:nvPicPr>
          <p:cNvPr id="281" name="Google Shape;281;p46"/>
          <p:cNvPicPr preferRelativeResize="0"/>
          <p:nvPr/>
        </p:nvPicPr>
        <p:blipFill>
          <a:blip r:embed="rId3">
            <a:alphaModFix/>
          </a:blip>
          <a:stretch>
            <a:fillRect/>
          </a:stretch>
        </p:blipFill>
        <p:spPr>
          <a:xfrm rot="-11">
            <a:off x="2744662" y="2101644"/>
            <a:ext cx="2267847" cy="304185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91"/>
        <p:cNvGrpSpPr/>
        <p:nvPr/>
      </p:nvGrpSpPr>
      <p:grpSpPr>
        <a:xfrm>
          <a:off x="0" y="0"/>
          <a:ext cx="0" cy="0"/>
          <a:chOff x="0" y="0"/>
          <a:chExt cx="0" cy="0"/>
        </a:xfrm>
      </p:grpSpPr>
      <p:sp>
        <p:nvSpPr>
          <p:cNvPr id="292" name="Google Shape;292;p48"/>
          <p:cNvSpPr txBox="1"/>
          <p:nvPr/>
        </p:nvSpPr>
        <p:spPr>
          <a:xfrm>
            <a:off x="730000" y="1318650"/>
            <a:ext cx="3300900" cy="1381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600" b="1">
                <a:solidFill>
                  <a:srgbClr val="1A1A1A"/>
                </a:solidFill>
                <a:latin typeface="Raleway"/>
                <a:ea typeface="Raleway"/>
                <a:cs typeface="Raleway"/>
                <a:sym typeface="Raleway"/>
              </a:rPr>
              <a:t>Ring Stand</a:t>
            </a:r>
            <a:endParaRPr sz="2600" b="1">
              <a:solidFill>
                <a:srgbClr val="1A1A1A"/>
              </a:solidFill>
              <a:latin typeface="Raleway"/>
              <a:ea typeface="Raleway"/>
              <a:cs typeface="Raleway"/>
              <a:sym typeface="Raleway"/>
            </a:endParaRPr>
          </a:p>
        </p:txBody>
      </p:sp>
      <p:sp>
        <p:nvSpPr>
          <p:cNvPr id="293" name="Google Shape;293;p48"/>
          <p:cNvSpPr txBox="1"/>
          <p:nvPr/>
        </p:nvSpPr>
        <p:spPr>
          <a:xfrm>
            <a:off x="730000" y="2030575"/>
            <a:ext cx="3300900" cy="2425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 sz="1300">
                <a:latin typeface="Lato"/>
                <a:ea typeface="Lato"/>
                <a:cs typeface="Lato"/>
                <a:sym typeface="Lato"/>
              </a:rPr>
              <a:t>A ring stand is an iron support structure with a heavy metal base. It is used to hold a beaker or crucible above a Bunsen burner (next slide). The support ring is attached to the ring stand by  a metal utility clamp and can be moved up or down. Wire gauze (in 2 slides) is placed on top of the ring to support the beaker or crucible.</a:t>
            </a:r>
            <a:endParaRPr sz="1300">
              <a:latin typeface="Lato"/>
              <a:ea typeface="Lato"/>
              <a:cs typeface="Lato"/>
              <a:sym typeface="Lato"/>
            </a:endParaRPr>
          </a:p>
        </p:txBody>
      </p:sp>
      <p:pic>
        <p:nvPicPr>
          <p:cNvPr id="294" name="Google Shape;294;p48"/>
          <p:cNvPicPr preferRelativeResize="0"/>
          <p:nvPr/>
        </p:nvPicPr>
        <p:blipFill>
          <a:blip r:embed="rId3">
            <a:alphaModFix/>
          </a:blip>
          <a:stretch>
            <a:fillRect/>
          </a:stretch>
        </p:blipFill>
        <p:spPr>
          <a:xfrm>
            <a:off x="4940062" y="567664"/>
            <a:ext cx="3300900" cy="440122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sp>
        <p:nvSpPr>
          <p:cNvPr id="299" name="Google Shape;299;p49"/>
          <p:cNvSpPr txBox="1"/>
          <p:nvPr/>
        </p:nvSpPr>
        <p:spPr>
          <a:xfrm>
            <a:off x="730000" y="1318650"/>
            <a:ext cx="3300900" cy="1381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600" b="1">
                <a:solidFill>
                  <a:srgbClr val="1A1A1A"/>
                </a:solidFill>
                <a:latin typeface="Raleway"/>
                <a:ea typeface="Raleway"/>
                <a:cs typeface="Raleway"/>
                <a:sym typeface="Raleway"/>
              </a:rPr>
              <a:t>Bunsen Burner</a:t>
            </a:r>
            <a:endParaRPr sz="2600" b="1">
              <a:solidFill>
                <a:srgbClr val="1A1A1A"/>
              </a:solidFill>
              <a:latin typeface="Raleway"/>
              <a:ea typeface="Raleway"/>
              <a:cs typeface="Raleway"/>
              <a:sym typeface="Raleway"/>
            </a:endParaRPr>
          </a:p>
        </p:txBody>
      </p:sp>
      <p:sp>
        <p:nvSpPr>
          <p:cNvPr id="300" name="Google Shape;300;p49"/>
          <p:cNvSpPr txBox="1"/>
          <p:nvPr/>
        </p:nvSpPr>
        <p:spPr>
          <a:xfrm>
            <a:off x="730000" y="1763225"/>
            <a:ext cx="3300900" cy="31086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 sz="1300">
                <a:latin typeface="Lato"/>
                <a:ea typeface="Lato"/>
                <a:cs typeface="Lato"/>
                <a:sym typeface="Lato"/>
              </a:rPr>
              <a:t>Bunsen burners produce a flame to heat things in the lab. Bunsen burners usually use methane or propane gas, which is delivered through gas outlets at lab stations. To light a burner, check that the nozzle at the base of the burner is open and clear. Attach the hose to the nozzle and the gas outlet. Turn the handle on the outlet 90 degrees. When the gas is on, it makes a soft hissing sound. Use the striker (last slide in this section) to light the flame. If the flame is yellow, it needs more air. Adjust the air control vent by rotating the cylindrical metal tube at the bottom of the burner</a:t>
            </a:r>
            <a:endParaRPr sz="1300">
              <a:latin typeface="Lato"/>
              <a:ea typeface="Lato"/>
              <a:cs typeface="Lato"/>
              <a:sym typeface="Lato"/>
            </a:endParaRPr>
          </a:p>
        </p:txBody>
      </p:sp>
      <p:pic>
        <p:nvPicPr>
          <p:cNvPr id="301" name="Google Shape;301;p49"/>
          <p:cNvPicPr preferRelativeResize="0"/>
          <p:nvPr/>
        </p:nvPicPr>
        <p:blipFill>
          <a:blip r:embed="rId3">
            <a:alphaModFix/>
          </a:blip>
          <a:stretch>
            <a:fillRect/>
          </a:stretch>
        </p:blipFill>
        <p:spPr>
          <a:xfrm>
            <a:off x="4820750" y="559738"/>
            <a:ext cx="3300900" cy="440120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05"/>
        <p:cNvGrpSpPr/>
        <p:nvPr/>
      </p:nvGrpSpPr>
      <p:grpSpPr>
        <a:xfrm>
          <a:off x="0" y="0"/>
          <a:ext cx="0" cy="0"/>
          <a:chOff x="0" y="0"/>
          <a:chExt cx="0" cy="0"/>
        </a:xfrm>
      </p:grpSpPr>
      <p:sp>
        <p:nvSpPr>
          <p:cNvPr id="306" name="Google Shape;306;p50"/>
          <p:cNvSpPr txBox="1"/>
          <p:nvPr/>
        </p:nvSpPr>
        <p:spPr>
          <a:xfrm>
            <a:off x="730000" y="1318650"/>
            <a:ext cx="3300900" cy="1381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600" b="1">
                <a:solidFill>
                  <a:srgbClr val="1A1A1A"/>
                </a:solidFill>
                <a:latin typeface="Raleway"/>
                <a:ea typeface="Raleway"/>
                <a:cs typeface="Raleway"/>
                <a:sym typeface="Raleway"/>
              </a:rPr>
              <a:t>Wire Gauze</a:t>
            </a:r>
            <a:endParaRPr sz="2600" b="1">
              <a:solidFill>
                <a:srgbClr val="1A1A1A"/>
              </a:solidFill>
              <a:latin typeface="Raleway"/>
              <a:ea typeface="Raleway"/>
              <a:cs typeface="Raleway"/>
              <a:sym typeface="Raleway"/>
            </a:endParaRPr>
          </a:p>
        </p:txBody>
      </p:sp>
      <p:sp>
        <p:nvSpPr>
          <p:cNvPr id="307" name="Google Shape;307;p50"/>
          <p:cNvSpPr txBox="1"/>
          <p:nvPr/>
        </p:nvSpPr>
        <p:spPr>
          <a:xfrm>
            <a:off x="730000" y="1916000"/>
            <a:ext cx="3300900" cy="1597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 sz="1300">
                <a:latin typeface="Lato"/>
                <a:ea typeface="Lato"/>
                <a:cs typeface="Lato"/>
                <a:sym typeface="Lato"/>
              </a:rPr>
              <a:t>Wire gauze is a square piece of metal mesh used to support a beaker on a metal ring. Wire gauze is very durable and can take extensive heating. To heat a beaker and it’s contents, clamp the metal ring to a ring stand, place the wire gauze across the ring, and set the beaker on the gauze. Place a Bunsen burner under the wire gauze.</a:t>
            </a:r>
            <a:endParaRPr sz="1300">
              <a:latin typeface="Lato"/>
              <a:ea typeface="Lato"/>
              <a:cs typeface="Lato"/>
              <a:sym typeface="Lato"/>
            </a:endParaRPr>
          </a:p>
        </p:txBody>
      </p:sp>
      <p:pic>
        <p:nvPicPr>
          <p:cNvPr id="308" name="Google Shape;308;p50"/>
          <p:cNvPicPr preferRelativeResize="0"/>
          <p:nvPr/>
        </p:nvPicPr>
        <p:blipFill rotWithShape="1">
          <a:blip r:embed="rId3">
            <a:alphaModFix/>
          </a:blip>
          <a:srcRect l="17328"/>
          <a:stretch/>
        </p:blipFill>
        <p:spPr>
          <a:xfrm>
            <a:off x="4746624" y="768638"/>
            <a:ext cx="3975098" cy="3606226"/>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12"/>
        <p:cNvGrpSpPr/>
        <p:nvPr/>
      </p:nvGrpSpPr>
      <p:grpSpPr>
        <a:xfrm>
          <a:off x="0" y="0"/>
          <a:ext cx="0" cy="0"/>
          <a:chOff x="0" y="0"/>
          <a:chExt cx="0" cy="0"/>
        </a:xfrm>
      </p:grpSpPr>
      <p:sp>
        <p:nvSpPr>
          <p:cNvPr id="313" name="Google Shape;313;p51"/>
          <p:cNvSpPr txBox="1"/>
          <p:nvPr/>
        </p:nvSpPr>
        <p:spPr>
          <a:xfrm>
            <a:off x="730000" y="1318650"/>
            <a:ext cx="3300900" cy="1381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600" b="1">
                <a:solidFill>
                  <a:srgbClr val="1A1A1A"/>
                </a:solidFill>
                <a:latin typeface="Raleway"/>
                <a:ea typeface="Raleway"/>
                <a:cs typeface="Raleway"/>
                <a:sym typeface="Raleway"/>
              </a:rPr>
              <a:t>Striker</a:t>
            </a:r>
            <a:endParaRPr sz="2600" b="1">
              <a:solidFill>
                <a:srgbClr val="1A1A1A"/>
              </a:solidFill>
              <a:latin typeface="Raleway"/>
              <a:ea typeface="Raleway"/>
              <a:cs typeface="Raleway"/>
              <a:sym typeface="Raleway"/>
            </a:endParaRPr>
          </a:p>
        </p:txBody>
      </p:sp>
      <p:sp>
        <p:nvSpPr>
          <p:cNvPr id="314" name="Google Shape;314;p51"/>
          <p:cNvSpPr txBox="1"/>
          <p:nvPr/>
        </p:nvSpPr>
        <p:spPr>
          <a:xfrm>
            <a:off x="730000" y="1877775"/>
            <a:ext cx="3300900" cy="1597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 sz="1300">
                <a:latin typeface="Lato"/>
                <a:ea typeface="Lato"/>
                <a:cs typeface="Lato"/>
                <a:sym typeface="Lato"/>
              </a:rPr>
              <a:t>A striker is used to create a spark to ignite the gas coming from a Bunsen burner. Place the striker over the source of the gas and squeeze the handle.</a:t>
            </a:r>
            <a:endParaRPr sz="1300">
              <a:latin typeface="Lato"/>
              <a:ea typeface="Lato"/>
              <a:cs typeface="Lato"/>
              <a:sym typeface="Lato"/>
            </a:endParaRPr>
          </a:p>
        </p:txBody>
      </p:sp>
      <p:pic>
        <p:nvPicPr>
          <p:cNvPr id="315" name="Google Shape;315;p51"/>
          <p:cNvPicPr preferRelativeResize="0"/>
          <p:nvPr/>
        </p:nvPicPr>
        <p:blipFill>
          <a:blip r:embed="rId3">
            <a:alphaModFix/>
          </a:blip>
          <a:stretch>
            <a:fillRect/>
          </a:stretch>
        </p:blipFill>
        <p:spPr>
          <a:xfrm rot="5400000">
            <a:off x="4514699" y="1336175"/>
            <a:ext cx="3887523" cy="2915650"/>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1404</Words>
  <Application>Microsoft Office PowerPoint</Application>
  <PresentationFormat>On-screen Show (16:9)</PresentationFormat>
  <Paragraphs>76</Paragraphs>
  <Slides>31</Slides>
  <Notes>31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31</vt:i4>
      </vt:variant>
    </vt:vector>
  </HeadingPairs>
  <TitlesOfParts>
    <vt:vector size="39" baseType="lpstr">
      <vt:lpstr>Lato</vt:lpstr>
      <vt:lpstr>Roboto</vt:lpstr>
      <vt:lpstr>Georgia</vt:lpstr>
      <vt:lpstr>Raleway</vt:lpstr>
      <vt:lpstr>Arial</vt:lpstr>
      <vt:lpstr>Comic Sans MS</vt:lpstr>
      <vt:lpstr>Times New Roman</vt:lpstr>
      <vt:lpstr>Simple Light</vt:lpstr>
      <vt:lpstr>Test Tube </vt:lpstr>
      <vt:lpstr>Test Tube Racket</vt:lpstr>
      <vt:lpstr>Test Tube Brush</vt:lpstr>
      <vt:lpstr>Test Tube Holder</vt:lpstr>
      <vt:lpstr>Weighing paper </vt:lpstr>
      <vt:lpstr>Watch glass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Test Tube </dc:title>
  <dc:creator>David Swart</dc:creator>
  <cp:lastModifiedBy>David Swart</cp:lastModifiedBy>
  <cp:revision>1</cp:revision>
  <dcterms:modified xsi:type="dcterms:W3CDTF">2018-09-12T04:14:00Z</dcterms:modified>
</cp:coreProperties>
</file>