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633FE67-2B63-4818-BEC5-50A4DB2C82E0}">
  <a:tblStyle styleId="{0633FE67-2B63-4818-BEC5-50A4DB2C82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85900" y="979775"/>
            <a:ext cx="9058200" cy="24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Objective: </a:t>
            </a:r>
            <a:r>
              <a:rPr lang="en" sz="2400">
                <a:solidFill>
                  <a:srgbClr val="000000"/>
                </a:solidFill>
              </a:rPr>
              <a:t>I will be able to convert moles of a substance to mass and mass to moles.</a:t>
            </a: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Entry Task: </a:t>
            </a:r>
            <a:endParaRPr sz="2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The LD</a:t>
            </a:r>
            <a:r>
              <a:rPr lang="en" sz="2400" baseline="-25000">
                <a:solidFill>
                  <a:schemeClr val="dk1"/>
                </a:solidFill>
              </a:rPr>
              <a:t>50</a:t>
            </a:r>
            <a:r>
              <a:rPr lang="en" sz="2400">
                <a:solidFill>
                  <a:schemeClr val="dk1"/>
                </a:solidFill>
              </a:rPr>
              <a:t> for arsenic (III) oxide, As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, is 15 mg/kg. 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Figure out the lethal dose for a 150 lb adult (1 kg = 2.2 lb)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How many molecules do you think are in a lethal dose? What would you need to know to figure this out?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650950" y="369900"/>
            <a:ext cx="7886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00000"/>
                </a:solidFill>
              </a:rPr>
              <a:t>Moles and Molar Mass</a:t>
            </a:r>
            <a:endParaRPr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Mass of an atom, mass of a mole of atoms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68" name="Shape 68"/>
          <p:cNvSpPr txBox="1"/>
          <p:nvPr/>
        </p:nvSpPr>
        <p:spPr>
          <a:xfrm>
            <a:off x="65300" y="505025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Atomic mass of 1 atom (from periodic table):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C = </a:t>
            </a:r>
            <a:r>
              <a:rPr lang="en" sz="2400" b="1">
                <a:solidFill>
                  <a:schemeClr val="dk1"/>
                </a:solidFill>
              </a:rPr>
              <a:t>12.011 amu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As = </a:t>
            </a:r>
            <a:r>
              <a:rPr lang="en" sz="2400" b="1">
                <a:solidFill>
                  <a:schemeClr val="dk1"/>
                </a:solidFill>
              </a:rPr>
              <a:t>74.922 amu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O = </a:t>
            </a:r>
            <a:r>
              <a:rPr lang="en" sz="2400" b="1">
                <a:solidFill>
                  <a:schemeClr val="dk1"/>
                </a:solidFill>
              </a:rPr>
              <a:t>16 amu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Actual mass of 1 mole: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1 mol C atoms = </a:t>
            </a:r>
            <a:r>
              <a:rPr lang="en" sz="2400" b="1">
                <a:solidFill>
                  <a:schemeClr val="dk1"/>
                </a:solidFill>
              </a:rPr>
              <a:t>12.011 g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1 mol As atoms = </a:t>
            </a:r>
            <a:r>
              <a:rPr lang="en" sz="2400" b="1">
                <a:solidFill>
                  <a:schemeClr val="dk1"/>
                </a:solidFill>
              </a:rPr>
              <a:t>74.922 g</a:t>
            </a:r>
            <a:endParaRPr sz="2400" b="1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1 mol O atoms = </a:t>
            </a:r>
            <a:r>
              <a:rPr lang="en" sz="2400" b="1">
                <a:solidFill>
                  <a:schemeClr val="dk1"/>
                </a:solidFill>
              </a:rPr>
              <a:t>16 g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Mass of molecules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Atomic Mass of Molecules (add mass of all atoms):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CO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 = 12.011 + 16 + 16 = </a:t>
            </a:r>
            <a:r>
              <a:rPr lang="en" sz="2400" b="1">
                <a:solidFill>
                  <a:schemeClr val="dk1"/>
                </a:solidFill>
              </a:rPr>
              <a:t>44.011 amu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As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 = 74.922+74.922+16+16+16 = </a:t>
            </a:r>
            <a:r>
              <a:rPr lang="en" sz="2400" b="1">
                <a:solidFill>
                  <a:schemeClr val="dk1"/>
                </a:solidFill>
              </a:rPr>
              <a:t>198.844 amu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1 mol of CO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 = 1 mole of C atoms and 2 moles of O atoms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1 mol of As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3 </a:t>
            </a:r>
            <a:r>
              <a:rPr lang="en" sz="2400">
                <a:solidFill>
                  <a:schemeClr val="dk1"/>
                </a:solidFill>
              </a:rPr>
              <a:t>= 2 moles of As atoms and 3 moles of O atoms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Actual mass of 1 mole: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1 mol CO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 = 12.011 + 16 + 16 = </a:t>
            </a:r>
            <a:r>
              <a:rPr lang="en" sz="2400" b="1">
                <a:solidFill>
                  <a:schemeClr val="dk1"/>
                </a:solidFill>
              </a:rPr>
              <a:t>44.011 g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 of 1 mol As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 = 74.922+74.922+16+16+16 = </a:t>
            </a:r>
            <a:r>
              <a:rPr lang="en" sz="2400" b="1">
                <a:solidFill>
                  <a:schemeClr val="dk1"/>
                </a:solidFill>
              </a:rPr>
              <a:t>198.844 g</a:t>
            </a:r>
            <a:endParaRPr sz="2400" b="1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What is the mass of 1 molecule of...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PbCl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H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 = 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C</a:t>
            </a:r>
            <a:r>
              <a:rPr lang="en" sz="2400" baseline="-25000">
                <a:solidFill>
                  <a:schemeClr val="dk1"/>
                </a:solidFill>
              </a:rPr>
              <a:t>12</a:t>
            </a:r>
            <a:r>
              <a:rPr lang="en" sz="2400">
                <a:solidFill>
                  <a:schemeClr val="dk1"/>
                </a:solidFill>
              </a:rPr>
              <a:t>H</a:t>
            </a:r>
            <a:r>
              <a:rPr lang="en" sz="2400" baseline="-25000">
                <a:solidFill>
                  <a:schemeClr val="dk1"/>
                </a:solidFill>
              </a:rPr>
              <a:t>22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11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CaCO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1212075" y="588175"/>
            <a:ext cx="4170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207.2+35.453+35.453 = </a:t>
            </a:r>
            <a:r>
              <a:rPr lang="en" sz="2400"/>
              <a:t>278.106 amu</a:t>
            </a:r>
            <a:endParaRPr sz="2400"/>
          </a:p>
        </p:txBody>
      </p:sp>
      <p:sp>
        <p:nvSpPr>
          <p:cNvPr id="82" name="Shape 82"/>
          <p:cNvSpPr txBox="1"/>
          <p:nvPr/>
        </p:nvSpPr>
        <p:spPr>
          <a:xfrm>
            <a:off x="999075" y="1293150"/>
            <a:ext cx="4170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1.01+1.01+16 = </a:t>
            </a:r>
            <a:r>
              <a:rPr lang="en" sz="2400"/>
              <a:t>18.02 amu</a:t>
            </a:r>
            <a:endParaRPr sz="2400"/>
          </a:p>
        </p:txBody>
      </p:sp>
      <p:sp>
        <p:nvSpPr>
          <p:cNvPr id="83" name="Shape 83"/>
          <p:cNvSpPr txBox="1"/>
          <p:nvPr/>
        </p:nvSpPr>
        <p:spPr>
          <a:xfrm>
            <a:off x="1730775" y="1998125"/>
            <a:ext cx="4899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12(12.011) + 22(1.01) + 11(16)  = </a:t>
            </a:r>
            <a:r>
              <a:rPr lang="en" sz="2400"/>
              <a:t>342.352 amu</a:t>
            </a:r>
            <a:endParaRPr sz="2400"/>
          </a:p>
        </p:txBody>
      </p:sp>
      <p:sp>
        <p:nvSpPr>
          <p:cNvPr id="84" name="Shape 84"/>
          <p:cNvSpPr txBox="1"/>
          <p:nvPr/>
        </p:nvSpPr>
        <p:spPr>
          <a:xfrm>
            <a:off x="1479450" y="2756575"/>
            <a:ext cx="45987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40.078+12.011+16+16+16= </a:t>
            </a:r>
            <a:r>
              <a:rPr lang="en" sz="2400"/>
              <a:t>100.089 amu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What is the mass of 1 MOLE of...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PbCl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H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O = </a:t>
            </a: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C</a:t>
            </a:r>
            <a:r>
              <a:rPr lang="en" sz="2400" baseline="-25000">
                <a:solidFill>
                  <a:schemeClr val="dk1"/>
                </a:solidFill>
              </a:rPr>
              <a:t>12</a:t>
            </a:r>
            <a:r>
              <a:rPr lang="en" sz="2400">
                <a:solidFill>
                  <a:schemeClr val="dk1"/>
                </a:solidFill>
              </a:rPr>
              <a:t>H</a:t>
            </a:r>
            <a:r>
              <a:rPr lang="en" sz="2400" baseline="-25000">
                <a:solidFill>
                  <a:schemeClr val="dk1"/>
                </a:solidFill>
              </a:rPr>
              <a:t>22</a:t>
            </a:r>
            <a:r>
              <a:rPr lang="en" sz="2400">
                <a:solidFill>
                  <a:schemeClr val="dk1"/>
                </a:solidFill>
              </a:rPr>
              <a:t>O</a:t>
            </a:r>
            <a:r>
              <a:rPr lang="en" sz="2400" baseline="-25000">
                <a:solidFill>
                  <a:schemeClr val="dk1"/>
                </a:solidFill>
              </a:rPr>
              <a:t>11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CaCO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 =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1" name="Shape 91"/>
          <p:cNvSpPr txBox="1"/>
          <p:nvPr/>
        </p:nvSpPr>
        <p:spPr>
          <a:xfrm>
            <a:off x="1212075" y="588175"/>
            <a:ext cx="4170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207.2+35.453+35.453 = </a:t>
            </a:r>
            <a:r>
              <a:rPr lang="en" sz="2400"/>
              <a:t>278.106 g</a:t>
            </a:r>
            <a:endParaRPr sz="2400"/>
          </a:p>
        </p:txBody>
      </p:sp>
      <p:sp>
        <p:nvSpPr>
          <p:cNvPr id="92" name="Shape 92"/>
          <p:cNvSpPr txBox="1"/>
          <p:nvPr/>
        </p:nvSpPr>
        <p:spPr>
          <a:xfrm>
            <a:off x="999075" y="1293150"/>
            <a:ext cx="4170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1.01+1.01+16 = </a:t>
            </a:r>
            <a:r>
              <a:rPr lang="en" sz="2400"/>
              <a:t>18.02 g</a:t>
            </a:r>
            <a:endParaRPr sz="2400"/>
          </a:p>
        </p:txBody>
      </p:sp>
      <p:sp>
        <p:nvSpPr>
          <p:cNvPr id="93" name="Shape 93"/>
          <p:cNvSpPr txBox="1"/>
          <p:nvPr/>
        </p:nvSpPr>
        <p:spPr>
          <a:xfrm>
            <a:off x="1730775" y="1998125"/>
            <a:ext cx="48999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12(12.011) + 22(1.01) + 11(16)  = </a:t>
            </a:r>
            <a:r>
              <a:rPr lang="en" sz="2400"/>
              <a:t>342.352 g</a:t>
            </a:r>
            <a:endParaRPr sz="2400"/>
          </a:p>
        </p:txBody>
      </p:sp>
      <p:sp>
        <p:nvSpPr>
          <p:cNvPr id="94" name="Shape 94"/>
          <p:cNvSpPr txBox="1"/>
          <p:nvPr/>
        </p:nvSpPr>
        <p:spPr>
          <a:xfrm>
            <a:off x="1479450" y="2756575"/>
            <a:ext cx="45987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40.078+12.011+16+16+16= </a:t>
            </a:r>
            <a:r>
              <a:rPr lang="en" sz="2400"/>
              <a:t>100.089 g</a:t>
            </a:r>
            <a:endParaRPr sz="2400"/>
          </a:p>
        </p:txBody>
      </p:sp>
      <p:sp>
        <p:nvSpPr>
          <p:cNvPr id="95" name="Shape 95"/>
          <p:cNvSpPr txBox="1"/>
          <p:nvPr/>
        </p:nvSpPr>
        <p:spPr>
          <a:xfrm>
            <a:off x="77100" y="3858175"/>
            <a:ext cx="8689200" cy="9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Mass of 1 mole of a substance is known as the </a:t>
            </a:r>
            <a:r>
              <a:rPr lang="en" sz="2400" b="1"/>
              <a:t>MOLAR MASS</a:t>
            </a: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What are the Molar Masses of:</a:t>
            </a:r>
            <a:endParaRPr b="1">
              <a:solidFill>
                <a:srgbClr val="000000"/>
              </a:solidFill>
            </a:endParaRPr>
          </a:p>
        </p:txBody>
      </p:sp>
      <p:graphicFrame>
        <p:nvGraphicFramePr>
          <p:cNvPr id="101" name="Shape 101"/>
          <p:cNvGraphicFramePr/>
          <p:nvPr/>
        </p:nvGraphicFramePr>
        <p:xfrm>
          <a:off x="166075" y="724725"/>
          <a:ext cx="8778750" cy="3383390"/>
        </p:xfrm>
        <a:graphic>
          <a:graphicData uri="http://schemas.openxmlformats.org/drawingml/2006/table">
            <a:tbl>
              <a:tblPr>
                <a:noFill/>
                <a:tableStyleId>{0633FE67-2B63-4818-BEC5-50A4DB2C82E0}</a:tableStyleId>
              </a:tblPr>
              <a:tblGrid>
                <a:gridCol w="159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8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9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807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/>
                        <a:t>Name of drug</a:t>
                      </a:r>
                      <a:endParaRPr sz="2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/>
                        <a:t>Chemical formula</a:t>
                      </a:r>
                      <a:endParaRPr sz="2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/>
                        <a:t>Molar Mass</a:t>
                      </a:r>
                      <a:endParaRPr sz="2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/>
                        <a:t>Adult dose</a:t>
                      </a:r>
                      <a:endParaRPr sz="2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/>
                        <a:t>Moles in adult dose?</a:t>
                      </a:r>
                      <a:endParaRPr sz="24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07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acetomen-iphen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C</a:t>
                      </a:r>
                      <a:r>
                        <a:rPr lang="en" sz="2400" baseline="-25000"/>
                        <a:t>8</a:t>
                      </a:r>
                      <a:r>
                        <a:rPr lang="en" sz="2400"/>
                        <a:t>H</a:t>
                      </a:r>
                      <a:r>
                        <a:rPr lang="en" sz="2400" baseline="-25000"/>
                        <a:t>9</a:t>
                      </a:r>
                      <a:r>
                        <a:rPr lang="en" sz="2400"/>
                        <a:t>NO</a:t>
                      </a:r>
                      <a:r>
                        <a:rPr lang="en" sz="2400" baseline="-25000"/>
                        <a:t>2</a:t>
                      </a:r>
                      <a:endParaRPr sz="2400" baseline="-25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500 mg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5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aspirin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en" sz="2400">
                          <a:solidFill>
                            <a:schemeClr val="dk1"/>
                          </a:solidFill>
                        </a:rPr>
                        <a:t>H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8</a:t>
                      </a:r>
                      <a:r>
                        <a:rPr lang="en" sz="2400">
                          <a:solidFill>
                            <a:schemeClr val="dk1"/>
                          </a:solidFill>
                        </a:rPr>
                        <a:t>O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4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325 mg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1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ibuprofen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en" sz="2400">
                          <a:solidFill>
                            <a:schemeClr val="dk1"/>
                          </a:solidFill>
                        </a:rPr>
                        <a:t>H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18</a:t>
                      </a:r>
                      <a:r>
                        <a:rPr lang="en" sz="2400">
                          <a:solidFill>
                            <a:schemeClr val="dk1"/>
                          </a:solidFill>
                        </a:rPr>
                        <a:t>O</a:t>
                      </a:r>
                      <a:r>
                        <a:rPr lang="en" sz="2400" baseline="-25000">
                          <a:solidFill>
                            <a:schemeClr val="dk1"/>
                          </a:solidFill>
                        </a:rPr>
                        <a:t>2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400 mg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" name="Shape 102"/>
          <p:cNvSpPr txBox="1"/>
          <p:nvPr/>
        </p:nvSpPr>
        <p:spPr>
          <a:xfrm>
            <a:off x="3431125" y="1673025"/>
            <a:ext cx="12411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151.2 g</a:t>
            </a:r>
            <a:endParaRPr sz="2400"/>
          </a:p>
        </p:txBody>
      </p:sp>
      <p:sp>
        <p:nvSpPr>
          <p:cNvPr id="103" name="Shape 103"/>
          <p:cNvSpPr txBox="1"/>
          <p:nvPr/>
        </p:nvSpPr>
        <p:spPr>
          <a:xfrm>
            <a:off x="3431125" y="2499538"/>
            <a:ext cx="26073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180.2 g</a:t>
            </a:r>
            <a:endParaRPr sz="2400"/>
          </a:p>
        </p:txBody>
      </p:sp>
      <p:sp>
        <p:nvSpPr>
          <p:cNvPr id="104" name="Shape 104"/>
          <p:cNvSpPr txBox="1"/>
          <p:nvPr/>
        </p:nvSpPr>
        <p:spPr>
          <a:xfrm>
            <a:off x="3431125" y="3326075"/>
            <a:ext cx="26073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206.3 g</a:t>
            </a:r>
            <a:endParaRPr sz="2400"/>
          </a:p>
        </p:txBody>
      </p:sp>
      <p:sp>
        <p:nvSpPr>
          <p:cNvPr id="105" name="Shape 105"/>
          <p:cNvSpPr txBox="1"/>
          <p:nvPr/>
        </p:nvSpPr>
        <p:spPr>
          <a:xfrm>
            <a:off x="6512900" y="1749225"/>
            <a:ext cx="17463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0.0033 mol</a:t>
            </a:r>
            <a:endParaRPr sz="2400"/>
          </a:p>
        </p:txBody>
      </p:sp>
      <p:sp>
        <p:nvSpPr>
          <p:cNvPr id="106" name="Shape 106"/>
          <p:cNvSpPr txBox="1"/>
          <p:nvPr/>
        </p:nvSpPr>
        <p:spPr>
          <a:xfrm>
            <a:off x="6629900" y="2559275"/>
            <a:ext cx="17463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0.0018 mol</a:t>
            </a:r>
            <a:endParaRPr sz="2400"/>
          </a:p>
        </p:txBody>
      </p:sp>
      <p:sp>
        <p:nvSpPr>
          <p:cNvPr id="107" name="Shape 107"/>
          <p:cNvSpPr txBox="1"/>
          <p:nvPr/>
        </p:nvSpPr>
        <p:spPr>
          <a:xfrm>
            <a:off x="6629900" y="3369325"/>
            <a:ext cx="17463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0.0019 mol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Moles-Mass conversions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Mass to moles: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# of moles (mol) = mass(g) / molar mass(g/mol)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Moles to mass:</a:t>
            </a:r>
            <a:endParaRPr sz="2400" b="1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mass(g) = # of moles(mol) x molar mass(g/mol)</a:t>
            </a:r>
            <a:endParaRPr sz="24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I have an 11g sample of Cl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. How many moles do I have?</a:t>
            </a: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I have 3.0 moles of MgO. What mass does the sample have?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14" name="Shape 114"/>
          <p:cNvSpPr txBox="1"/>
          <p:nvPr/>
        </p:nvSpPr>
        <p:spPr>
          <a:xfrm>
            <a:off x="2433050" y="3359925"/>
            <a:ext cx="50088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0000"/>
                </a:solidFill>
              </a:rPr>
              <a:t>11g / 70.906(g/mol) = 0.16 mol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2433050" y="4367900"/>
            <a:ext cx="50088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0000"/>
                </a:solidFill>
              </a:rPr>
              <a:t>3 mol x 40.305(g/mol) = 120.915 g</a:t>
            </a:r>
            <a:endParaRPr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Exit Ticket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Methadone is a medication used as a painkiller and as a treatment for those recovering from heroin addiction. The LD</a:t>
            </a:r>
            <a:r>
              <a:rPr lang="en" sz="2400" baseline="-25000">
                <a:solidFill>
                  <a:schemeClr val="dk1"/>
                </a:solidFill>
              </a:rPr>
              <a:t>50</a:t>
            </a:r>
            <a:r>
              <a:rPr lang="en" sz="2400">
                <a:solidFill>
                  <a:schemeClr val="dk1"/>
                </a:solidFill>
              </a:rPr>
              <a:t> for methadone is 95 mg/kg. 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Would you consider methadone to be more or less toxic than acetomenaphen (LD</a:t>
            </a:r>
            <a:r>
              <a:rPr lang="en" sz="2400" baseline="-25000">
                <a:solidFill>
                  <a:schemeClr val="dk1"/>
                </a:solidFill>
              </a:rPr>
              <a:t>50</a:t>
            </a:r>
            <a:r>
              <a:rPr lang="en" sz="2400">
                <a:solidFill>
                  <a:schemeClr val="dk1"/>
                </a:solidFill>
              </a:rPr>
              <a:t> = 2404 mg/kg)? Than aspirin (LD</a:t>
            </a:r>
            <a:r>
              <a:rPr lang="en" sz="2400" baseline="-25000">
                <a:solidFill>
                  <a:schemeClr val="dk1"/>
                </a:solidFill>
              </a:rPr>
              <a:t>50</a:t>
            </a:r>
            <a:r>
              <a:rPr lang="en" sz="2400">
                <a:solidFill>
                  <a:schemeClr val="dk1"/>
                </a:solidFill>
              </a:rPr>
              <a:t> = 200 mg/kg)?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Explain how you would calculate the amount of methadone that would be lethal to a human.</a:t>
            </a:r>
            <a:endParaRPr sz="240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567</Words>
  <Application>Microsoft Office PowerPoint</Application>
  <PresentationFormat>On-screen Show (16:9)</PresentationFormat>
  <Paragraphs>93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Swart</dc:creator>
  <cp:lastModifiedBy>David Swart</cp:lastModifiedBy>
  <cp:revision>2</cp:revision>
  <dcterms:modified xsi:type="dcterms:W3CDTF">2018-02-26T20:59:57Z</dcterms:modified>
</cp:coreProperties>
</file>