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38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19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637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78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3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8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7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85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56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5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96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>
                <a:lumMod val="0"/>
              </a:schemeClr>
            </a:gs>
            <a:gs pos="100000">
              <a:scrgbClr r="0" g="0" b="0"/>
            </a:gs>
            <a:gs pos="100000">
              <a:schemeClr val="bg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9C6634-EFAE-4F85-ADF6-53FC143A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Entry Task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D611FC-3AA3-4282-ACB6-9C4B75D2F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4" y="2015733"/>
            <a:ext cx="8812696" cy="34506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Apply: Suppose a template strand of DNA had the following wild-type gene sequence: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DNA: T A C  G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 T A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 T A  C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 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 A T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 A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What would be the complementary strand of mRNA?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RNA: A U G C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 AU U  G A U G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 U A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 U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E1F234-1558-4CAE-B66E-A1EEF3C34D66}"/>
              </a:ext>
            </a:extLst>
          </p:cNvPr>
          <p:cNvSpPr/>
          <p:nvPr/>
        </p:nvSpPr>
        <p:spPr>
          <a:xfrm>
            <a:off x="92765" y="4625009"/>
            <a:ext cx="895847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6" name="Picture 20">
            <a:extLst>
              <a:ext uri="{FF2B5EF4-FFF2-40B4-BE49-F238E27FC236}">
                <a16:creationId xmlns:a16="http://schemas.microsoft.com/office/drawing/2014/main" id="{25CED634-E2D0-4AB7-96DD-816C9B52C5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8" name="Straight Connector 22">
            <a:extLst>
              <a:ext uri="{FF2B5EF4-FFF2-40B4-BE49-F238E27FC236}">
                <a16:creationId xmlns:a16="http://schemas.microsoft.com/office/drawing/2014/main" id="{FCDDCDFB-696D-4FDF-9B58-24F71B7C37B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4">
            <a:extLst>
              <a:ext uri="{FF2B5EF4-FFF2-40B4-BE49-F238E27FC236}">
                <a16:creationId xmlns:a16="http://schemas.microsoft.com/office/drawing/2014/main" id="{FA6123F2-4B61-414F-A7E5-5B7828EACAE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462" y="3528543"/>
            <a:ext cx="312861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http://www.oocities.org/superlink53/images/MGA2-03-28.jpg">
            <a:extLst>
              <a:ext uri="{FF2B5EF4-FFF2-40B4-BE49-F238E27FC236}">
                <a16:creationId xmlns:a16="http://schemas.microsoft.com/office/drawing/2014/main" id="{90F3DC0F-A604-4A56-9F36-85843AEAFE8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202" y="1468170"/>
            <a:ext cx="5525810" cy="4468795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31050B-3B84-4C58-9B81-DD112D40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518113"/>
            <a:ext cx="3132288" cy="838969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900" dirty="0">
                <a:solidFill>
                  <a:schemeClr val="bg1"/>
                </a:solidFill>
              </a:rPr>
              <a:t>Translate!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A959E-F6AF-4747-B157-EC14271C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592" y="3531204"/>
            <a:ext cx="3128610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2400" cap="all" dirty="0">
                <a:solidFill>
                  <a:schemeClr val="bg1"/>
                </a:solidFill>
              </a:rPr>
              <a:t>Convert your RNA sequence to Amino Acids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FE259-DA2E-4FAD-BB27-9CDABE2DCF47}"/>
              </a:ext>
            </a:extLst>
          </p:cNvPr>
          <p:cNvSpPr/>
          <p:nvPr/>
        </p:nvSpPr>
        <p:spPr>
          <a:xfrm>
            <a:off x="128988" y="222990"/>
            <a:ext cx="8942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RNA: A U G | C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| A U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 G A U | G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| C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| U 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  G U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4513E8-9184-4156-A083-A4CF03B3F235}"/>
              </a:ext>
            </a:extLst>
          </p:cNvPr>
          <p:cNvSpPr/>
          <p:nvPr/>
        </p:nvSpPr>
        <p:spPr>
          <a:xfrm>
            <a:off x="1089462" y="672358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	 Pro      Ile       Asp    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Pro     Stop  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43BB91-92A1-45B6-9884-7A9195F5DC95}"/>
              </a:ext>
            </a:extLst>
          </p:cNvPr>
          <p:cNvSpPr/>
          <p:nvPr/>
        </p:nvSpPr>
        <p:spPr>
          <a:xfrm>
            <a:off x="72447" y="645860"/>
            <a:ext cx="895847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91D73-E2B9-43E5-9DAF-B619BB11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Types of Mutations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2AC22-362C-47B3-93BC-633E5B94B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2015733"/>
            <a:ext cx="8176592" cy="3934493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Silent Mutation (no effect on amino acid)</a:t>
            </a:r>
          </a:p>
          <a:p>
            <a:r>
              <a:rPr lang="en-US" sz="2400" dirty="0">
                <a:solidFill>
                  <a:schemeClr val="bg1"/>
                </a:solidFill>
              </a:rPr>
              <a:t>Missense Mutation (changes an amino acid)</a:t>
            </a:r>
          </a:p>
          <a:p>
            <a:r>
              <a:rPr lang="en-US" sz="2400" dirty="0">
                <a:solidFill>
                  <a:schemeClr val="bg1"/>
                </a:solidFill>
              </a:rPr>
              <a:t>Nonsense Mutation (premature stop codon)</a:t>
            </a:r>
          </a:p>
          <a:p>
            <a:r>
              <a:rPr lang="en-US" sz="2400" dirty="0">
                <a:solidFill>
                  <a:schemeClr val="bg1"/>
                </a:solidFill>
              </a:rPr>
              <a:t>Frameshift Mutation (</a:t>
            </a:r>
            <a:r>
              <a:rPr lang="en-US" sz="2400" dirty="0" err="1">
                <a:solidFill>
                  <a:schemeClr val="bg1"/>
                </a:solidFill>
              </a:rPr>
              <a:t>InDel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Insertion Mutation (one or more DNA bases are added to a sequence, potentially resulting in all new amino acids)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Deletion Mutation (one or more DNA bases are deleted from a sequence, potentially resulting in all new amino acids)</a:t>
            </a:r>
          </a:p>
        </p:txBody>
      </p:sp>
    </p:spTree>
    <p:extLst>
      <p:ext uri="{BB962C8B-B14F-4D97-AF65-F5344CB8AC3E}">
        <p14:creationId xmlns:p14="http://schemas.microsoft.com/office/powerpoint/2010/main" val="3652809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CA27-3B53-4427-BADB-FC0863B8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3770684"/>
            <a:ext cx="8269357" cy="53860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 A C   G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C    </a:t>
            </a:r>
            <a:r>
              <a:rPr lang="en-US" sz="2400" dirty="0">
                <a:solidFill>
                  <a:schemeClr val="bg1"/>
                </a:solidFill>
              </a:rPr>
              <a:t>T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   C T A   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G  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T    A T </a:t>
            </a:r>
            <a:r>
              <a:rPr lang="en-US" sz="2400" dirty="0" err="1">
                <a:solidFill>
                  <a:schemeClr val="bg1"/>
                </a:solidFill>
              </a:rPr>
              <a:t>T</a:t>
            </a:r>
            <a:r>
              <a:rPr lang="en-US" sz="2400" dirty="0">
                <a:solidFill>
                  <a:schemeClr val="bg1"/>
                </a:solidFill>
              </a:rPr>
              <a:t>   C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7C4557-2953-4195-9169-B73E7613AAE2}"/>
              </a:ext>
            </a:extLst>
          </p:cNvPr>
          <p:cNvSpPr/>
          <p:nvPr/>
        </p:nvSpPr>
        <p:spPr>
          <a:xfrm>
            <a:off x="238539" y="4181327"/>
            <a:ext cx="8388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 U G |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G | A U </a:t>
            </a:r>
            <a:r>
              <a:rPr lang="en-US" sz="2400" dirty="0" err="1">
                <a:solidFill>
                  <a:schemeClr val="bg1"/>
                </a:solidFill>
              </a:rPr>
              <a:t>U</a:t>
            </a:r>
            <a:r>
              <a:rPr lang="en-US" sz="2400" dirty="0">
                <a:solidFill>
                  <a:schemeClr val="bg1"/>
                </a:solidFill>
              </a:rPr>
              <a:t> | G A U | G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C |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A | U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| G U </a:t>
            </a:r>
            <a:r>
              <a:rPr lang="en-US" sz="2400" dirty="0" err="1">
                <a:solidFill>
                  <a:schemeClr val="bg1"/>
                </a:solidFill>
              </a:rPr>
              <a:t>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91C5E0-2E9F-4C22-AE8F-58F091E2D581}"/>
              </a:ext>
            </a:extLst>
          </p:cNvPr>
          <p:cNvSpPr/>
          <p:nvPr/>
        </p:nvSpPr>
        <p:spPr>
          <a:xfrm>
            <a:off x="377687" y="4707860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Pro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Stop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C49E7-6382-4542-8EB5-713982128487}"/>
              </a:ext>
            </a:extLst>
          </p:cNvPr>
          <p:cNvSpPr txBox="1"/>
          <p:nvPr/>
        </p:nvSpPr>
        <p:spPr>
          <a:xfrm>
            <a:off x="1417981" y="809589"/>
            <a:ext cx="6308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Silent Mutation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3554EA-9FA1-4A2E-93D9-294AFB8C0F7B}"/>
              </a:ext>
            </a:extLst>
          </p:cNvPr>
          <p:cNvSpPr/>
          <p:nvPr/>
        </p:nvSpPr>
        <p:spPr>
          <a:xfrm>
            <a:off x="238539" y="2032368"/>
            <a:ext cx="86669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T  A C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A T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C T A  C </a:t>
            </a:r>
            <a:r>
              <a:rPr lang="en-US" sz="2900" dirty="0" err="1">
                <a:solidFill>
                  <a:schemeClr val="bg1"/>
                </a:solidFill>
              </a:rPr>
              <a:t>C</a:t>
            </a:r>
            <a:r>
              <a:rPr lang="en-US" sz="2900" dirty="0">
                <a:solidFill>
                  <a:schemeClr val="bg1"/>
                </a:solidFill>
              </a:rPr>
              <a:t>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T  A T </a:t>
            </a:r>
            <a:r>
              <a:rPr lang="en-US" sz="2900" dirty="0" err="1">
                <a:solidFill>
                  <a:schemeClr val="bg1"/>
                </a:solidFill>
              </a:rPr>
              <a:t>T</a:t>
            </a:r>
            <a:r>
              <a:rPr lang="en-US" sz="2900" dirty="0">
                <a:solidFill>
                  <a:schemeClr val="bg1"/>
                </a:solidFill>
              </a:rPr>
              <a:t> C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6B39E9-4B3E-4192-A1F3-9AC7B1F95DD5}"/>
              </a:ext>
            </a:extLst>
          </p:cNvPr>
          <p:cNvSpPr/>
          <p:nvPr/>
        </p:nvSpPr>
        <p:spPr>
          <a:xfrm>
            <a:off x="238539" y="2446324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U G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U A U U G A U G </a:t>
            </a:r>
            <a:r>
              <a:rPr lang="en-US" sz="2800" dirty="0" err="1">
                <a:solidFill>
                  <a:schemeClr val="bg1"/>
                </a:solidFill>
              </a:rPr>
              <a:t>G</a:t>
            </a:r>
            <a:r>
              <a:rPr lang="en-US" sz="2800" dirty="0">
                <a:solidFill>
                  <a:schemeClr val="bg1"/>
                </a:solidFill>
              </a:rPr>
              <a:t>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 A U A </a:t>
            </a:r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>
                <a:solidFill>
                  <a:schemeClr val="bg1"/>
                </a:solidFill>
              </a:rPr>
              <a:t> G U </a:t>
            </a:r>
            <a:r>
              <a:rPr lang="en-US" sz="2800" dirty="0" err="1">
                <a:solidFill>
                  <a:schemeClr val="bg1"/>
                </a:solidFill>
              </a:rPr>
              <a:t>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E62BB3-686A-4D61-9D57-C3FCCEA94132}"/>
              </a:ext>
            </a:extLst>
          </p:cNvPr>
          <p:cNvSpPr/>
          <p:nvPr/>
        </p:nvSpPr>
        <p:spPr>
          <a:xfrm>
            <a:off x="238539" y="3013345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Pro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 Stop   </a:t>
            </a:r>
          </a:p>
        </p:txBody>
      </p:sp>
    </p:spTree>
    <p:extLst>
      <p:ext uri="{BB962C8B-B14F-4D97-AF65-F5344CB8AC3E}">
        <p14:creationId xmlns:p14="http://schemas.microsoft.com/office/powerpoint/2010/main" val="3312673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EC49E7-6382-4542-8EB5-713982128487}"/>
              </a:ext>
            </a:extLst>
          </p:cNvPr>
          <p:cNvSpPr txBox="1"/>
          <p:nvPr/>
        </p:nvSpPr>
        <p:spPr>
          <a:xfrm>
            <a:off x="1417981" y="809589"/>
            <a:ext cx="6308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Missense Mutation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85D7E60-F616-42E0-98C4-16FAF823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3ADD944-EF79-450B-A4E6-82C73BD980FF}"/>
              </a:ext>
            </a:extLst>
          </p:cNvPr>
          <p:cNvSpPr txBox="1">
            <a:spLocks/>
          </p:cNvSpPr>
          <p:nvPr/>
        </p:nvSpPr>
        <p:spPr>
          <a:xfrm>
            <a:off x="238539" y="3770684"/>
            <a:ext cx="8269357" cy="5386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T A C   </a:t>
            </a:r>
            <a:r>
              <a:rPr lang="en-US" sz="2400" dirty="0" err="1">
                <a:solidFill>
                  <a:srgbClr val="00B050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G A</a:t>
            </a:r>
            <a:r>
              <a:rPr lang="en-US" sz="2400" dirty="0">
                <a:solidFill>
                  <a:srgbClr val="00B050"/>
                </a:solidFill>
              </a:rPr>
              <a:t>    </a:t>
            </a:r>
            <a:r>
              <a:rPr lang="en-US" sz="2400" dirty="0">
                <a:solidFill>
                  <a:schemeClr val="bg1"/>
                </a:solidFill>
              </a:rPr>
              <a:t>T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   C T A   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G  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 T    A T </a:t>
            </a:r>
            <a:r>
              <a:rPr lang="en-US" sz="2400" dirty="0" err="1">
                <a:solidFill>
                  <a:schemeClr val="bg1"/>
                </a:solidFill>
              </a:rPr>
              <a:t>T</a:t>
            </a:r>
            <a:r>
              <a:rPr lang="en-US" sz="2400" dirty="0">
                <a:solidFill>
                  <a:schemeClr val="bg1"/>
                </a:solidFill>
              </a:rPr>
              <a:t>   C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1C98A-2786-450F-B805-D09F0970AF09}"/>
              </a:ext>
            </a:extLst>
          </p:cNvPr>
          <p:cNvSpPr/>
          <p:nvPr/>
        </p:nvSpPr>
        <p:spPr>
          <a:xfrm>
            <a:off x="238539" y="4181327"/>
            <a:ext cx="8388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 U G | G C U | A U </a:t>
            </a:r>
            <a:r>
              <a:rPr lang="en-US" sz="2400" dirty="0" err="1">
                <a:solidFill>
                  <a:schemeClr val="bg1"/>
                </a:solidFill>
              </a:rPr>
              <a:t>U</a:t>
            </a:r>
            <a:r>
              <a:rPr lang="en-US" sz="2400" dirty="0">
                <a:solidFill>
                  <a:schemeClr val="bg1"/>
                </a:solidFill>
              </a:rPr>
              <a:t> | G A U | G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C |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A  | U A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| G U </a:t>
            </a:r>
            <a:r>
              <a:rPr lang="en-US" sz="2400" dirty="0" err="1">
                <a:solidFill>
                  <a:schemeClr val="bg1"/>
                </a:solidFill>
              </a:rPr>
              <a:t>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D88B29-FDE7-4FF0-AD03-75C82AF95329}"/>
              </a:ext>
            </a:extLst>
          </p:cNvPr>
          <p:cNvSpPr/>
          <p:nvPr/>
        </p:nvSpPr>
        <p:spPr>
          <a:xfrm>
            <a:off x="377687" y="4707860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Ala 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Stop 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65F3F-F7D2-4863-8986-192D5AFF6A5B}"/>
              </a:ext>
            </a:extLst>
          </p:cNvPr>
          <p:cNvSpPr/>
          <p:nvPr/>
        </p:nvSpPr>
        <p:spPr>
          <a:xfrm>
            <a:off x="238539" y="2032368"/>
            <a:ext cx="86669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T  A C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A T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C T A  C </a:t>
            </a:r>
            <a:r>
              <a:rPr lang="en-US" sz="2900" dirty="0" err="1">
                <a:solidFill>
                  <a:schemeClr val="bg1"/>
                </a:solidFill>
              </a:rPr>
              <a:t>C</a:t>
            </a:r>
            <a:r>
              <a:rPr lang="en-US" sz="2900" dirty="0">
                <a:solidFill>
                  <a:schemeClr val="bg1"/>
                </a:solidFill>
              </a:rPr>
              <a:t>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T  A T </a:t>
            </a:r>
            <a:r>
              <a:rPr lang="en-US" sz="2900" dirty="0" err="1">
                <a:solidFill>
                  <a:schemeClr val="bg1"/>
                </a:solidFill>
              </a:rPr>
              <a:t>T</a:t>
            </a:r>
            <a:r>
              <a:rPr lang="en-US" sz="2900" dirty="0">
                <a:solidFill>
                  <a:schemeClr val="bg1"/>
                </a:solidFill>
              </a:rPr>
              <a:t> C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131E7A-9AA9-47DF-A602-38107A5A7D2A}"/>
              </a:ext>
            </a:extLst>
          </p:cNvPr>
          <p:cNvSpPr/>
          <p:nvPr/>
        </p:nvSpPr>
        <p:spPr>
          <a:xfrm>
            <a:off x="238539" y="2446324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U G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U A U U G A U G </a:t>
            </a:r>
            <a:r>
              <a:rPr lang="en-US" sz="2800" dirty="0" err="1">
                <a:solidFill>
                  <a:schemeClr val="bg1"/>
                </a:solidFill>
              </a:rPr>
              <a:t>G</a:t>
            </a:r>
            <a:r>
              <a:rPr lang="en-US" sz="2800" dirty="0">
                <a:solidFill>
                  <a:schemeClr val="bg1"/>
                </a:solidFill>
              </a:rPr>
              <a:t>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 A U A </a:t>
            </a:r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>
                <a:solidFill>
                  <a:schemeClr val="bg1"/>
                </a:solidFill>
              </a:rPr>
              <a:t> G U </a:t>
            </a:r>
            <a:r>
              <a:rPr lang="en-US" sz="2800" dirty="0" err="1">
                <a:solidFill>
                  <a:schemeClr val="bg1"/>
                </a:solidFill>
              </a:rPr>
              <a:t>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240D09-A721-42A3-BB3F-43FAC0AEC4ED}"/>
              </a:ext>
            </a:extLst>
          </p:cNvPr>
          <p:cNvSpPr/>
          <p:nvPr/>
        </p:nvSpPr>
        <p:spPr>
          <a:xfrm>
            <a:off x="238539" y="3013345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Pro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 Stop   </a:t>
            </a:r>
          </a:p>
        </p:txBody>
      </p:sp>
    </p:spTree>
    <p:extLst>
      <p:ext uri="{BB962C8B-B14F-4D97-AF65-F5344CB8AC3E}">
        <p14:creationId xmlns:p14="http://schemas.microsoft.com/office/powerpoint/2010/main" val="355765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7C4557-2953-4195-9169-B73E7613AAE2}"/>
              </a:ext>
            </a:extLst>
          </p:cNvPr>
          <p:cNvSpPr/>
          <p:nvPr/>
        </p:nvSpPr>
        <p:spPr>
          <a:xfrm>
            <a:off x="238538" y="4369192"/>
            <a:ext cx="890546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chemeClr val="bg1"/>
                </a:solidFill>
              </a:rPr>
              <a:t>A U G | C </a:t>
            </a:r>
            <a:r>
              <a:rPr lang="en-US" sz="2700" dirty="0" err="1">
                <a:solidFill>
                  <a:schemeClr val="bg1"/>
                </a:solidFill>
              </a:rPr>
              <a:t>C</a:t>
            </a:r>
            <a:r>
              <a:rPr lang="en-US" sz="2700" dirty="0">
                <a:solidFill>
                  <a:schemeClr val="bg1"/>
                </a:solidFill>
              </a:rPr>
              <a:t> U | U G A |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91C5E0-2E9F-4C22-AE8F-58F091E2D581}"/>
              </a:ext>
            </a:extLst>
          </p:cNvPr>
          <p:cNvSpPr/>
          <p:nvPr/>
        </p:nvSpPr>
        <p:spPr>
          <a:xfrm>
            <a:off x="424068" y="4990172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  Pro      Stop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C49E7-6382-4542-8EB5-713982128487}"/>
              </a:ext>
            </a:extLst>
          </p:cNvPr>
          <p:cNvSpPr txBox="1"/>
          <p:nvPr/>
        </p:nvSpPr>
        <p:spPr>
          <a:xfrm>
            <a:off x="1417981" y="809589"/>
            <a:ext cx="6308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Nonsense Mutation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3554EA-9FA1-4A2E-93D9-294AFB8C0F7B}"/>
              </a:ext>
            </a:extLst>
          </p:cNvPr>
          <p:cNvSpPr/>
          <p:nvPr/>
        </p:nvSpPr>
        <p:spPr>
          <a:xfrm>
            <a:off x="238538" y="3794258"/>
            <a:ext cx="875968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chemeClr val="bg1"/>
                </a:solidFill>
              </a:rPr>
              <a:t>T A C    G </a:t>
            </a:r>
            <a:r>
              <a:rPr lang="en-US" sz="2700" dirty="0" err="1">
                <a:solidFill>
                  <a:schemeClr val="bg1"/>
                </a:solidFill>
              </a:rPr>
              <a:t>G</a:t>
            </a:r>
            <a:r>
              <a:rPr lang="en-US" sz="2700" dirty="0">
                <a:solidFill>
                  <a:schemeClr val="bg1"/>
                </a:solidFill>
              </a:rPr>
              <a:t> A   </a:t>
            </a:r>
            <a:r>
              <a:rPr lang="en-US" sz="2700" dirty="0" err="1">
                <a:solidFill>
                  <a:schemeClr val="bg1"/>
                </a:solidFill>
              </a:rPr>
              <a:t>A</a:t>
            </a:r>
            <a:r>
              <a:rPr lang="en-US" sz="2700" dirty="0">
                <a:solidFill>
                  <a:schemeClr val="bg1"/>
                </a:solidFill>
              </a:rPr>
              <a:t> C T    A C </a:t>
            </a:r>
            <a:r>
              <a:rPr lang="en-US" sz="2700" dirty="0" err="1">
                <a:solidFill>
                  <a:schemeClr val="bg1"/>
                </a:solidFill>
              </a:rPr>
              <a:t>C</a:t>
            </a:r>
            <a:r>
              <a:rPr lang="en-US" sz="2700" dirty="0">
                <a:solidFill>
                  <a:schemeClr val="bg1"/>
                </a:solidFill>
              </a:rPr>
              <a:t> G </a:t>
            </a:r>
            <a:r>
              <a:rPr lang="en-US" sz="2700" dirty="0" err="1">
                <a:solidFill>
                  <a:schemeClr val="bg1"/>
                </a:solidFill>
              </a:rPr>
              <a:t>G</a:t>
            </a:r>
            <a:r>
              <a:rPr lang="en-US" sz="2700" dirty="0">
                <a:solidFill>
                  <a:schemeClr val="bg1"/>
                </a:solidFill>
              </a:rPr>
              <a:t> </a:t>
            </a:r>
            <a:r>
              <a:rPr lang="en-US" sz="2700" dirty="0" err="1">
                <a:solidFill>
                  <a:schemeClr val="bg1"/>
                </a:solidFill>
              </a:rPr>
              <a:t>G</a:t>
            </a:r>
            <a:r>
              <a:rPr lang="en-US" sz="2700" dirty="0">
                <a:solidFill>
                  <a:schemeClr val="bg1"/>
                </a:solidFill>
              </a:rPr>
              <a:t> T A T </a:t>
            </a:r>
            <a:r>
              <a:rPr lang="en-US" sz="2700" dirty="0" err="1">
                <a:solidFill>
                  <a:schemeClr val="bg1"/>
                </a:solidFill>
              </a:rPr>
              <a:t>T</a:t>
            </a:r>
            <a:r>
              <a:rPr lang="en-US" sz="2700" dirty="0">
                <a:solidFill>
                  <a:schemeClr val="bg1"/>
                </a:solidFill>
              </a:rPr>
              <a:t> C A </a:t>
            </a:r>
            <a:r>
              <a:rPr lang="en-US" sz="2700" dirty="0" err="1">
                <a:solidFill>
                  <a:schemeClr val="bg1"/>
                </a:solidFill>
              </a:rPr>
              <a:t>A</a:t>
            </a:r>
            <a:r>
              <a:rPr lang="en-US" sz="27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BDA4374-EA4B-4BD4-9EB4-3689D037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913A4-1C74-4014-8116-5FF618E9410C}"/>
              </a:ext>
            </a:extLst>
          </p:cNvPr>
          <p:cNvSpPr/>
          <p:nvPr/>
        </p:nvSpPr>
        <p:spPr>
          <a:xfrm>
            <a:off x="238539" y="2032368"/>
            <a:ext cx="86669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T  A C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A </a:t>
            </a:r>
            <a:r>
              <a:rPr lang="en-US" sz="2900" dirty="0">
                <a:solidFill>
                  <a:srgbClr val="00B050"/>
                </a:solidFill>
              </a:rPr>
              <a:t>T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C T A  C </a:t>
            </a:r>
            <a:r>
              <a:rPr lang="en-US" sz="2900" dirty="0" err="1">
                <a:solidFill>
                  <a:schemeClr val="bg1"/>
                </a:solidFill>
              </a:rPr>
              <a:t>C</a:t>
            </a:r>
            <a:r>
              <a:rPr lang="en-US" sz="2900" dirty="0">
                <a:solidFill>
                  <a:schemeClr val="bg1"/>
                </a:solidFill>
              </a:rPr>
              <a:t>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T  A T </a:t>
            </a:r>
            <a:r>
              <a:rPr lang="en-US" sz="2900" dirty="0" err="1">
                <a:solidFill>
                  <a:schemeClr val="bg1"/>
                </a:solidFill>
              </a:rPr>
              <a:t>T</a:t>
            </a:r>
            <a:r>
              <a:rPr lang="en-US" sz="2900" dirty="0">
                <a:solidFill>
                  <a:schemeClr val="bg1"/>
                </a:solidFill>
              </a:rPr>
              <a:t> C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03EC60-F4E5-4DCE-8234-39355E2B1AC1}"/>
              </a:ext>
            </a:extLst>
          </p:cNvPr>
          <p:cNvSpPr/>
          <p:nvPr/>
        </p:nvSpPr>
        <p:spPr>
          <a:xfrm>
            <a:off x="238539" y="2446324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U G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U A U U G A U G </a:t>
            </a:r>
            <a:r>
              <a:rPr lang="en-US" sz="2800" dirty="0" err="1">
                <a:solidFill>
                  <a:schemeClr val="bg1"/>
                </a:solidFill>
              </a:rPr>
              <a:t>G</a:t>
            </a:r>
            <a:r>
              <a:rPr lang="en-US" sz="2800" dirty="0">
                <a:solidFill>
                  <a:schemeClr val="bg1"/>
                </a:solidFill>
              </a:rPr>
              <a:t>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 A U A </a:t>
            </a:r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>
                <a:solidFill>
                  <a:schemeClr val="bg1"/>
                </a:solidFill>
              </a:rPr>
              <a:t> G U </a:t>
            </a:r>
            <a:r>
              <a:rPr lang="en-US" sz="2800" dirty="0" err="1">
                <a:solidFill>
                  <a:schemeClr val="bg1"/>
                </a:solidFill>
              </a:rPr>
              <a:t>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BB269A-F4B9-4080-B523-0909DF4AE302}"/>
              </a:ext>
            </a:extLst>
          </p:cNvPr>
          <p:cNvSpPr/>
          <p:nvPr/>
        </p:nvSpPr>
        <p:spPr>
          <a:xfrm>
            <a:off x="238539" y="3013345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Pro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 Stop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FB3DB3-D47E-4157-B227-D4DD7AEB423A}"/>
              </a:ext>
            </a:extLst>
          </p:cNvPr>
          <p:cNvSpPr txBox="1"/>
          <p:nvPr/>
        </p:nvSpPr>
        <p:spPr>
          <a:xfrm>
            <a:off x="4057749" y="4302089"/>
            <a:ext cx="4940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Note: In this example, two DNA bases are </a:t>
            </a:r>
            <a:r>
              <a:rPr lang="en-US" sz="2400" dirty="0">
                <a:solidFill>
                  <a:srgbClr val="00B050"/>
                </a:solidFill>
              </a:rPr>
              <a:t>deleted</a:t>
            </a:r>
            <a:r>
              <a:rPr lang="en-US" sz="2400" dirty="0"/>
              <a:t> from the wild type DNA sequence, resulting in the introduction of a premature stop codon</a:t>
            </a:r>
          </a:p>
        </p:txBody>
      </p:sp>
    </p:spTree>
    <p:extLst>
      <p:ext uri="{BB962C8B-B14F-4D97-AF65-F5344CB8AC3E}">
        <p14:creationId xmlns:p14="http://schemas.microsoft.com/office/powerpoint/2010/main" val="12134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CA27-3B53-4427-BADB-FC0863B88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7" y="3848285"/>
            <a:ext cx="8666922" cy="53861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 A C   G </a:t>
            </a:r>
            <a:r>
              <a:rPr lang="en-US" sz="2400" dirty="0">
                <a:solidFill>
                  <a:srgbClr val="00B050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G    A T A   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C  T   A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  G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  T A T    </a:t>
            </a:r>
            <a:r>
              <a:rPr lang="en-US" sz="2400" dirty="0" err="1">
                <a:solidFill>
                  <a:schemeClr val="bg1"/>
                </a:solidFill>
              </a:rPr>
              <a:t>T</a:t>
            </a:r>
            <a:r>
              <a:rPr lang="en-US" sz="2400" dirty="0">
                <a:solidFill>
                  <a:schemeClr val="bg1"/>
                </a:solidFill>
              </a:rPr>
              <a:t> C A    </a:t>
            </a:r>
            <a:r>
              <a:rPr lang="en-US" sz="2400" dirty="0" err="1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7C4557-2953-4195-9169-B73E7613AAE2}"/>
              </a:ext>
            </a:extLst>
          </p:cNvPr>
          <p:cNvSpPr/>
          <p:nvPr/>
        </p:nvSpPr>
        <p:spPr>
          <a:xfrm>
            <a:off x="238536" y="4304165"/>
            <a:ext cx="8905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 U G | C U C | U A U | U G A | U G </a:t>
            </a:r>
            <a:r>
              <a:rPr lang="en-US" sz="2400" dirty="0" err="1">
                <a:solidFill>
                  <a:schemeClr val="bg1"/>
                </a:solidFill>
              </a:rPr>
              <a:t>G</a:t>
            </a:r>
            <a:r>
              <a:rPr lang="en-US" sz="2400" dirty="0">
                <a:solidFill>
                  <a:schemeClr val="bg1"/>
                </a:solidFill>
              </a:rPr>
              <a:t> | C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 | A U A | A G U | 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91C5E0-2E9F-4C22-AE8F-58F091E2D581}"/>
              </a:ext>
            </a:extLst>
          </p:cNvPr>
          <p:cNvSpPr/>
          <p:nvPr/>
        </p:nvSpPr>
        <p:spPr>
          <a:xfrm>
            <a:off x="377685" y="4728847"/>
            <a:ext cx="8388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Met	 Leu        Tyr       Stop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C49E7-6382-4542-8EB5-713982128487}"/>
              </a:ext>
            </a:extLst>
          </p:cNvPr>
          <p:cNvSpPr txBox="1"/>
          <p:nvPr/>
        </p:nvSpPr>
        <p:spPr>
          <a:xfrm>
            <a:off x="516836" y="809589"/>
            <a:ext cx="8110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Frameshift Mutation (</a:t>
            </a:r>
            <a:r>
              <a:rPr lang="en-US" sz="5400" dirty="0" err="1">
                <a:solidFill>
                  <a:srgbClr val="00B050"/>
                </a:solidFill>
              </a:rPr>
              <a:t>InDel</a:t>
            </a:r>
            <a:r>
              <a:rPr lang="en-US" sz="5400" dirty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5B3880-54AC-4C1E-96E2-9A92C653DFB6}"/>
              </a:ext>
            </a:extLst>
          </p:cNvPr>
          <p:cNvSpPr/>
          <p:nvPr/>
        </p:nvSpPr>
        <p:spPr>
          <a:xfrm>
            <a:off x="238539" y="2032368"/>
            <a:ext cx="86669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T  A C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A T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C T A  C </a:t>
            </a:r>
            <a:r>
              <a:rPr lang="en-US" sz="2900" dirty="0" err="1">
                <a:solidFill>
                  <a:schemeClr val="bg1"/>
                </a:solidFill>
              </a:rPr>
              <a:t>C</a:t>
            </a:r>
            <a:r>
              <a:rPr lang="en-US" sz="2900" dirty="0">
                <a:solidFill>
                  <a:schemeClr val="bg1"/>
                </a:solidFill>
              </a:rPr>
              <a:t> G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G</a:t>
            </a:r>
            <a:r>
              <a:rPr lang="en-US" sz="2900" dirty="0">
                <a:solidFill>
                  <a:schemeClr val="bg1"/>
                </a:solidFill>
              </a:rPr>
              <a:t> T  A T </a:t>
            </a:r>
            <a:r>
              <a:rPr lang="en-US" sz="2900" dirty="0" err="1">
                <a:solidFill>
                  <a:schemeClr val="bg1"/>
                </a:solidFill>
              </a:rPr>
              <a:t>T</a:t>
            </a:r>
            <a:r>
              <a:rPr lang="en-US" sz="2900" dirty="0">
                <a:solidFill>
                  <a:schemeClr val="bg1"/>
                </a:solidFill>
              </a:rPr>
              <a:t> C A </a:t>
            </a:r>
            <a:r>
              <a:rPr lang="en-US" sz="2900" dirty="0" err="1">
                <a:solidFill>
                  <a:schemeClr val="bg1"/>
                </a:solidFill>
              </a:rPr>
              <a:t>A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DAF67E-A9B0-44CD-9F53-A0F0FA409894}"/>
              </a:ext>
            </a:extLst>
          </p:cNvPr>
          <p:cNvSpPr/>
          <p:nvPr/>
        </p:nvSpPr>
        <p:spPr>
          <a:xfrm>
            <a:off x="238539" y="2446324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U G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U A U U G A U G </a:t>
            </a:r>
            <a:r>
              <a:rPr lang="en-US" sz="2800" dirty="0" err="1">
                <a:solidFill>
                  <a:schemeClr val="bg1"/>
                </a:solidFill>
              </a:rPr>
              <a:t>G</a:t>
            </a:r>
            <a:r>
              <a:rPr lang="en-US" sz="2800" dirty="0">
                <a:solidFill>
                  <a:schemeClr val="bg1"/>
                </a:solidFill>
              </a:rPr>
              <a:t> C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</a:t>
            </a:r>
            <a:r>
              <a:rPr lang="en-US" sz="2800" dirty="0">
                <a:solidFill>
                  <a:schemeClr val="bg1"/>
                </a:solidFill>
              </a:rPr>
              <a:t>  A U A </a:t>
            </a:r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>
                <a:solidFill>
                  <a:schemeClr val="bg1"/>
                </a:solidFill>
              </a:rPr>
              <a:t> G U </a:t>
            </a:r>
            <a:r>
              <a:rPr lang="en-US" sz="2800" dirty="0" err="1">
                <a:solidFill>
                  <a:schemeClr val="bg1"/>
                </a:solidFill>
              </a:rPr>
              <a:t>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51F6CC-D33E-4945-B7BA-9821F0060470}"/>
              </a:ext>
            </a:extLst>
          </p:cNvPr>
          <p:cNvSpPr/>
          <p:nvPr/>
        </p:nvSpPr>
        <p:spPr>
          <a:xfrm>
            <a:off x="238539" y="3013345"/>
            <a:ext cx="83886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Met	 Pro      Ile       Asp     </a:t>
            </a:r>
            <a:r>
              <a:rPr lang="en-US" sz="2800" dirty="0" err="1">
                <a:solidFill>
                  <a:schemeClr val="bg1"/>
                </a:solidFill>
              </a:rPr>
              <a:t>Gly</a:t>
            </a:r>
            <a:r>
              <a:rPr lang="en-US" sz="2800" dirty="0">
                <a:solidFill>
                  <a:schemeClr val="bg1"/>
                </a:solidFill>
              </a:rPr>
              <a:t>      Pro      Stop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DA082-BD4A-4160-ABD9-2FC21BFBE2D6}"/>
              </a:ext>
            </a:extLst>
          </p:cNvPr>
          <p:cNvSpPr txBox="1"/>
          <p:nvPr/>
        </p:nvSpPr>
        <p:spPr>
          <a:xfrm>
            <a:off x="4203523" y="4735327"/>
            <a:ext cx="4940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Note: In this example, </a:t>
            </a:r>
            <a:r>
              <a:rPr lang="en-US" sz="2000" dirty="0">
                <a:solidFill>
                  <a:srgbClr val="00B050"/>
                </a:solidFill>
              </a:rPr>
              <a:t>inserting</a:t>
            </a:r>
            <a:r>
              <a:rPr lang="en-US" sz="2000" dirty="0"/>
              <a:t> a DNA base into the wild type DNA sequence resulting in the introduction of a premature stop codon</a:t>
            </a:r>
          </a:p>
        </p:txBody>
      </p:sp>
    </p:spTree>
    <p:extLst>
      <p:ext uri="{BB962C8B-B14F-4D97-AF65-F5344CB8AC3E}">
        <p14:creationId xmlns:p14="http://schemas.microsoft.com/office/powerpoint/2010/main" val="409122856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457</TotalTime>
  <Words>661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Times New Roman</vt:lpstr>
      <vt:lpstr>Gallery</vt:lpstr>
      <vt:lpstr>Entry Task</vt:lpstr>
      <vt:lpstr>Translate!</vt:lpstr>
      <vt:lpstr>Types of Mutations</vt:lpstr>
      <vt:lpstr>T A C   G G C    T A A    C T A    C C G   G G T    A T T   C A A  </vt:lpstr>
      <vt:lpstr>PowerPoint Presentation</vt:lpstr>
      <vt:lpstr>PowerPoint Presentation</vt:lpstr>
      <vt:lpstr>T A C   G A G    A T A    A C  T   A C C   G G G   T A T    T C A    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</dc:title>
  <dc:creator>David Swart</dc:creator>
  <cp:lastModifiedBy>David Swart</cp:lastModifiedBy>
  <cp:revision>21</cp:revision>
  <dcterms:created xsi:type="dcterms:W3CDTF">2018-01-18T15:26:51Z</dcterms:created>
  <dcterms:modified xsi:type="dcterms:W3CDTF">2018-01-18T23:03:58Z</dcterms:modified>
</cp:coreProperties>
</file>