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EBE0034-7177-40D5-8968-67DBA60287A7}">
  <a:tblStyle styleId="{5EBE0034-7177-40D5-8968-67DBA60287A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27272"/>
              <a:buChar char="●"/>
              <a:defRPr sz="1100"/>
            </a:lvl1pPr>
            <a:lvl2pPr lvl="1">
              <a:spcBef>
                <a:spcPts val="0"/>
              </a:spcBef>
              <a:buSzPct val="127272"/>
              <a:buChar char="○"/>
              <a:defRPr sz="1100"/>
            </a:lvl2pPr>
            <a:lvl3pPr lvl="2">
              <a:spcBef>
                <a:spcPts val="0"/>
              </a:spcBef>
              <a:buSzPct val="127272"/>
              <a:buChar char="■"/>
              <a:defRPr sz="1100"/>
            </a:lvl3pPr>
            <a:lvl4pPr lvl="3">
              <a:spcBef>
                <a:spcPts val="0"/>
              </a:spcBef>
              <a:buSzPct val="127272"/>
              <a:buChar char="●"/>
              <a:defRPr sz="1100"/>
            </a:lvl4pPr>
            <a:lvl5pPr lvl="4">
              <a:spcBef>
                <a:spcPts val="0"/>
              </a:spcBef>
              <a:buSzPct val="127272"/>
              <a:buChar char="○"/>
              <a:defRPr sz="1100"/>
            </a:lvl5pPr>
            <a:lvl6pPr lvl="5">
              <a:spcBef>
                <a:spcPts val="0"/>
              </a:spcBef>
              <a:buSzPct val="127272"/>
              <a:buChar char="■"/>
              <a:defRPr sz="1100"/>
            </a:lvl6pPr>
            <a:lvl7pPr lvl="6">
              <a:spcBef>
                <a:spcPts val="0"/>
              </a:spcBef>
              <a:buSzPct val="127272"/>
              <a:buChar char="●"/>
              <a:defRPr sz="1100"/>
            </a:lvl7pPr>
            <a:lvl8pPr lvl="7">
              <a:spcBef>
                <a:spcPts val="0"/>
              </a:spcBef>
              <a:buSzPct val="127272"/>
              <a:buChar char="○"/>
              <a:defRPr sz="1100"/>
            </a:lvl8pPr>
            <a:lvl9pPr lvl="8">
              <a:spcBef>
                <a:spcPts val="0"/>
              </a:spcBef>
              <a:buSzPct val="127272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As, arsenic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9DAF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650950" y="369900"/>
            <a:ext cx="7886100" cy="792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200" b="1">
                <a:solidFill>
                  <a:srgbClr val="000000"/>
                </a:solidFill>
              </a:rPr>
              <a:t>Octet Rule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subTitle" idx="1"/>
          </p:nvPr>
        </p:nvSpPr>
        <p:spPr>
          <a:xfrm>
            <a:off x="85900" y="979775"/>
            <a:ext cx="9058200" cy="24495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2400" b="1" dirty="0">
                <a:solidFill>
                  <a:srgbClr val="000000"/>
                </a:solidFill>
              </a:rPr>
              <a:t>Objective: </a:t>
            </a:r>
            <a:r>
              <a:rPr lang="en" sz="2400" dirty="0">
                <a:solidFill>
                  <a:srgbClr val="000000"/>
                </a:solidFill>
              </a:rPr>
              <a:t>I will apply the octet rule to predict bonding in molecules and draw Lewis Dot Structures  for molecules that contain double and triple bonds.  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" sz="2400" b="1" dirty="0">
                <a:solidFill>
                  <a:srgbClr val="000000"/>
                </a:solidFill>
              </a:rPr>
              <a:t>Entry Task - 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</a:pPr>
            <a:r>
              <a:rPr lang="en" sz="2400" b="1" dirty="0">
                <a:solidFill>
                  <a:srgbClr val="000000"/>
                </a:solidFill>
              </a:rPr>
              <a:t>Draw the Lewis Dot Structures for the two covalently bonded molecules shown here. Explain how you arrived at your answer.</a:t>
            </a: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lphaLcPeriod"/>
            </a:pPr>
            <a:r>
              <a:rPr lang="en" sz="2400" b="1" dirty="0">
                <a:solidFill>
                  <a:srgbClr val="000000"/>
                </a:solidFill>
              </a:rPr>
              <a:t>Cl</a:t>
            </a:r>
            <a:r>
              <a:rPr lang="en" sz="2400" b="1" baseline="-25000" dirty="0">
                <a:solidFill>
                  <a:srgbClr val="000000"/>
                </a:solidFill>
              </a:rPr>
              <a:t>2</a:t>
            </a:r>
          </a:p>
          <a:p>
            <a:pPr marL="914400" lvl="1" indent="-381000" algn="l" rtl="0">
              <a:spcBef>
                <a:spcPts val="0"/>
              </a:spcBef>
              <a:buClr>
                <a:srgbClr val="000000"/>
              </a:buClr>
              <a:buSzPct val="100000"/>
              <a:buAutoNum type="alphaLcPeriod"/>
            </a:pPr>
            <a:r>
              <a:rPr lang="en" sz="2400" b="1" dirty="0">
                <a:solidFill>
                  <a:srgbClr val="000000"/>
                </a:solidFill>
              </a:rPr>
              <a:t>O</a:t>
            </a:r>
            <a:r>
              <a:rPr lang="en" sz="2400" b="1" baseline="-25000" dirty="0">
                <a:solidFill>
                  <a:srgbClr val="000000"/>
                </a:solidFill>
              </a:rPr>
              <a:t>2</a:t>
            </a:r>
          </a:p>
          <a:p>
            <a:pPr marL="914400" lvl="1" indent="-381000" algn="l" rtl="0">
              <a:spcBef>
                <a:spcPts val="0"/>
              </a:spcBef>
              <a:buClr>
                <a:srgbClr val="000000"/>
              </a:buClr>
              <a:buSzPct val="100000"/>
              <a:buAutoNum type="alphaLcPeriod"/>
            </a:pPr>
            <a:r>
              <a:rPr lang="en" sz="2400" b="1" dirty="0">
                <a:solidFill>
                  <a:srgbClr val="000000"/>
                </a:solidFill>
              </a:rPr>
              <a:t>N</a:t>
            </a:r>
            <a:r>
              <a:rPr lang="en" sz="2400" b="1" baseline="-25000" dirty="0">
                <a:solidFill>
                  <a:srgbClr val="000000"/>
                </a:solidFill>
              </a:rPr>
              <a:t>2</a:t>
            </a:r>
          </a:p>
          <a:p>
            <a:pPr lvl="0" algn="l" rtl="0">
              <a:spcBef>
                <a:spcPts val="0"/>
              </a:spcBef>
              <a:buNone/>
            </a:pPr>
            <a:endParaRPr sz="2400" baseline="-25000" dirty="0">
              <a:solidFill>
                <a:srgbClr val="000000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sz="2400" b="1" dirty="0">
              <a:solidFill>
                <a:srgbClr val="000000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sz="2400" dirty="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sz="2400" dirty="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buClr>
                <a:srgbClr val="000000"/>
              </a:buClr>
              <a:buSzPct val="45833"/>
              <a:buNone/>
            </a:pPr>
            <a:endParaRPr sz="2400" dirty="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buClr>
                <a:srgbClr val="000000"/>
              </a:buClr>
              <a:buSzPct val="45833"/>
              <a:buNone/>
            </a:pPr>
            <a:endParaRPr sz="2400" dirty="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buClr>
                <a:srgbClr val="000000"/>
              </a:buClr>
              <a:buSzPct val="45833"/>
              <a:buNone/>
            </a:pPr>
            <a:endParaRPr sz="2400" dirty="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sz="2400" dirty="0">
              <a:solidFill>
                <a:srgbClr val="000000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sz="2400" dirty="0">
              <a:solidFill>
                <a:srgbClr val="FF0000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subTitle" idx="1"/>
          </p:nvPr>
        </p:nvSpPr>
        <p:spPr>
          <a:xfrm>
            <a:off x="2075" y="77100"/>
            <a:ext cx="9287400" cy="5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Definitions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subTitle" idx="1"/>
          </p:nvPr>
        </p:nvSpPr>
        <p:spPr>
          <a:xfrm>
            <a:off x="91375" y="718625"/>
            <a:ext cx="8901900" cy="4242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Octet Rule - </a:t>
            </a:r>
            <a:r>
              <a:rPr lang="en">
                <a:solidFill>
                  <a:srgbClr val="000000"/>
                </a:solidFill>
              </a:rPr>
              <a:t>Nonmetal atoms combine so that each atom has a total of 8 valence electrons by sharing electrons. (exceptions - H and He are full with 2 e</a:t>
            </a:r>
            <a:r>
              <a:rPr lang="en" baseline="30000">
                <a:solidFill>
                  <a:srgbClr val="000000"/>
                </a:solidFill>
              </a:rPr>
              <a:t>-</a:t>
            </a:r>
            <a:r>
              <a:rPr lang="en">
                <a:solidFill>
                  <a:srgbClr val="000000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subTitle" idx="1"/>
          </p:nvPr>
        </p:nvSpPr>
        <p:spPr>
          <a:xfrm>
            <a:off x="2075" y="77100"/>
            <a:ext cx="9287400" cy="5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Figuring out structures</a:t>
            </a:r>
          </a:p>
        </p:txBody>
      </p:sp>
      <p:sp>
        <p:nvSpPr>
          <p:cNvPr id="74" name="Shape 74"/>
          <p:cNvSpPr txBox="1"/>
          <p:nvPr/>
        </p:nvSpPr>
        <p:spPr>
          <a:xfrm>
            <a:off x="77100" y="599400"/>
            <a:ext cx="8899200" cy="394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 b="1"/>
              <a:t>HONC 1234</a:t>
            </a:r>
            <a:r>
              <a:rPr lang="en" sz="2400"/>
              <a:t> - helps you to understand how many bonds an atom can make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sz="2400"/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 b="1"/>
              <a:t>Lewis Dot Structure</a:t>
            </a:r>
            <a:r>
              <a:rPr lang="en" sz="2400"/>
              <a:t> - shows that covalent bonds are shared pairs of electrons between two atoms, also shows single electrons that can pair with other single electrons to make covalent bonds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sz="2400"/>
          </a:p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 b="1"/>
              <a:t>Octet Rule</a:t>
            </a:r>
            <a:r>
              <a:rPr lang="en" sz="2400"/>
              <a:t> - helps you to make sure each atom has the correct number of electrons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subTitle" idx="1"/>
          </p:nvPr>
        </p:nvSpPr>
        <p:spPr>
          <a:xfrm>
            <a:off x="2075" y="77100"/>
            <a:ext cx="9287400" cy="5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2400" b="1">
                <a:solidFill>
                  <a:srgbClr val="000000"/>
                </a:solidFill>
              </a:rPr>
              <a:t>Double and Triple Bonds</a:t>
            </a:r>
          </a:p>
        </p:txBody>
      </p:sp>
      <p:sp>
        <p:nvSpPr>
          <p:cNvPr id="80" name="Shape 80"/>
          <p:cNvSpPr txBox="1"/>
          <p:nvPr/>
        </p:nvSpPr>
        <p:spPr>
          <a:xfrm>
            <a:off x="77100" y="599400"/>
            <a:ext cx="8899200" cy="394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/>
              <a:t>When do you need double/triple bonds to satisfy the octet rule?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sz="2400"/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/>
              <a:t>Do molecules with double/triple bonds satisfy HONC1234?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sz="2400"/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/>
              <a:t>Is it possible to make a triple bonded oxygen molecule?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sz="2400"/>
          </a:p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/>
              <a:t>In theory are quadruple bonded carbon molecules possible?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subTitle" idx="1"/>
          </p:nvPr>
        </p:nvSpPr>
        <p:spPr>
          <a:xfrm>
            <a:off x="191825" y="77100"/>
            <a:ext cx="8520600" cy="5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Exit Task</a:t>
            </a:r>
          </a:p>
        </p:txBody>
      </p:sp>
      <p:sp>
        <p:nvSpPr>
          <p:cNvPr id="86" name="Shape 86"/>
          <p:cNvSpPr txBox="1"/>
          <p:nvPr/>
        </p:nvSpPr>
        <p:spPr>
          <a:xfrm>
            <a:off x="191825" y="662100"/>
            <a:ext cx="8554200" cy="4361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  <a:buAutoNum type="arabicPeriod"/>
            </a:pPr>
            <a:r>
              <a:rPr lang="en" sz="2400"/>
              <a:t>Which of these compounds has multiple bonds in it (double or triple bonds)? Explain.</a:t>
            </a:r>
          </a:p>
          <a:p>
            <a:pPr lvl="0" rtl="0">
              <a:spcBef>
                <a:spcPts val="0"/>
              </a:spcBef>
              <a:buNone/>
            </a:pPr>
            <a:endParaRPr sz="2400"/>
          </a:p>
          <a:p>
            <a:pPr lvl="0" rtl="0">
              <a:spcBef>
                <a:spcPts val="0"/>
              </a:spcBef>
              <a:buNone/>
            </a:pPr>
            <a:endParaRPr sz="2400"/>
          </a:p>
          <a:p>
            <a:pPr lvl="0" rtl="0">
              <a:spcBef>
                <a:spcPts val="0"/>
              </a:spcBef>
              <a:buNone/>
            </a:pPr>
            <a:endParaRPr sz="2400"/>
          </a:p>
          <a:p>
            <a:pPr marL="457200" lvl="0" indent="-381000" rtl="0">
              <a:spcBef>
                <a:spcPts val="0"/>
              </a:spcBef>
              <a:buSzPct val="100000"/>
              <a:buAutoNum type="arabicPeriod"/>
            </a:pPr>
            <a:r>
              <a:rPr lang="en" sz="2400"/>
              <a:t>Draw one possible structural formula for C</a:t>
            </a:r>
            <a:r>
              <a:rPr lang="en" sz="2400" baseline="-25000"/>
              <a:t>4</a:t>
            </a:r>
            <a:r>
              <a:rPr lang="en" sz="2400"/>
              <a:t>H</a:t>
            </a:r>
            <a:r>
              <a:rPr lang="en" sz="2400" baseline="-25000"/>
              <a:t>6</a:t>
            </a:r>
          </a:p>
          <a:p>
            <a:pPr lvl="0">
              <a:spcBef>
                <a:spcPts val="0"/>
              </a:spcBef>
              <a:buNone/>
            </a:pPr>
            <a:endParaRPr sz="2400"/>
          </a:p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</p:txBody>
      </p:sp>
      <p:graphicFrame>
        <p:nvGraphicFramePr>
          <p:cNvPr id="87" name="Shape 87"/>
          <p:cNvGraphicFramePr/>
          <p:nvPr/>
        </p:nvGraphicFramePr>
        <p:xfrm>
          <a:off x="747375" y="1797500"/>
          <a:ext cx="7239000" cy="579090"/>
        </p:xfrm>
        <a:graphic>
          <a:graphicData uri="http://schemas.openxmlformats.org/drawingml/2006/table">
            <a:tbl>
              <a:tblPr>
                <a:noFill/>
                <a:tableStyleId>{5EBE0034-7177-40D5-8968-67DBA60287A7}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2600"/>
                        <a:t>C</a:t>
                      </a:r>
                      <a:r>
                        <a:rPr lang="en" sz="2600" baseline="-25000"/>
                        <a:t>4</a:t>
                      </a:r>
                      <a:r>
                        <a:rPr lang="en" sz="2600"/>
                        <a:t>H</a:t>
                      </a:r>
                      <a:r>
                        <a:rPr lang="en" sz="2600" baseline="-25000"/>
                        <a:t>10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2600"/>
                        <a:t>C</a:t>
                      </a:r>
                      <a:r>
                        <a:rPr lang="en" sz="2600" baseline="-25000"/>
                        <a:t>4</a:t>
                      </a:r>
                      <a:r>
                        <a:rPr lang="en" sz="2600"/>
                        <a:t>H</a:t>
                      </a:r>
                      <a:r>
                        <a:rPr lang="en" sz="2600" baseline="-25000"/>
                        <a:t>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</Words>
  <Application>Microsoft Office PowerPoint</Application>
  <PresentationFormat>On-screen Show (16:9)</PresentationFormat>
  <Paragraphs>40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David Swart</cp:lastModifiedBy>
  <cp:revision>1</cp:revision>
  <dcterms:modified xsi:type="dcterms:W3CDTF">2017-11-20T18:51:00Z</dcterms:modified>
</cp:coreProperties>
</file>