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11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9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84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70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6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96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6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37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17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1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BF497-50AC-4957-87AF-B7B6B03099FA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22FEB-4E3E-4E72-9C49-31F35EDF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0F454-FC8A-42A3-9C04-6EB780B8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Groups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296E57-FD57-4E07-BE5D-8A9B98D2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u="sng" dirty="0"/>
              <a:t>Definition:</a:t>
            </a:r>
            <a:r>
              <a:rPr lang="en-US" sz="3600" dirty="0"/>
              <a:t> A structural feature of a molecule, consists of a specific arrangement of atoms, responsible for certain properties of the compound.</a:t>
            </a:r>
            <a:endParaRPr lang="en-US" sz="32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5477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58B58-0C84-4138-B1D7-C2BD5AEF3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Functional Groups</a:t>
            </a:r>
          </a:p>
        </p:txBody>
      </p:sp>
      <p:pic>
        <p:nvPicPr>
          <p:cNvPr id="5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4F265BCF-07A5-48A0-AA53-706E39A198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2" t="28615" r="37971" b="27584"/>
          <a:stretch/>
        </p:blipFill>
        <p:spPr>
          <a:xfrm rot="5400000">
            <a:off x="147718" y="2068592"/>
            <a:ext cx="4709419" cy="413914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62322B-CC89-4F17-8D28-3C5F74CF0D82}"/>
              </a:ext>
            </a:extLst>
          </p:cNvPr>
          <p:cNvGrpSpPr/>
          <p:nvPr/>
        </p:nvGrpSpPr>
        <p:grpSpPr>
          <a:xfrm>
            <a:off x="4615396" y="1783454"/>
            <a:ext cx="4139144" cy="4709420"/>
            <a:chOff x="6414880" y="1843090"/>
            <a:chExt cx="2252870" cy="2304844"/>
          </a:xfrm>
        </p:grpSpPr>
        <p:pic>
          <p:nvPicPr>
            <p:cNvPr id="6" name="Picture 5" descr="A close up of text on a white background&#10;&#10;Description generated with very high confidence">
              <a:extLst>
                <a:ext uri="{FF2B5EF4-FFF2-40B4-BE49-F238E27FC236}">
                  <a16:creationId xmlns:a16="http://schemas.microsoft.com/office/drawing/2014/main" id="{15468FFC-1FF2-46C8-B65C-EDFB91A5E5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95" t="28615" r="7633" b="27584"/>
            <a:stretch/>
          </p:blipFill>
          <p:spPr>
            <a:xfrm rot="5400000">
              <a:off x="6534150" y="2014334"/>
              <a:ext cx="2014330" cy="2252870"/>
            </a:xfrm>
            <a:prstGeom prst="rect">
              <a:avLst/>
            </a:prstGeom>
          </p:spPr>
        </p:pic>
        <p:pic>
          <p:nvPicPr>
            <p:cNvPr id="7" name="Picture 6" descr="A close up of text on a white background&#10;&#10;Description generated with very high confidence">
              <a:extLst>
                <a:ext uri="{FF2B5EF4-FFF2-40B4-BE49-F238E27FC236}">
                  <a16:creationId xmlns:a16="http://schemas.microsoft.com/office/drawing/2014/main" id="{A7D628C3-9207-4AF0-9C14-5854F9D269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52" t="28615" r="71112" b="27584"/>
            <a:stretch/>
          </p:blipFill>
          <p:spPr>
            <a:xfrm rot="5400000">
              <a:off x="7396058" y="861912"/>
              <a:ext cx="290514" cy="225287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6BF5CB-4AFC-4E3B-B7A6-689760232EAA}"/>
              </a:ext>
            </a:extLst>
          </p:cNvPr>
          <p:cNvGrpSpPr/>
          <p:nvPr/>
        </p:nvGrpSpPr>
        <p:grpSpPr>
          <a:xfrm>
            <a:off x="578629" y="3167270"/>
            <a:ext cx="7978622" cy="2994991"/>
            <a:chOff x="578629" y="3167270"/>
            <a:chExt cx="7978622" cy="29949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6606A94-036F-4377-8F94-BFAAA7A99A4C}"/>
                </a:ext>
              </a:extLst>
            </p:cNvPr>
            <p:cNvSpPr/>
            <p:nvPr/>
          </p:nvSpPr>
          <p:spPr>
            <a:xfrm>
              <a:off x="4717774" y="3429000"/>
              <a:ext cx="3797576" cy="87795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479A4A-07F7-4512-A53A-E36C0760AA86}"/>
                </a:ext>
              </a:extLst>
            </p:cNvPr>
            <p:cNvSpPr/>
            <p:nvPr/>
          </p:nvSpPr>
          <p:spPr>
            <a:xfrm>
              <a:off x="4717774" y="3167270"/>
              <a:ext cx="3797576" cy="2617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5D0468-4532-4E98-BB39-0440257A82A9}"/>
                </a:ext>
              </a:extLst>
            </p:cNvPr>
            <p:cNvSpPr/>
            <p:nvPr/>
          </p:nvSpPr>
          <p:spPr>
            <a:xfrm>
              <a:off x="4759675" y="5850835"/>
              <a:ext cx="3797576" cy="31142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1EC137-39B1-41AD-B503-72BE6083822C}"/>
                </a:ext>
              </a:extLst>
            </p:cNvPr>
            <p:cNvSpPr/>
            <p:nvPr/>
          </p:nvSpPr>
          <p:spPr>
            <a:xfrm>
              <a:off x="4717774" y="4306957"/>
              <a:ext cx="3797576" cy="77193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3063944-8A8F-495F-8674-BE38373CA98F}"/>
                </a:ext>
              </a:extLst>
            </p:cNvPr>
            <p:cNvSpPr/>
            <p:nvPr/>
          </p:nvSpPr>
          <p:spPr>
            <a:xfrm>
              <a:off x="578629" y="3646459"/>
              <a:ext cx="3797576" cy="77193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815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BCB39-57C9-4B1E-90E0-D15E4D2A4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57CB1-D958-4CE1-986A-64704F14F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organic chemistry, the letter R is used to represent additional chemical structure.  It is a placeholder for “something else” similar to the way a mathematician would use the letter X in an equation to represent some number.</a:t>
            </a:r>
          </a:p>
          <a:p>
            <a:r>
              <a:rPr lang="en-US" dirty="0"/>
              <a:t>Unless you are told otherwise, R stands for an alkyl group (carbons and hydrogens).</a:t>
            </a:r>
          </a:p>
          <a:p>
            <a:r>
              <a:rPr lang="en-US" dirty="0"/>
              <a:t>Common alkyl groups include:</a:t>
            </a:r>
          </a:p>
          <a:p>
            <a:pPr lvl="1"/>
            <a:r>
              <a:rPr lang="en-US" dirty="0"/>
              <a:t> methyl groups (-CH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ethyl groups (-CH</a:t>
            </a:r>
            <a:r>
              <a:rPr lang="en-US" baseline="-25000" dirty="0"/>
              <a:t>2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propyl groups (-CH</a:t>
            </a:r>
            <a:r>
              <a:rPr lang="en-US" baseline="-25000" dirty="0"/>
              <a:t>2</a:t>
            </a:r>
            <a:r>
              <a:rPr lang="en-US" dirty="0"/>
              <a:t>CH</a:t>
            </a:r>
            <a:r>
              <a:rPr lang="en-US" baseline="-25000" dirty="0"/>
              <a:t>2</a:t>
            </a: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085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7D14-98BE-4FD8-9668-0D23E4FF3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539698" cy="1325563"/>
          </a:xfrm>
        </p:spPr>
        <p:txBody>
          <a:bodyPr>
            <a:normAutofit/>
          </a:bodyPr>
          <a:lstStyle/>
          <a:p>
            <a:r>
              <a:rPr lang="en-US" sz="6000" dirty="0"/>
              <a:t>Amino Acids</a:t>
            </a:r>
          </a:p>
        </p:txBody>
      </p:sp>
      <p:pic>
        <p:nvPicPr>
          <p:cNvPr id="1026" name="Picture 2" descr="Image result for amino acid R groups">
            <a:extLst>
              <a:ext uri="{FF2B5EF4-FFF2-40B4-BE49-F238E27FC236}">
                <a16:creationId xmlns:a16="http://schemas.microsoft.com/office/drawing/2014/main" id="{FF000241-EB8C-4E83-B459-6E4267352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566" y="92868"/>
            <a:ext cx="2343740" cy="166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mino acid R groups">
            <a:extLst>
              <a:ext uri="{FF2B5EF4-FFF2-40B4-BE49-F238E27FC236}">
                <a16:creationId xmlns:a16="http://schemas.microsoft.com/office/drawing/2014/main" id="{3D5006EA-B722-43FD-96D6-5D743956E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2" y="1690689"/>
            <a:ext cx="7031107" cy="499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2DC4A2-700E-4CCC-AF22-36557AA1D503}"/>
              </a:ext>
            </a:extLst>
          </p:cNvPr>
          <p:cNvSpPr txBox="1"/>
          <p:nvPr/>
        </p:nvSpPr>
        <p:spPr>
          <a:xfrm>
            <a:off x="172278" y="2279374"/>
            <a:ext cx="16469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Can you spot your functional group?</a:t>
            </a:r>
          </a:p>
        </p:txBody>
      </p:sp>
    </p:spTree>
    <p:extLst>
      <p:ext uri="{BB962C8B-B14F-4D97-AF65-F5344CB8AC3E}">
        <p14:creationId xmlns:p14="http://schemas.microsoft.com/office/powerpoint/2010/main" val="310675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124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Functional Groups</vt:lpstr>
      <vt:lpstr>Common Functional Groups</vt:lpstr>
      <vt:lpstr>What is R?</vt:lpstr>
      <vt:lpstr>Amino Acids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Groups</dc:title>
  <dc:creator>David Swart</dc:creator>
  <cp:lastModifiedBy>David Swart</cp:lastModifiedBy>
  <cp:revision>5</cp:revision>
  <dcterms:created xsi:type="dcterms:W3CDTF">2017-11-22T17:12:04Z</dcterms:created>
  <dcterms:modified xsi:type="dcterms:W3CDTF">2017-11-22T18:07:34Z</dcterms:modified>
</cp:coreProperties>
</file>