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8" r:id="rId3"/>
    <p:sldId id="259" r:id="rId4"/>
    <p:sldId id="260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A8D1D0DF-3F63-4248-8829-53B2D91024C5}">
  <a:tblStyle styleId="{A8D1D0DF-3F63-4248-8829-53B2D91024C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27272"/>
              <a:buChar char="●"/>
              <a:defRPr sz="1100"/>
            </a:lvl1pPr>
            <a:lvl2pPr lvl="1">
              <a:spcBef>
                <a:spcPts val="0"/>
              </a:spcBef>
              <a:buSzPct val="127272"/>
              <a:buChar char="○"/>
              <a:defRPr sz="1100"/>
            </a:lvl2pPr>
            <a:lvl3pPr lvl="2">
              <a:spcBef>
                <a:spcPts val="0"/>
              </a:spcBef>
              <a:buSzPct val="127272"/>
              <a:buChar char="■"/>
              <a:defRPr sz="1100"/>
            </a:lvl3pPr>
            <a:lvl4pPr lvl="3">
              <a:spcBef>
                <a:spcPts val="0"/>
              </a:spcBef>
              <a:buSzPct val="127272"/>
              <a:buChar char="●"/>
              <a:defRPr sz="1100"/>
            </a:lvl4pPr>
            <a:lvl5pPr lvl="4">
              <a:spcBef>
                <a:spcPts val="0"/>
              </a:spcBef>
              <a:buSzPct val="127272"/>
              <a:buChar char="○"/>
              <a:defRPr sz="1100"/>
            </a:lvl5pPr>
            <a:lvl6pPr lvl="5">
              <a:spcBef>
                <a:spcPts val="0"/>
              </a:spcBef>
              <a:buSzPct val="127272"/>
              <a:buChar char="■"/>
              <a:defRPr sz="1100"/>
            </a:lvl6pPr>
            <a:lvl7pPr lvl="6">
              <a:spcBef>
                <a:spcPts val="0"/>
              </a:spcBef>
              <a:buSzPct val="127272"/>
              <a:buChar char="●"/>
              <a:defRPr sz="1100"/>
            </a:lvl7pPr>
            <a:lvl8pPr lvl="7">
              <a:spcBef>
                <a:spcPts val="0"/>
              </a:spcBef>
              <a:buSzPct val="127272"/>
              <a:buChar char="○"/>
              <a:defRPr sz="1100"/>
            </a:lvl8pPr>
            <a:lvl9pPr lvl="8">
              <a:spcBef>
                <a:spcPts val="0"/>
              </a:spcBef>
              <a:buSzPct val="127272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As, arsenic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9DAF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129775" y="58775"/>
            <a:ext cx="8702400" cy="519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 sz="2400"/>
              <a:t>Wednesday, November 15, 20167	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650950" y="369900"/>
            <a:ext cx="7886100" cy="792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200" b="1">
                <a:solidFill>
                  <a:srgbClr val="000000"/>
                </a:solidFill>
              </a:rPr>
              <a:t>Bonding Tendencies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85900" y="979775"/>
            <a:ext cx="9058200" cy="24495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2400" b="1">
                <a:solidFill>
                  <a:srgbClr val="000000"/>
                </a:solidFill>
              </a:rPr>
              <a:t>Objective: </a:t>
            </a:r>
            <a:r>
              <a:rPr lang="en" sz="2400">
                <a:solidFill>
                  <a:srgbClr val="000000"/>
                </a:solidFill>
              </a:rPr>
              <a:t>I will create accurate structural models from molecular formulas, identify and differentiate between isomers and molecules oriented differently in space, and explain and use HONC1234 rule. 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" sz="2400" b="1">
                <a:solidFill>
                  <a:srgbClr val="000000"/>
                </a:solidFill>
              </a:rPr>
              <a:t>Entry Task - 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" sz="2400" b="1">
                <a:solidFill>
                  <a:srgbClr val="000000"/>
                </a:solidFill>
              </a:rPr>
              <a:t>Chem Catalyst 30</a:t>
            </a:r>
          </a:p>
          <a:p>
            <a:pPr lvl="0" algn="l" rtl="0">
              <a:spcBef>
                <a:spcPts val="0"/>
              </a:spcBef>
              <a:buNone/>
            </a:pPr>
            <a:endParaRPr sz="2400" baseline="-25000">
              <a:solidFill>
                <a:srgbClr val="000000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 b="1">
              <a:solidFill>
                <a:srgbClr val="000000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Clr>
                <a:srgbClr val="000000"/>
              </a:buClr>
              <a:buSzPct val="45833"/>
              <a:buNone/>
            </a:pPr>
            <a:endParaRPr sz="240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Clr>
                <a:srgbClr val="000000"/>
              </a:buClr>
              <a:buSzPct val="45833"/>
              <a:buNone/>
            </a:pPr>
            <a:endParaRPr sz="240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Clr>
                <a:srgbClr val="000000"/>
              </a:buClr>
              <a:buSzPct val="45833"/>
              <a:buNone/>
            </a:pPr>
            <a:endParaRPr sz="240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>
              <a:solidFill>
                <a:srgbClr val="000000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>
              <a:solidFill>
                <a:srgbClr val="FF0000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HONC 1234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77100" y="599400"/>
            <a:ext cx="8899200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sz="2400"/>
          </a:p>
        </p:txBody>
      </p:sp>
      <p:graphicFrame>
        <p:nvGraphicFramePr>
          <p:cNvPr id="69" name="Shape 69"/>
          <p:cNvGraphicFramePr/>
          <p:nvPr/>
        </p:nvGraphicFramePr>
        <p:xfrm>
          <a:off x="605450" y="1196975"/>
          <a:ext cx="7842500" cy="2560200"/>
        </p:xfrm>
        <a:graphic>
          <a:graphicData uri="http://schemas.openxmlformats.org/drawingml/2006/table">
            <a:tbl>
              <a:tblPr>
                <a:noFill/>
                <a:tableStyleId>{A8D1D0DF-3F63-4248-8829-53B2D91024C5}</a:tableStyleId>
              </a:tblPr>
              <a:tblGrid>
                <a:gridCol w="196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35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3000"/>
                        <a:t>hydrogen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3000"/>
                        <a:t>H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3000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3000"/>
                        <a:t>H atoms form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3000"/>
                        <a:t>oxygen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3000"/>
                        <a:t>O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3000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36666"/>
                        <a:buFont typeface="Arial"/>
                        <a:buNone/>
                      </a:pPr>
                      <a:r>
                        <a:rPr lang="en" sz="3000">
                          <a:solidFill>
                            <a:schemeClr val="dk1"/>
                          </a:solidFill>
                        </a:rPr>
                        <a:t>O atoms form 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3000"/>
                        <a:t>nitrogen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3000"/>
                        <a:t>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3000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36666"/>
                        <a:buFont typeface="Arial"/>
                        <a:buNone/>
                      </a:pPr>
                      <a:r>
                        <a:rPr lang="en" sz="3000">
                          <a:solidFill>
                            <a:schemeClr val="dk1"/>
                          </a:solidFill>
                        </a:rPr>
                        <a:t>N atoms form 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3000"/>
                        <a:t>carbon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 sz="3000"/>
                        <a:t>C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3000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36666"/>
                        <a:buFont typeface="Arial"/>
                        <a:buNone/>
                      </a:pPr>
                      <a:r>
                        <a:rPr lang="en" sz="3000">
                          <a:solidFill>
                            <a:schemeClr val="dk1"/>
                          </a:solidFill>
                        </a:rPr>
                        <a:t>C atoms form 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0" name="Shape 70"/>
          <p:cNvSpPr txBox="1"/>
          <p:nvPr/>
        </p:nvSpPr>
        <p:spPr>
          <a:xfrm>
            <a:off x="3305200" y="1177250"/>
            <a:ext cx="649800" cy="668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3381400" y="1863050"/>
            <a:ext cx="649800" cy="668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2" name="Shape 72"/>
          <p:cNvSpPr txBox="1"/>
          <p:nvPr/>
        </p:nvSpPr>
        <p:spPr>
          <a:xfrm>
            <a:off x="3381400" y="2472650"/>
            <a:ext cx="649800" cy="668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3" name="Shape 73"/>
          <p:cNvSpPr txBox="1"/>
          <p:nvPr/>
        </p:nvSpPr>
        <p:spPr>
          <a:xfrm>
            <a:off x="3305200" y="3082250"/>
            <a:ext cx="649800" cy="668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6353200" y="1158675"/>
            <a:ext cx="1854000" cy="668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00"/>
                </a:solidFill>
              </a:rPr>
              <a:t>1 bond</a:t>
            </a:r>
          </a:p>
        </p:txBody>
      </p:sp>
      <p:sp>
        <p:nvSpPr>
          <p:cNvPr id="75" name="Shape 75"/>
          <p:cNvSpPr txBox="1"/>
          <p:nvPr/>
        </p:nvSpPr>
        <p:spPr>
          <a:xfrm>
            <a:off x="6505600" y="1844475"/>
            <a:ext cx="1854000" cy="668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00"/>
                </a:solidFill>
              </a:rPr>
              <a:t>2 bonds</a:t>
            </a:r>
          </a:p>
        </p:txBody>
      </p:sp>
      <p:sp>
        <p:nvSpPr>
          <p:cNvPr id="76" name="Shape 76"/>
          <p:cNvSpPr txBox="1"/>
          <p:nvPr/>
        </p:nvSpPr>
        <p:spPr>
          <a:xfrm>
            <a:off x="6429400" y="2530275"/>
            <a:ext cx="1854000" cy="668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00"/>
                </a:solidFill>
              </a:rPr>
              <a:t>3 bonds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6429400" y="3139875"/>
            <a:ext cx="1854000" cy="668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0000"/>
                </a:solidFill>
              </a:rPr>
              <a:t>4 bonds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2400" b="1">
                <a:solidFill>
                  <a:schemeClr val="dk1"/>
                </a:solidFill>
              </a:rPr>
              <a:t>Check in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77100" y="599400"/>
            <a:ext cx="8899200" cy="394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sz="2400"/>
          </a:p>
        </p:txBody>
      </p:sp>
      <p:pic>
        <p:nvPicPr>
          <p:cNvPr id="84" name="Shape 84" descr="20171114_10024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396363" y="-1150146"/>
            <a:ext cx="4498825" cy="79979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 txBox="1"/>
          <p:nvPr/>
        </p:nvSpPr>
        <p:spPr>
          <a:xfrm>
            <a:off x="846650" y="3592575"/>
            <a:ext cx="347700" cy="3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6052350" y="4341175"/>
            <a:ext cx="347700" cy="3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2</a:t>
            </a:r>
          </a:p>
        </p:txBody>
      </p:sp>
      <p:sp>
        <p:nvSpPr>
          <p:cNvPr id="87" name="Shape 87"/>
          <p:cNvSpPr txBox="1"/>
          <p:nvPr/>
        </p:nvSpPr>
        <p:spPr>
          <a:xfrm>
            <a:off x="7996075" y="2158575"/>
            <a:ext cx="347700" cy="31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subTitle" idx="1"/>
          </p:nvPr>
        </p:nvSpPr>
        <p:spPr>
          <a:xfrm>
            <a:off x="191825" y="77100"/>
            <a:ext cx="8520600" cy="5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b="1">
                <a:solidFill>
                  <a:srgbClr val="000000"/>
                </a:solidFill>
              </a:rPr>
              <a:t>Exit Task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191825" y="662100"/>
            <a:ext cx="8554200" cy="4361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/>
              <a:t>These diagrams are called Lewis Dot Diagrams. </a:t>
            </a:r>
          </a:p>
          <a:p>
            <a:pPr lvl="0">
              <a:spcBef>
                <a:spcPts val="0"/>
              </a:spcBef>
              <a:buNone/>
            </a:pPr>
            <a:endParaRPr sz="2400" b="1"/>
          </a:p>
          <a:p>
            <a:pPr lvl="0">
              <a:spcBef>
                <a:spcPts val="0"/>
              </a:spcBef>
              <a:buNone/>
            </a:pPr>
            <a:endParaRPr sz="2400" b="1"/>
          </a:p>
          <a:p>
            <a:pPr lvl="0">
              <a:spcBef>
                <a:spcPts val="0"/>
              </a:spcBef>
              <a:buNone/>
            </a:pPr>
            <a:endParaRPr sz="2400" b="1"/>
          </a:p>
          <a:p>
            <a:pPr lvl="0">
              <a:spcBef>
                <a:spcPts val="0"/>
              </a:spcBef>
              <a:buNone/>
            </a:pPr>
            <a:endParaRPr sz="2400" b="1"/>
          </a:p>
          <a:p>
            <a:pPr lvl="0" rtl="0">
              <a:spcBef>
                <a:spcPts val="0"/>
              </a:spcBef>
              <a:buNone/>
            </a:pPr>
            <a:endParaRPr sz="2400" b="1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 sz="2400" b="1"/>
              <a:t>What is the relationship between the number of dots, the number of valence electrons, and the HONC1234 rule?</a:t>
            </a:r>
          </a:p>
          <a:p>
            <a:pPr marL="457200" lvl="0" indent="-381000" rtl="0">
              <a:spcBef>
                <a:spcPts val="0"/>
              </a:spcBef>
              <a:buSzPct val="100000"/>
              <a:buAutoNum type="arabicPeriod"/>
            </a:pPr>
            <a:r>
              <a:rPr lang="en" sz="2400" b="1"/>
              <a:t>Create a Lewis Dot Diagram for fluorine, F. How many bonds will fluorine make?</a:t>
            </a:r>
          </a:p>
          <a:p>
            <a:pPr lvl="0">
              <a:spcBef>
                <a:spcPts val="0"/>
              </a:spcBef>
              <a:buNone/>
            </a:pPr>
            <a:endParaRPr sz="2400" b="1"/>
          </a:p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endParaRPr sz="2400" b="1">
              <a:solidFill>
                <a:schemeClr val="dk1"/>
              </a:solidFill>
            </a:endParaRPr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350" y="1196838"/>
            <a:ext cx="1398775" cy="135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 rotWithShape="1">
          <a:blip r:embed="rId4">
            <a:alphaModFix/>
          </a:blip>
          <a:srcRect b="22178"/>
          <a:stretch/>
        </p:blipFill>
        <p:spPr>
          <a:xfrm>
            <a:off x="2578475" y="1146299"/>
            <a:ext cx="1398775" cy="14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8395" y="1247395"/>
            <a:ext cx="1352125" cy="135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82470" y="1292270"/>
            <a:ext cx="1262375" cy="126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On-screen Show (16:9)</PresentationFormat>
  <Paragraphs>48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Wednesday, November 15, 20167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November 15, 20167 </dc:title>
  <dc:creator>David Swart</dc:creator>
  <cp:lastModifiedBy>David Swart</cp:lastModifiedBy>
  <cp:revision>1</cp:revision>
  <dcterms:modified xsi:type="dcterms:W3CDTF">2017-11-16T18:29:46Z</dcterms:modified>
</cp:coreProperties>
</file>