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  <p:sldId id="263" r:id="rId9"/>
  </p:sldIdLst>
  <p:sldSz cx="6858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1153D80-D9DD-4DF8-AFB0-474EAABFA2DF}">
  <a:tblStyle styleId="{51153D80-D9DD-4DF8-AFB0-474EAABFA2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4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33781" y="744575"/>
            <a:ext cx="639045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900"/>
            </a:lvl1pPr>
            <a:lvl2pPr lvl="1" algn="ctr">
              <a:spcBef>
                <a:spcPts val="0"/>
              </a:spcBef>
              <a:buSzPct val="100000"/>
              <a:defRPr sz="3900"/>
            </a:lvl2pPr>
            <a:lvl3pPr lvl="2" algn="ctr">
              <a:spcBef>
                <a:spcPts val="0"/>
              </a:spcBef>
              <a:buSzPct val="100000"/>
              <a:defRPr sz="3900"/>
            </a:lvl3pPr>
            <a:lvl4pPr lvl="3" algn="ctr">
              <a:spcBef>
                <a:spcPts val="0"/>
              </a:spcBef>
              <a:buSzPct val="100000"/>
              <a:defRPr sz="3900"/>
            </a:lvl4pPr>
            <a:lvl5pPr lvl="4" algn="ctr">
              <a:spcBef>
                <a:spcPts val="0"/>
              </a:spcBef>
              <a:buSzPct val="100000"/>
              <a:defRPr sz="3900"/>
            </a:lvl5pPr>
            <a:lvl6pPr lvl="5" algn="ctr">
              <a:spcBef>
                <a:spcPts val="0"/>
              </a:spcBef>
              <a:buSzPct val="100000"/>
              <a:defRPr sz="3900"/>
            </a:lvl6pPr>
            <a:lvl7pPr lvl="6" algn="ctr">
              <a:spcBef>
                <a:spcPts val="0"/>
              </a:spcBef>
              <a:buSzPct val="100000"/>
              <a:defRPr sz="3900"/>
            </a:lvl7pPr>
            <a:lvl8pPr lvl="7" algn="ctr">
              <a:spcBef>
                <a:spcPts val="0"/>
              </a:spcBef>
              <a:buSzPct val="100000"/>
              <a:defRPr sz="3900"/>
            </a:lvl8pPr>
            <a:lvl9pPr lvl="8" algn="ctr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233775" y="2834125"/>
            <a:ext cx="639045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233775" y="2150850"/>
            <a:ext cx="639045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2700"/>
            </a:lvl1pPr>
            <a:lvl2pPr lvl="1" algn="ctr">
              <a:spcBef>
                <a:spcPts val="0"/>
              </a:spcBef>
              <a:buSzPct val="100000"/>
              <a:defRPr sz="2700"/>
            </a:lvl2pPr>
            <a:lvl3pPr lvl="2" algn="ctr">
              <a:spcBef>
                <a:spcPts val="0"/>
              </a:spcBef>
              <a:buSzPct val="100000"/>
              <a:defRPr sz="2700"/>
            </a:lvl3pPr>
            <a:lvl4pPr lvl="3" algn="ctr">
              <a:spcBef>
                <a:spcPts val="0"/>
              </a:spcBef>
              <a:buSzPct val="100000"/>
              <a:defRPr sz="2700"/>
            </a:lvl4pPr>
            <a:lvl5pPr lvl="4" algn="ctr">
              <a:spcBef>
                <a:spcPts val="0"/>
              </a:spcBef>
              <a:buSzPct val="100000"/>
              <a:defRPr sz="2700"/>
            </a:lvl5pPr>
            <a:lvl6pPr lvl="5" algn="ctr">
              <a:spcBef>
                <a:spcPts val="0"/>
              </a:spcBef>
              <a:buSzPct val="100000"/>
              <a:defRPr sz="2700"/>
            </a:lvl6pPr>
            <a:lvl7pPr lvl="6" algn="ctr">
              <a:spcBef>
                <a:spcPts val="0"/>
              </a:spcBef>
              <a:buSzPct val="100000"/>
              <a:defRPr sz="2700"/>
            </a:lvl7pPr>
            <a:lvl8pPr lvl="7" algn="ctr">
              <a:spcBef>
                <a:spcPts val="0"/>
              </a:spcBef>
              <a:buSzPct val="100000"/>
              <a:defRPr sz="2700"/>
            </a:lvl8pPr>
            <a:lvl9pPr lvl="8" algn="ctr">
              <a:spcBef>
                <a:spcPts val="0"/>
              </a:spcBef>
              <a:buSzPct val="100000"/>
              <a:defRPr sz="27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2999925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050"/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3624300" y="1152475"/>
            <a:ext cx="2999925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050"/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233775" y="555600"/>
            <a:ext cx="2106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233775" y="1389600"/>
            <a:ext cx="2106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900"/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367688" y="450150"/>
            <a:ext cx="477585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3600"/>
            </a:lvl1pPr>
            <a:lvl2pPr lvl="1">
              <a:spcBef>
                <a:spcPts val="0"/>
              </a:spcBef>
              <a:buSzPct val="100000"/>
              <a:defRPr sz="3600"/>
            </a:lvl2pPr>
            <a:lvl3pPr lvl="2">
              <a:spcBef>
                <a:spcPts val="0"/>
              </a:spcBef>
              <a:buSzPct val="100000"/>
              <a:defRPr sz="3600"/>
            </a:lvl3pPr>
            <a:lvl4pPr lvl="3">
              <a:spcBef>
                <a:spcPts val="0"/>
              </a:spcBef>
              <a:buSzPct val="100000"/>
              <a:defRPr sz="3600"/>
            </a:lvl4pPr>
            <a:lvl5pPr lvl="4">
              <a:spcBef>
                <a:spcPts val="0"/>
              </a:spcBef>
              <a:buSzPct val="100000"/>
              <a:defRPr sz="3600"/>
            </a:lvl5pPr>
            <a:lvl6pPr lvl="5">
              <a:spcBef>
                <a:spcPts val="0"/>
              </a:spcBef>
              <a:buSzPct val="100000"/>
              <a:defRPr sz="3600"/>
            </a:lvl6pPr>
            <a:lvl7pPr lvl="6">
              <a:spcBef>
                <a:spcPts val="0"/>
              </a:spcBef>
              <a:buSzPct val="100000"/>
              <a:defRPr sz="3600"/>
            </a:lvl7pPr>
            <a:lvl8pPr lvl="7">
              <a:spcBef>
                <a:spcPts val="0"/>
              </a:spcBef>
              <a:buSzPct val="100000"/>
              <a:defRPr sz="3600"/>
            </a:lvl8pPr>
            <a:lvl9pPr lvl="8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3429000" y="-125"/>
            <a:ext cx="3429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68569" tIns="68569" rIns="68569" bIns="68569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050"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99125" y="1233175"/>
            <a:ext cx="30339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150"/>
            </a:lvl1pPr>
            <a:lvl2pPr lvl="1" algn="ctr">
              <a:spcBef>
                <a:spcPts val="0"/>
              </a:spcBef>
              <a:buSzPct val="100000"/>
              <a:defRPr sz="3150"/>
            </a:lvl2pPr>
            <a:lvl3pPr lvl="2" algn="ctr">
              <a:spcBef>
                <a:spcPts val="0"/>
              </a:spcBef>
              <a:buSzPct val="100000"/>
              <a:defRPr sz="3150"/>
            </a:lvl3pPr>
            <a:lvl4pPr lvl="3" algn="ctr">
              <a:spcBef>
                <a:spcPts val="0"/>
              </a:spcBef>
              <a:buSzPct val="100000"/>
              <a:defRPr sz="3150"/>
            </a:lvl4pPr>
            <a:lvl5pPr lvl="4" algn="ctr">
              <a:spcBef>
                <a:spcPts val="0"/>
              </a:spcBef>
              <a:buSzPct val="100000"/>
              <a:defRPr sz="3150"/>
            </a:lvl5pPr>
            <a:lvl6pPr lvl="5" algn="ctr">
              <a:spcBef>
                <a:spcPts val="0"/>
              </a:spcBef>
              <a:buSzPct val="100000"/>
              <a:defRPr sz="3150"/>
            </a:lvl6pPr>
            <a:lvl7pPr lvl="6" algn="ctr">
              <a:spcBef>
                <a:spcPts val="0"/>
              </a:spcBef>
              <a:buSzPct val="100000"/>
              <a:defRPr sz="3150"/>
            </a:lvl7pPr>
            <a:lvl8pPr lvl="7" algn="ctr">
              <a:spcBef>
                <a:spcPts val="0"/>
              </a:spcBef>
              <a:buSzPct val="100000"/>
              <a:defRPr sz="3150"/>
            </a:lvl8pPr>
            <a:lvl9pPr lvl="8" algn="ctr">
              <a:spcBef>
                <a:spcPts val="0"/>
              </a:spcBef>
              <a:buSzPct val="100000"/>
              <a:defRPr sz="315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199125" y="2803075"/>
            <a:ext cx="30339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3704625" y="724075"/>
            <a:ext cx="287775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233775" y="4230575"/>
            <a:ext cx="44991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233775" y="1106125"/>
            <a:ext cx="639045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9000"/>
            </a:lvl1pPr>
            <a:lvl2pPr lvl="1" algn="ctr">
              <a:spcBef>
                <a:spcPts val="0"/>
              </a:spcBef>
              <a:buSzPct val="100000"/>
              <a:defRPr sz="9000"/>
            </a:lvl2pPr>
            <a:lvl3pPr lvl="2" algn="ctr">
              <a:spcBef>
                <a:spcPts val="0"/>
              </a:spcBef>
              <a:buSzPct val="100000"/>
              <a:defRPr sz="9000"/>
            </a:lvl3pPr>
            <a:lvl4pPr lvl="3" algn="ctr">
              <a:spcBef>
                <a:spcPts val="0"/>
              </a:spcBef>
              <a:buSzPct val="100000"/>
              <a:defRPr sz="9000"/>
            </a:lvl4pPr>
            <a:lvl5pPr lvl="4" algn="ctr">
              <a:spcBef>
                <a:spcPts val="0"/>
              </a:spcBef>
              <a:buSzPct val="100000"/>
              <a:defRPr sz="9000"/>
            </a:lvl5pPr>
            <a:lvl6pPr lvl="5" algn="ctr">
              <a:spcBef>
                <a:spcPts val="0"/>
              </a:spcBef>
              <a:buSzPct val="100000"/>
              <a:defRPr sz="9000"/>
            </a:lvl6pPr>
            <a:lvl7pPr lvl="6" algn="ctr">
              <a:spcBef>
                <a:spcPts val="0"/>
              </a:spcBef>
              <a:buSzPct val="100000"/>
              <a:defRPr sz="9000"/>
            </a:lvl7pPr>
            <a:lvl8pPr lvl="7" algn="ctr">
              <a:spcBef>
                <a:spcPts val="0"/>
              </a:spcBef>
              <a:buSzPct val="100000"/>
              <a:defRPr sz="9000"/>
            </a:lvl8pPr>
            <a:lvl9pPr lvl="8" algn="ctr">
              <a:spcBef>
                <a:spcPts val="0"/>
              </a:spcBef>
              <a:buSzPct val="100000"/>
              <a:defRPr sz="9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233775" y="3152225"/>
            <a:ext cx="639045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9DAF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750" smtClean="0">
                <a:solidFill>
                  <a:schemeClr val="dk2"/>
                </a:solidFill>
              </a:rPr>
              <a:pPr algn="r"/>
              <a:t>‹#›</a:t>
            </a:fld>
            <a:endParaRPr lang="en" sz="75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97331" y="219179"/>
            <a:ext cx="6526800" cy="389475"/>
          </a:xfrm>
          <a:prstGeom prst="rect">
            <a:avLst/>
          </a:prstGeom>
        </p:spPr>
        <p:txBody>
          <a:bodyPr wrap="square" lIns="68569" tIns="68569" rIns="68569" bIns="68569" anchor="b" anchorCtr="0">
            <a:noAutofit/>
          </a:bodyPr>
          <a:lstStyle/>
          <a:p>
            <a:pPr algn="l"/>
            <a:r>
              <a:rPr lang="en" sz="1800" dirty="0"/>
              <a:t>Thursday, September 14, 2017	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97331" y="690033"/>
            <a:ext cx="6698700" cy="59445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r>
              <a:rPr lang="en" sz="2400" b="1" dirty="0">
                <a:solidFill>
                  <a:srgbClr val="000000"/>
                </a:solidFill>
              </a:rPr>
              <a:t>Chemical Names and Symbols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130763" y="1096008"/>
            <a:ext cx="6526800" cy="288360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sz="1800" b="1" dirty="0">
                <a:solidFill>
                  <a:srgbClr val="000000"/>
                </a:solidFill>
              </a:rPr>
              <a:t>Objective: </a:t>
            </a:r>
            <a:r>
              <a:rPr lang="en" sz="1800" dirty="0">
                <a:solidFill>
                  <a:srgbClr val="000000"/>
                </a:solidFill>
              </a:rPr>
              <a:t>I will begin to memorize the most common chemical names and symbols</a:t>
            </a:r>
          </a:p>
          <a:p>
            <a:pPr algn="l"/>
            <a:r>
              <a:rPr lang="en" sz="1800" b="1" dirty="0">
                <a:solidFill>
                  <a:srgbClr val="000000"/>
                </a:solidFill>
              </a:rPr>
              <a:t>Entry Task: </a:t>
            </a:r>
          </a:p>
          <a:p>
            <a:pPr marL="342900" indent="-285750" algn="l">
              <a:buClr>
                <a:schemeClr val="dk1"/>
              </a:buClr>
              <a:buAutoNum type="arabicPeriod"/>
            </a:pPr>
            <a:r>
              <a:rPr lang="en" sz="1800" b="1" dirty="0">
                <a:solidFill>
                  <a:schemeClr val="dk1"/>
                </a:solidFill>
              </a:rPr>
              <a:t>WITHOUT</a:t>
            </a:r>
            <a:r>
              <a:rPr lang="en" sz="1800" dirty="0">
                <a:solidFill>
                  <a:schemeClr val="dk1"/>
                </a:solidFill>
              </a:rPr>
              <a:t> looking at </a:t>
            </a:r>
            <a:r>
              <a:rPr lang="en" sz="1800" b="1" dirty="0">
                <a:solidFill>
                  <a:schemeClr val="dk1"/>
                </a:solidFill>
              </a:rPr>
              <a:t>ANY </a:t>
            </a:r>
            <a:r>
              <a:rPr lang="en" sz="1800" dirty="0">
                <a:solidFill>
                  <a:schemeClr val="dk1"/>
                </a:solidFill>
              </a:rPr>
              <a:t>periodic table, complete the six pairs below:</a:t>
            </a:r>
          </a:p>
          <a:p>
            <a:pPr algn="l"/>
            <a:endParaRPr sz="1800" dirty="0">
              <a:solidFill>
                <a:schemeClr val="dk1"/>
              </a:solidFill>
            </a:endParaRPr>
          </a:p>
          <a:p>
            <a:pPr algn="l"/>
            <a:endParaRPr sz="1800" dirty="0">
              <a:solidFill>
                <a:schemeClr val="dk1"/>
              </a:solidFill>
            </a:endParaRPr>
          </a:p>
          <a:p>
            <a:pPr algn="l"/>
            <a:endParaRPr sz="1800" dirty="0">
              <a:solidFill>
                <a:schemeClr val="dk1"/>
              </a:solidFill>
            </a:endParaRPr>
          </a:p>
        </p:txBody>
      </p:sp>
      <p:graphicFrame>
        <p:nvGraphicFramePr>
          <p:cNvPr id="57" name="Shape 57"/>
          <p:cNvGraphicFramePr/>
          <p:nvPr>
            <p:extLst>
              <p:ext uri="{D42A27DB-BD31-4B8C-83A1-F6EECF244321}">
                <p14:modId xmlns:p14="http://schemas.microsoft.com/office/powerpoint/2010/main" val="250389431"/>
              </p:ext>
            </p:extLst>
          </p:nvPr>
        </p:nvGraphicFramePr>
        <p:xfrm>
          <a:off x="1496914" y="2671174"/>
          <a:ext cx="4099800" cy="2102988"/>
        </p:xfrm>
        <a:graphic>
          <a:graphicData uri="http://schemas.openxmlformats.org/drawingml/2006/table">
            <a:tbl>
              <a:tblPr>
                <a:noFill/>
                <a:tableStyleId>{51153D80-D9DD-4DF8-AFB0-474EAABFA2DF}</a:tableStyleId>
              </a:tblPr>
              <a:tblGrid>
                <a:gridCol w="204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878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lang="en" sz="1400" dirty="0"/>
                    </a:p>
                  </a:txBody>
                  <a:tcPr marL="68569" marR="68569" marT="68569" marB="68569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US" sz="1400" dirty="0"/>
                        <a:t>Ag</a:t>
                      </a:r>
                      <a:endParaRPr sz="1400" dirty="0"/>
                    </a:p>
                  </a:txBody>
                  <a:tcPr marL="68569" marR="68569" marT="68569" marB="68569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878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US" sz="1400" dirty="0"/>
                        <a:t>lead</a:t>
                      </a:r>
                      <a:endParaRPr sz="1400" dirty="0"/>
                    </a:p>
                  </a:txBody>
                  <a:tcPr marL="68569" marR="68569" marT="68569" marB="68569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lang="en" sz="1400" dirty="0"/>
                    </a:p>
                  </a:txBody>
                  <a:tcPr marL="68569" marR="68569" marT="68569" marB="68569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878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sz="1400"/>
                    </a:p>
                  </a:txBody>
                  <a:tcPr marL="68569" marR="68569" marT="68569" marB="68569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400"/>
                        <a:t>H</a:t>
                      </a:r>
                    </a:p>
                  </a:txBody>
                  <a:tcPr marL="68569" marR="68569" marT="68569" marB="68569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878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400"/>
                        <a:t>aluminum</a:t>
                      </a:r>
                    </a:p>
                  </a:txBody>
                  <a:tcPr marL="68569" marR="68569" marT="68569" marB="68569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sz="1400"/>
                    </a:p>
                  </a:txBody>
                  <a:tcPr marL="68569" marR="68569" marT="68569" marB="68569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878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sz="1400" dirty="0"/>
                    </a:p>
                  </a:txBody>
                  <a:tcPr marL="68569" marR="68569" marT="68569" marB="68569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400"/>
                        <a:t>C</a:t>
                      </a:r>
                    </a:p>
                  </a:txBody>
                  <a:tcPr marL="68569" marR="68569" marT="68569" marB="68569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878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400"/>
                        <a:t>neon</a:t>
                      </a:r>
                    </a:p>
                  </a:txBody>
                  <a:tcPr marL="68569" marR="68569" marT="68569" marB="68569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sz="1400" dirty="0"/>
                    </a:p>
                  </a:txBody>
                  <a:tcPr marL="68569" marR="68569" marT="68569" marB="68569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subTitle" idx="1"/>
          </p:nvPr>
        </p:nvSpPr>
        <p:spPr>
          <a:xfrm>
            <a:off x="143869" y="700763"/>
            <a:ext cx="6390450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b="1">
                <a:solidFill>
                  <a:srgbClr val="000000"/>
                </a:solidFill>
              </a:rPr>
              <a:t>Definitions to write down:</a:t>
            </a:r>
          </a:p>
          <a:p>
            <a:pPr algn="l"/>
            <a:r>
              <a:rPr lang="en" b="1">
                <a:solidFill>
                  <a:srgbClr val="000000"/>
                </a:solidFill>
              </a:rPr>
              <a:t>Element: </a:t>
            </a:r>
            <a:r>
              <a:rPr lang="en">
                <a:solidFill>
                  <a:srgbClr val="000000"/>
                </a:solidFill>
              </a:rPr>
              <a:t>A unique substance that cannot be broken down into simpler substances through chemical processes. Elements serve as the building materials of all matter</a:t>
            </a:r>
          </a:p>
          <a:p>
            <a:pPr algn="l"/>
            <a:endParaRPr sz="450">
              <a:solidFill>
                <a:srgbClr val="000000"/>
              </a:solidFill>
            </a:endParaRPr>
          </a:p>
          <a:p>
            <a:pPr algn="l"/>
            <a:r>
              <a:rPr lang="en" b="1">
                <a:solidFill>
                  <a:srgbClr val="000000"/>
                </a:solidFill>
              </a:rPr>
              <a:t>Compound: </a:t>
            </a:r>
            <a:r>
              <a:rPr lang="en">
                <a:solidFill>
                  <a:srgbClr val="000000"/>
                </a:solidFill>
              </a:rPr>
              <a:t>A pure substance that is a chemical compound of two or more elements in a fixed ratio.</a:t>
            </a:r>
          </a:p>
          <a:p>
            <a:pPr algn="l"/>
            <a:r>
              <a:rPr lang="en">
                <a:solidFill>
                  <a:srgbClr val="000000"/>
                </a:solidFill>
              </a:rPr>
              <a:t> </a:t>
            </a:r>
          </a:p>
          <a:p>
            <a:pPr algn="l"/>
            <a:r>
              <a:rPr lang="en" b="1">
                <a:solidFill>
                  <a:srgbClr val="000000"/>
                </a:solidFill>
              </a:rPr>
              <a:t>Examples: </a:t>
            </a:r>
          </a:p>
          <a:p>
            <a:pPr algn="l"/>
            <a:r>
              <a:rPr lang="en">
                <a:solidFill>
                  <a:srgbClr val="000000"/>
                </a:solidFill>
              </a:rPr>
              <a:t>Cu = copper =</a:t>
            </a:r>
            <a:r>
              <a:rPr lang="en" b="1">
                <a:solidFill>
                  <a:srgbClr val="000000"/>
                </a:solidFill>
              </a:rPr>
              <a:t> element		</a:t>
            </a:r>
          </a:p>
          <a:p>
            <a:pPr algn="l"/>
            <a:r>
              <a:rPr lang="en">
                <a:solidFill>
                  <a:srgbClr val="000000"/>
                </a:solidFill>
              </a:rPr>
              <a:t>CuO = copper oxide =</a:t>
            </a:r>
            <a:r>
              <a:rPr lang="en" b="1">
                <a:solidFill>
                  <a:srgbClr val="000000"/>
                </a:solidFill>
              </a:rPr>
              <a:t> compound</a:t>
            </a:r>
          </a:p>
          <a:p>
            <a:pPr algn="l"/>
            <a:r>
              <a:rPr lang="en" b="1">
                <a:solidFill>
                  <a:srgbClr val="000000"/>
                </a:solidFill>
              </a:rPr>
              <a:t> </a:t>
            </a:r>
          </a:p>
          <a:p>
            <a:pPr algn="l"/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subTitle" idx="1"/>
          </p:nvPr>
        </p:nvSpPr>
        <p:spPr>
          <a:xfrm>
            <a:off x="143869" y="700763"/>
            <a:ext cx="6390450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b="1">
                <a:solidFill>
                  <a:srgbClr val="000000"/>
                </a:solidFill>
              </a:rPr>
              <a:t>Language of Chemistry</a:t>
            </a:r>
          </a:p>
        </p:txBody>
      </p:sp>
      <p:sp>
        <p:nvSpPr>
          <p:cNvPr id="73" name="Shape 73"/>
          <p:cNvSpPr txBox="1"/>
          <p:nvPr/>
        </p:nvSpPr>
        <p:spPr>
          <a:xfrm>
            <a:off x="2484150" y="2109863"/>
            <a:ext cx="2288025" cy="870300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Autofit/>
          </a:bodyPr>
          <a:lstStyle/>
          <a:p>
            <a:r>
              <a:rPr lang="en" sz="3750" b="1">
                <a:solidFill>
                  <a:schemeClr val="dk1"/>
                </a:solidFill>
              </a:rPr>
              <a:t>CuSO</a:t>
            </a:r>
            <a:r>
              <a:rPr lang="en" sz="3750" b="1" baseline="-25000">
                <a:solidFill>
                  <a:schemeClr val="dk1"/>
                </a:solidFill>
              </a:rPr>
              <a:t>4(aq)</a:t>
            </a:r>
          </a:p>
        </p:txBody>
      </p:sp>
      <p:sp>
        <p:nvSpPr>
          <p:cNvPr id="74" name="Shape 74"/>
          <p:cNvSpPr txBox="1"/>
          <p:nvPr/>
        </p:nvSpPr>
        <p:spPr>
          <a:xfrm>
            <a:off x="282038" y="1100588"/>
            <a:ext cx="6293925" cy="624825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Autofit/>
          </a:bodyPr>
          <a:lstStyle/>
          <a:p>
            <a:r>
              <a:rPr lang="en" sz="1800"/>
              <a:t>What can you tell about the chemical formula below?</a:t>
            </a:r>
          </a:p>
        </p:txBody>
      </p:sp>
      <p:grpSp>
        <p:nvGrpSpPr>
          <p:cNvPr id="75" name="Shape 75"/>
          <p:cNvGrpSpPr/>
          <p:nvPr/>
        </p:nvGrpSpPr>
        <p:grpSpPr>
          <a:xfrm>
            <a:off x="608287" y="1481212"/>
            <a:ext cx="2569163" cy="1374263"/>
            <a:chOff x="811050" y="1117700"/>
            <a:chExt cx="3425550" cy="1832350"/>
          </a:xfrm>
        </p:grpSpPr>
        <p:sp>
          <p:nvSpPr>
            <p:cNvPr id="76" name="Shape 76"/>
            <p:cNvSpPr/>
            <p:nvPr/>
          </p:nvSpPr>
          <p:spPr>
            <a:xfrm>
              <a:off x="3132900" y="1867350"/>
              <a:ext cx="1103700" cy="1082700"/>
            </a:xfrm>
            <a:prstGeom prst="rect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77" name="Shape 77"/>
            <p:cNvSpPr txBox="1"/>
            <p:nvPr/>
          </p:nvSpPr>
          <p:spPr>
            <a:xfrm>
              <a:off x="811050" y="1117700"/>
              <a:ext cx="1601700" cy="1291200"/>
            </a:xfrm>
            <a:prstGeom prst="rect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68569" tIns="68569" rIns="68569" bIns="68569" anchor="t" anchorCtr="0">
              <a:noAutofit/>
            </a:bodyPr>
            <a:lstStyle/>
            <a:p>
              <a:r>
                <a:rPr lang="en" sz="1800"/>
                <a:t>Chemical symbol for copper</a:t>
              </a:r>
            </a:p>
          </p:txBody>
        </p:sp>
        <p:cxnSp>
          <p:nvCxnSpPr>
            <p:cNvPr id="78" name="Shape 78"/>
            <p:cNvCxnSpPr>
              <a:stCxn id="77" idx="3"/>
              <a:endCxn id="76" idx="1"/>
            </p:cNvCxnSpPr>
            <p:nvPr/>
          </p:nvCxnSpPr>
          <p:spPr>
            <a:xfrm>
              <a:off x="2412750" y="1763300"/>
              <a:ext cx="720300" cy="6453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lg" len="lg"/>
              <a:tailEnd type="triangle" w="lg" len="lg"/>
            </a:ln>
          </p:spPr>
        </p:cxnSp>
      </p:grpSp>
      <p:grpSp>
        <p:nvGrpSpPr>
          <p:cNvPr id="79" name="Shape 79"/>
          <p:cNvGrpSpPr/>
          <p:nvPr/>
        </p:nvGrpSpPr>
        <p:grpSpPr>
          <a:xfrm>
            <a:off x="3542625" y="1515357"/>
            <a:ext cx="2288044" cy="1340119"/>
            <a:chOff x="4723500" y="1163225"/>
            <a:chExt cx="3050725" cy="1786825"/>
          </a:xfrm>
        </p:grpSpPr>
        <p:sp>
          <p:nvSpPr>
            <p:cNvPr id="80" name="Shape 80"/>
            <p:cNvSpPr/>
            <p:nvPr/>
          </p:nvSpPr>
          <p:spPr>
            <a:xfrm>
              <a:off x="4723500" y="1867350"/>
              <a:ext cx="450300" cy="1082700"/>
            </a:xfrm>
            <a:prstGeom prst="rect">
              <a:avLst/>
            </a:pr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81" name="Shape 81"/>
            <p:cNvSpPr txBox="1"/>
            <p:nvPr/>
          </p:nvSpPr>
          <p:spPr>
            <a:xfrm>
              <a:off x="6014725" y="1163225"/>
              <a:ext cx="1759500" cy="1291200"/>
            </a:xfrm>
            <a:prstGeom prst="rect">
              <a:avLst/>
            </a:pr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68569" tIns="68569" rIns="68569" bIns="68569" anchor="t" anchorCtr="0">
              <a:noAutofit/>
            </a:bodyPr>
            <a:lstStyle/>
            <a:p>
              <a:r>
                <a:rPr lang="en" sz="1800"/>
                <a:t>Chemical symbol for oxygen</a:t>
              </a:r>
            </a:p>
          </p:txBody>
        </p:sp>
        <p:cxnSp>
          <p:nvCxnSpPr>
            <p:cNvPr id="82" name="Shape 82"/>
            <p:cNvCxnSpPr>
              <a:stCxn id="81" idx="1"/>
              <a:endCxn id="80" idx="3"/>
            </p:cNvCxnSpPr>
            <p:nvPr/>
          </p:nvCxnSpPr>
          <p:spPr>
            <a:xfrm flipH="1">
              <a:off x="5173825" y="1808825"/>
              <a:ext cx="840900" cy="600000"/>
            </a:xfrm>
            <a:prstGeom prst="straightConnector1">
              <a:avLst/>
            </a:pr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lg" len="lg"/>
              <a:tailEnd type="triangle" w="lg" len="lg"/>
            </a:ln>
          </p:spPr>
        </p:cxnSp>
      </p:grpSp>
      <p:grpSp>
        <p:nvGrpSpPr>
          <p:cNvPr id="83" name="Shape 83"/>
          <p:cNvGrpSpPr/>
          <p:nvPr/>
        </p:nvGrpSpPr>
        <p:grpSpPr>
          <a:xfrm>
            <a:off x="1003707" y="2043450"/>
            <a:ext cx="2509444" cy="1908375"/>
            <a:chOff x="1338275" y="1867350"/>
            <a:chExt cx="3345925" cy="2544500"/>
          </a:xfrm>
        </p:grpSpPr>
        <p:sp>
          <p:nvSpPr>
            <p:cNvPr id="84" name="Shape 84"/>
            <p:cNvSpPr/>
            <p:nvPr/>
          </p:nvSpPr>
          <p:spPr>
            <a:xfrm>
              <a:off x="4275900" y="1867350"/>
              <a:ext cx="408300" cy="1082700"/>
            </a:xfrm>
            <a:prstGeom prst="rect">
              <a:avLst/>
            </a:pr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85" name="Shape 85"/>
            <p:cNvSpPr txBox="1"/>
            <p:nvPr/>
          </p:nvSpPr>
          <p:spPr>
            <a:xfrm>
              <a:off x="1338275" y="3120650"/>
              <a:ext cx="1482300" cy="1291200"/>
            </a:xfrm>
            <a:prstGeom prst="rect">
              <a:avLst/>
            </a:pr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68569" tIns="68569" rIns="68569" bIns="68569" anchor="t" anchorCtr="0">
              <a:noAutofit/>
            </a:bodyPr>
            <a:lstStyle/>
            <a:p>
              <a:r>
                <a:rPr lang="en" sz="1800"/>
                <a:t>Chemical symbol for sulfur</a:t>
              </a:r>
            </a:p>
          </p:txBody>
        </p:sp>
        <p:cxnSp>
          <p:nvCxnSpPr>
            <p:cNvPr id="86" name="Shape 86"/>
            <p:cNvCxnSpPr>
              <a:stCxn id="85" idx="3"/>
              <a:endCxn id="84" idx="2"/>
            </p:cNvCxnSpPr>
            <p:nvPr/>
          </p:nvCxnSpPr>
          <p:spPr>
            <a:xfrm rot="10800000" flipH="1">
              <a:off x="2820575" y="2949950"/>
              <a:ext cx="1659600" cy="816300"/>
            </a:xfrm>
            <a:prstGeom prst="straightConnector1">
              <a:avLst/>
            </a:pr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lg" len="lg"/>
              <a:tailEnd type="triangle" w="lg" len="lg"/>
            </a:ln>
          </p:spPr>
        </p:cxnSp>
      </p:grpSp>
      <p:grpSp>
        <p:nvGrpSpPr>
          <p:cNvPr id="87" name="Shape 87"/>
          <p:cNvGrpSpPr/>
          <p:nvPr/>
        </p:nvGrpSpPr>
        <p:grpSpPr>
          <a:xfrm>
            <a:off x="3422775" y="2535131"/>
            <a:ext cx="1319625" cy="1958438"/>
            <a:chOff x="4563700" y="2522925"/>
            <a:chExt cx="1759500" cy="2611250"/>
          </a:xfrm>
        </p:grpSpPr>
        <p:sp>
          <p:nvSpPr>
            <p:cNvPr id="88" name="Shape 88"/>
            <p:cNvSpPr/>
            <p:nvPr/>
          </p:nvSpPr>
          <p:spPr>
            <a:xfrm>
              <a:off x="5094550" y="2522925"/>
              <a:ext cx="276900" cy="533100"/>
            </a:xfrm>
            <a:prstGeom prst="rect">
              <a:avLst/>
            </a:prstGeom>
            <a:noFill/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89" name="Shape 89"/>
            <p:cNvSpPr txBox="1"/>
            <p:nvPr/>
          </p:nvSpPr>
          <p:spPr>
            <a:xfrm>
              <a:off x="4563700" y="3503075"/>
              <a:ext cx="1759500" cy="1631100"/>
            </a:xfrm>
            <a:prstGeom prst="rect">
              <a:avLst/>
            </a:prstGeom>
            <a:noFill/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68569" tIns="68569" rIns="68569" bIns="68569" anchor="t" anchorCtr="0">
              <a:noAutofit/>
            </a:bodyPr>
            <a:lstStyle/>
            <a:p>
              <a:r>
                <a:rPr lang="en" sz="1800"/>
                <a:t>Means there are 4 oxygen atoms</a:t>
              </a:r>
            </a:p>
          </p:txBody>
        </p:sp>
        <p:cxnSp>
          <p:nvCxnSpPr>
            <p:cNvPr id="90" name="Shape 90"/>
            <p:cNvCxnSpPr>
              <a:stCxn id="89" idx="0"/>
              <a:endCxn id="88" idx="3"/>
            </p:cNvCxnSpPr>
            <p:nvPr/>
          </p:nvCxnSpPr>
          <p:spPr>
            <a:xfrm rot="10800000">
              <a:off x="5371450" y="2789375"/>
              <a:ext cx="72000" cy="713700"/>
            </a:xfrm>
            <a:prstGeom prst="straightConnector1">
              <a:avLst/>
            </a:prstGeom>
            <a:noFill/>
            <a:ln w="28575" cap="flat" cmpd="sng">
              <a:solidFill>
                <a:srgbClr val="FF00FF"/>
              </a:solidFill>
              <a:prstDash val="solid"/>
              <a:round/>
              <a:headEnd type="none" w="lg" len="lg"/>
              <a:tailEnd type="triangle" w="lg" len="lg"/>
            </a:ln>
          </p:spPr>
        </p:cxnSp>
      </p:grpSp>
      <p:grpSp>
        <p:nvGrpSpPr>
          <p:cNvPr id="91" name="Shape 91"/>
          <p:cNvGrpSpPr/>
          <p:nvPr/>
        </p:nvGrpSpPr>
        <p:grpSpPr>
          <a:xfrm>
            <a:off x="4082587" y="2535131"/>
            <a:ext cx="2522888" cy="1796363"/>
            <a:chOff x="5443450" y="2522925"/>
            <a:chExt cx="3363850" cy="2395150"/>
          </a:xfrm>
        </p:grpSpPr>
        <p:sp>
          <p:nvSpPr>
            <p:cNvPr id="92" name="Shape 92"/>
            <p:cNvSpPr/>
            <p:nvPr/>
          </p:nvSpPr>
          <p:spPr>
            <a:xfrm>
              <a:off x="5443450" y="2522925"/>
              <a:ext cx="646500" cy="533100"/>
            </a:xfrm>
            <a:prstGeom prst="rect">
              <a:avLst/>
            </a:prstGeom>
            <a:noFill/>
            <a:ln w="28575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93" name="Shape 93"/>
            <p:cNvSpPr txBox="1"/>
            <p:nvPr/>
          </p:nvSpPr>
          <p:spPr>
            <a:xfrm>
              <a:off x="7047800" y="2847475"/>
              <a:ext cx="1759500" cy="2070600"/>
            </a:xfrm>
            <a:prstGeom prst="rect">
              <a:avLst/>
            </a:prstGeom>
            <a:noFill/>
            <a:ln w="28575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68569" tIns="68569" rIns="68569" bIns="68569" anchor="t" anchorCtr="0">
              <a:noAutofit/>
            </a:bodyPr>
            <a:lstStyle/>
            <a:p>
              <a:r>
                <a:rPr lang="en" sz="1800"/>
                <a:t>Means the substance is dissolved in water (aqueous)</a:t>
              </a:r>
            </a:p>
          </p:txBody>
        </p:sp>
        <p:cxnSp>
          <p:nvCxnSpPr>
            <p:cNvPr id="94" name="Shape 94"/>
            <p:cNvCxnSpPr>
              <a:stCxn id="93" idx="1"/>
              <a:endCxn id="92" idx="3"/>
            </p:cNvCxnSpPr>
            <p:nvPr/>
          </p:nvCxnSpPr>
          <p:spPr>
            <a:xfrm rot="10800000">
              <a:off x="6089900" y="2789575"/>
              <a:ext cx="957900" cy="1093200"/>
            </a:xfrm>
            <a:prstGeom prst="straightConnector1">
              <a:avLst/>
            </a:prstGeom>
            <a:noFill/>
            <a:ln w="28575" cap="flat" cmpd="sng">
              <a:solidFill>
                <a:srgbClr val="FFFF00"/>
              </a:solidFill>
              <a:prstDash val="solid"/>
              <a:round/>
              <a:headEnd type="none" w="lg" len="lg"/>
              <a:tailEnd type="triangle" w="lg" len="lg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subTitle" idx="1"/>
          </p:nvPr>
        </p:nvSpPr>
        <p:spPr>
          <a:xfrm>
            <a:off x="143869" y="700763"/>
            <a:ext cx="6390450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b="1">
                <a:solidFill>
                  <a:srgbClr val="000000"/>
                </a:solidFill>
              </a:rPr>
              <a:t>Difference between liquid and aqueous?	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198281" y="1138669"/>
            <a:ext cx="6408450" cy="3145500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Autofit/>
          </a:bodyPr>
          <a:lstStyle/>
          <a:p>
            <a:r>
              <a:rPr lang="en" sz="1800"/>
              <a:t>Liquid - the pure substance in liquid form</a:t>
            </a:r>
          </a:p>
          <a:p>
            <a:endParaRPr sz="1800"/>
          </a:p>
          <a:p>
            <a:r>
              <a:rPr lang="en" sz="1800"/>
              <a:t>Aqueous - a substance that has been dissolved in water</a:t>
            </a:r>
          </a:p>
          <a:p>
            <a:endParaRPr sz="1800"/>
          </a:p>
          <a:p>
            <a:r>
              <a:rPr lang="en" sz="1800"/>
              <a:t>For example: NaOH</a:t>
            </a:r>
          </a:p>
          <a:p>
            <a:endParaRPr sz="1800"/>
          </a:p>
          <a:p>
            <a:endParaRPr sz="1800"/>
          </a:p>
        </p:txBody>
      </p:sp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281" y="2643600"/>
            <a:ext cx="2145132" cy="1703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8750" y="2566322"/>
            <a:ext cx="2477737" cy="1858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69478" y="2132775"/>
            <a:ext cx="1207294" cy="2214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subTitle" idx="1"/>
          </p:nvPr>
        </p:nvSpPr>
        <p:spPr>
          <a:xfrm>
            <a:off x="143869" y="700763"/>
            <a:ext cx="6390450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b="1">
                <a:solidFill>
                  <a:srgbClr val="000000"/>
                </a:solidFill>
              </a:rPr>
              <a:t>Difference between liquid and aqueous?	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198281" y="1138669"/>
            <a:ext cx="6408450" cy="3145500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Autofit/>
          </a:bodyPr>
          <a:lstStyle/>
          <a:p>
            <a:r>
              <a:rPr lang="en" sz="1800"/>
              <a:t>Liquid - the pure substance in liquid form</a:t>
            </a:r>
          </a:p>
          <a:p>
            <a:endParaRPr sz="1800"/>
          </a:p>
          <a:p>
            <a:r>
              <a:rPr lang="en" sz="1800"/>
              <a:t>Aqueous - a substance that has been dissolved in water</a:t>
            </a:r>
          </a:p>
          <a:p>
            <a:endParaRPr sz="1800"/>
          </a:p>
          <a:p>
            <a:r>
              <a:rPr lang="en" sz="1800"/>
              <a:t>For example: Copper</a:t>
            </a:r>
          </a:p>
          <a:p>
            <a:endParaRPr sz="1800"/>
          </a:p>
          <a:p>
            <a:endParaRPr sz="1800"/>
          </a:p>
        </p:txBody>
      </p:sp>
      <p:pic>
        <p:nvPicPr>
          <p:cNvPr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469" y="2628506"/>
            <a:ext cx="1790943" cy="179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65950" y="2546821"/>
            <a:ext cx="3517763" cy="1954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subTitle" idx="1"/>
          </p:nvPr>
        </p:nvSpPr>
        <p:spPr>
          <a:xfrm>
            <a:off x="143869" y="700763"/>
            <a:ext cx="6390450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b="1">
                <a:solidFill>
                  <a:srgbClr val="000000"/>
                </a:solidFill>
              </a:rPr>
              <a:t>Definitions to write down:</a:t>
            </a:r>
          </a:p>
          <a:p>
            <a:pPr algn="l"/>
            <a:endParaRPr b="1">
              <a:solidFill>
                <a:srgbClr val="000000"/>
              </a:solidFill>
            </a:endParaRPr>
          </a:p>
          <a:p>
            <a:pPr algn="l"/>
            <a:r>
              <a:rPr lang="en" b="1">
                <a:solidFill>
                  <a:srgbClr val="000000"/>
                </a:solidFill>
              </a:rPr>
              <a:t>Chemical Formula: </a:t>
            </a:r>
            <a:r>
              <a:rPr lang="en">
                <a:solidFill>
                  <a:srgbClr val="000000"/>
                </a:solidFill>
              </a:rPr>
              <a:t>A combination of symbols and subscripts that indicates the number and type of elements in a compound</a:t>
            </a:r>
            <a:r>
              <a:rPr lang="en" b="1">
                <a:solidFill>
                  <a:srgbClr val="000000"/>
                </a:solidFill>
              </a:rPr>
              <a:t> </a:t>
            </a:r>
          </a:p>
          <a:p>
            <a:pPr algn="l"/>
            <a:endParaRPr b="1">
              <a:solidFill>
                <a:srgbClr val="000000"/>
              </a:solidFill>
            </a:endParaRPr>
          </a:p>
          <a:p>
            <a:pPr algn="l"/>
            <a:r>
              <a:rPr lang="en" b="1">
                <a:solidFill>
                  <a:srgbClr val="000000"/>
                </a:solidFill>
              </a:rPr>
              <a:t>Phase: </a:t>
            </a:r>
            <a:r>
              <a:rPr lang="en">
                <a:solidFill>
                  <a:srgbClr val="000000"/>
                </a:solidFill>
              </a:rPr>
              <a:t>The physical form a substance is in, such as solid, liquid, or gas. Very dependent on temperature of the substance.</a:t>
            </a:r>
          </a:p>
          <a:p>
            <a:pPr algn="l"/>
            <a:endParaRPr b="1">
              <a:solidFill>
                <a:srgbClr val="000000"/>
              </a:solidFill>
            </a:endParaRPr>
          </a:p>
          <a:p>
            <a:pPr algn="l"/>
            <a:r>
              <a:rPr lang="en" b="1">
                <a:solidFill>
                  <a:srgbClr val="000000"/>
                </a:solidFill>
              </a:rPr>
              <a:t>Aqueous: </a:t>
            </a:r>
            <a:r>
              <a:rPr lang="en">
                <a:solidFill>
                  <a:srgbClr val="000000"/>
                </a:solidFill>
              </a:rPr>
              <a:t>a substance dissolved in water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subTitle" idx="1"/>
          </p:nvPr>
        </p:nvSpPr>
        <p:spPr>
          <a:xfrm>
            <a:off x="143869" y="700763"/>
            <a:ext cx="6390450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b="1" dirty="0">
                <a:solidFill>
                  <a:srgbClr val="000000"/>
                </a:solidFill>
              </a:rPr>
              <a:t>Mystery Vials Activity</a:t>
            </a:r>
          </a:p>
          <a:p>
            <a:pPr algn="l"/>
            <a:endParaRPr b="1" dirty="0">
              <a:solidFill>
                <a:srgbClr val="000000"/>
              </a:solidFill>
            </a:endParaRPr>
          </a:p>
          <a:p>
            <a:pPr algn="l"/>
            <a:r>
              <a:rPr lang="en" dirty="0">
                <a:solidFill>
                  <a:srgbClr val="000000"/>
                </a:solidFill>
              </a:rPr>
              <a:t>There are two identical sets of 18 vials around the room. </a:t>
            </a:r>
          </a:p>
          <a:p>
            <a:pPr algn="l"/>
            <a:endParaRPr dirty="0">
              <a:solidFill>
                <a:srgbClr val="000000"/>
              </a:solidFill>
            </a:endParaRPr>
          </a:p>
          <a:p>
            <a:pPr algn="l"/>
            <a:r>
              <a:rPr lang="en" dirty="0">
                <a:solidFill>
                  <a:srgbClr val="000000"/>
                </a:solidFill>
              </a:rPr>
              <a:t>DO NOT uncap the tubes</a:t>
            </a:r>
          </a:p>
          <a:p>
            <a:pPr algn="l"/>
            <a:endParaRPr dirty="0">
              <a:solidFill>
                <a:srgbClr val="000000"/>
              </a:solidFill>
            </a:endParaRPr>
          </a:p>
          <a:p>
            <a:pPr algn="l"/>
            <a:r>
              <a:rPr lang="en" dirty="0">
                <a:solidFill>
                  <a:srgbClr val="000000"/>
                </a:solidFill>
              </a:rPr>
              <a:t>Only handle tubes GENTLY, over the counter (in case they fall/break)</a:t>
            </a:r>
          </a:p>
          <a:p>
            <a:pPr algn="l"/>
            <a:endParaRPr lang="en" dirty="0">
              <a:solidFill>
                <a:srgbClr val="000000"/>
              </a:solidFill>
            </a:endParaRPr>
          </a:p>
          <a:p>
            <a:pPr algn="l"/>
            <a:r>
              <a:rPr lang="en" dirty="0">
                <a:solidFill>
                  <a:srgbClr val="000000"/>
                </a:solidFill>
              </a:rPr>
              <a:t>Observe each vial and complete the table, then answer the questions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subTitle" idx="1"/>
          </p:nvPr>
        </p:nvSpPr>
        <p:spPr>
          <a:xfrm>
            <a:off x="143869" y="700763"/>
            <a:ext cx="6390450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b="1" dirty="0">
                <a:solidFill>
                  <a:srgbClr val="000000"/>
                </a:solidFill>
              </a:rPr>
              <a:t>Exit Task</a:t>
            </a:r>
          </a:p>
        </p:txBody>
      </p:sp>
      <p:sp>
        <p:nvSpPr>
          <p:cNvPr id="122" name="Shape 122"/>
          <p:cNvSpPr txBox="1"/>
          <p:nvPr/>
        </p:nvSpPr>
        <p:spPr>
          <a:xfrm>
            <a:off x="143869" y="1051519"/>
            <a:ext cx="6415650" cy="3416400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Autofit/>
          </a:bodyPr>
          <a:lstStyle/>
          <a:p>
            <a:pPr marL="342900" indent="-285750">
              <a:buSzPct val="100000"/>
              <a:buAutoNum type="arabicPeriod"/>
            </a:pPr>
            <a:r>
              <a:rPr lang="en" sz="1800" dirty="0"/>
              <a:t>Is copper sulfate (CuSO</a:t>
            </a:r>
            <a:r>
              <a:rPr lang="en" sz="1800" baseline="-25000" dirty="0"/>
              <a:t>4</a:t>
            </a:r>
            <a:r>
              <a:rPr lang="en" sz="1800" dirty="0"/>
              <a:t>) an element or a compound?</a:t>
            </a:r>
          </a:p>
          <a:p>
            <a:pPr marL="342900" indent="-285750">
              <a:buSzPct val="100000"/>
              <a:buAutoNum type="arabicPeriod"/>
            </a:pPr>
            <a:r>
              <a:rPr lang="en" sz="1800" dirty="0"/>
              <a:t>How do you know?</a:t>
            </a:r>
          </a:p>
          <a:p>
            <a:endParaRPr sz="1800" dirty="0"/>
          </a:p>
          <a:p>
            <a:endParaRPr lang="en" sz="1800" b="1" dirty="0"/>
          </a:p>
          <a:p>
            <a:endParaRPr lang="en" sz="1800" b="1" dirty="0"/>
          </a:p>
          <a:p>
            <a:r>
              <a:rPr lang="en" sz="1800" b="1" dirty="0"/>
              <a:t>Homework: Read chapter 6 in the textbook, then complete problems 1-6 (p. 26) on a loose sheet of paper that can be turned in tomorrow</a:t>
            </a:r>
          </a:p>
          <a:p>
            <a:pPr>
              <a:buClr>
                <a:schemeClr val="dk1"/>
              </a:buClr>
            </a:pPr>
            <a:endParaRPr sz="18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362</Words>
  <Application>Microsoft Office PowerPoint</Application>
  <PresentationFormat>Custom</PresentationFormat>
  <Paragraphs>64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Thursday, September 14, 2017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September 14, 2017 </dc:title>
  <dc:creator>David Swart</dc:creator>
  <cp:lastModifiedBy>David Swart</cp:lastModifiedBy>
  <cp:revision>1</cp:revision>
  <dcterms:modified xsi:type="dcterms:W3CDTF">2017-09-13T20:38:30Z</dcterms:modified>
</cp:coreProperties>
</file>