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7" r:id="rId2"/>
    <p:sldId id="273" r:id="rId3"/>
    <p:sldId id="259" r:id="rId4"/>
    <p:sldId id="260" r:id="rId5"/>
    <p:sldId id="263" r:id="rId6"/>
    <p:sldId id="279" r:id="rId7"/>
    <p:sldId id="280" r:id="rId8"/>
    <p:sldId id="281" r:id="rId9"/>
    <p:sldId id="278" r:id="rId10"/>
    <p:sldId id="265" r:id="rId11"/>
    <p:sldId id="269" r:id="rId12"/>
    <p:sldId id="275" r:id="rId13"/>
    <p:sldId id="277" r:id="rId14"/>
    <p:sldId id="270" r:id="rId15"/>
    <p:sldId id="282" r:id="rId16"/>
    <p:sldId id="283" r:id="rId17"/>
    <p:sldId id="284" r:id="rId18"/>
    <p:sldId id="271" r:id="rId19"/>
    <p:sldId id="28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EB5E1-F965-1C4F-9756-3D8D91F6F5EA}" type="datetimeFigureOut">
              <a:rPr lang="en-US" smtClean="0"/>
              <a:t>9/24/2017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70E97-1801-3E45-ACC7-B11653215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C8752A-9E34-7E42-9CB1-C1353B283825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6978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9DA447-AFD2-274E-9F88-FCF88F58641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5D0CF9-1B77-5C43-A8E8-1ED9D415C99D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048E0A-2925-5646-9DEE-123E0DDA774D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B8C3CE-1513-F24C-940C-D19757E90486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31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1B846F-A043-364C-B8E9-DA37A04D6C5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63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048E0A-2925-5646-9DEE-123E0DDA774D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145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C966E07-B965-7045-B7BB-0393A0938D28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047639-A53D-A94B-99B3-2A8D0650D6C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C966E07-B965-7045-B7BB-0393A0938D28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170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2DA43A8-699C-E840-BA9B-4AE68799D442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095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2369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980512A-EEAC-F845-85BA-16EB9DD92028}" type="slidenum">
              <a:rPr lang="en-US" sz="1200">
                <a:solidFill>
                  <a:prstClr val="black"/>
                </a:solidFill>
              </a:rPr>
              <a:pPr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F03909-4EE2-494F-AF93-3B5C2E951FB0}" type="slidenum">
              <a:rPr lang="en-US" sz="1200">
                <a:solidFill>
                  <a:prstClr val="black"/>
                </a:solidFill>
              </a:rPr>
              <a:pPr/>
              <a:t>20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solidFill>
              <a:srgbClr val="FFFFFF"/>
            </a:solidFill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526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06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40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77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389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053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36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604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19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114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077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9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0RRVV4Diomg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10: Breaking the Code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The Periodic Table</a:t>
            </a:r>
          </a:p>
        </p:txBody>
      </p:sp>
    </p:spTree>
    <p:extLst>
      <p:ext uri="{BB962C8B-B14F-4D97-AF65-F5344CB8AC3E}">
        <p14:creationId xmlns:p14="http://schemas.microsoft.com/office/powerpoint/2010/main" val="87634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540111" y="411245"/>
            <a:ext cx="8702400" cy="519300"/>
          </a:xfrm>
          <a:prstGeom prst="rect">
            <a:avLst/>
          </a:prstGeom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400" dirty="0"/>
              <a:t>Mon</a:t>
            </a:r>
            <a:r>
              <a:rPr lang="en" sz="2400" dirty="0"/>
              <a:t>day, September 25, 2017	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004700" y="912637"/>
            <a:ext cx="3097200" cy="792600"/>
          </a:xfrm>
          <a:prstGeom prst="rect">
            <a:avLst/>
          </a:prstGeom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" sz="3200" b="1" dirty="0">
                <a:solidFill>
                  <a:srgbClr val="000000"/>
                </a:solidFill>
              </a:rPr>
              <a:t>Periodic Table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540111" y="1762607"/>
            <a:ext cx="8027114" cy="3844800"/>
          </a:xfrm>
          <a:prstGeom prst="rect">
            <a:avLst/>
          </a:prstGeom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" sz="2400" b="1" dirty="0">
                <a:solidFill>
                  <a:srgbClr val="000000"/>
                </a:solidFill>
              </a:rPr>
              <a:t>Objective: </a:t>
            </a:r>
            <a:r>
              <a:rPr lang="en" sz="2400" dirty="0">
                <a:solidFill>
                  <a:srgbClr val="000000"/>
                </a:solidFill>
              </a:rPr>
              <a:t>I will be able to explain the arrangement and describe general properties of the periodic table.</a:t>
            </a:r>
          </a:p>
          <a:p>
            <a:pPr algn="l"/>
            <a:endParaRPr lang="en" sz="2400" b="1" dirty="0">
              <a:solidFill>
                <a:srgbClr val="000000"/>
              </a:solidFill>
            </a:endParaRPr>
          </a:p>
          <a:p>
            <a:pPr algn="l"/>
            <a:r>
              <a:rPr lang="en" sz="2400" b="1" dirty="0">
                <a:solidFill>
                  <a:srgbClr val="000000"/>
                </a:solidFill>
              </a:rPr>
              <a:t>Entry Task: </a:t>
            </a:r>
          </a:p>
          <a:p>
            <a:pPr algn="l"/>
            <a:endParaRPr sz="2400" dirty="0">
              <a:solidFill>
                <a:schemeClr val="dk1"/>
              </a:solidFill>
            </a:endParaRPr>
          </a:p>
          <a:p>
            <a:pPr marL="76198">
              <a:buClr>
                <a:schemeClr val="dk1"/>
              </a:buClr>
            </a:pPr>
            <a:r>
              <a:rPr lang="en" sz="2400" dirty="0">
                <a:solidFill>
                  <a:schemeClr val="dk1"/>
                </a:solidFill>
              </a:rPr>
              <a:t>Do you expect carbon (C) </a:t>
            </a:r>
          </a:p>
          <a:p>
            <a:pPr algn="l"/>
            <a:r>
              <a:rPr lang="en" sz="2400" dirty="0">
                <a:solidFill>
                  <a:schemeClr val="dk1"/>
                </a:solidFill>
              </a:rPr>
              <a:t>to be more similar to </a:t>
            </a:r>
            <a:r>
              <a:rPr lang="en-US" sz="2400" dirty="0">
                <a:solidFill>
                  <a:schemeClr val="dk1"/>
                </a:solidFill>
              </a:rPr>
              <a:t>boron (B),</a:t>
            </a:r>
          </a:p>
          <a:p>
            <a:pPr algn="l"/>
            <a:r>
              <a:rPr lang="en" sz="2400" dirty="0">
                <a:solidFill>
                  <a:schemeClr val="dk1"/>
                </a:solidFill>
              </a:rPr>
              <a:t>nitrogen (N), or silicon (Si)?</a:t>
            </a:r>
          </a:p>
          <a:p>
            <a:pPr algn="l"/>
            <a:r>
              <a:rPr lang="en" sz="2400" dirty="0">
                <a:solidFill>
                  <a:schemeClr val="dk1"/>
                </a:solidFill>
              </a:rPr>
              <a:t>Refer to the image. </a:t>
            </a:r>
          </a:p>
          <a:p>
            <a:pPr algn="l"/>
            <a:r>
              <a:rPr lang="en" sz="2400" b="1" dirty="0">
                <a:solidFill>
                  <a:schemeClr val="dk1"/>
                </a:solidFill>
              </a:rPr>
              <a:t>Why?</a:t>
            </a:r>
          </a:p>
          <a:p>
            <a:pPr algn="l"/>
            <a:endParaRPr sz="2400" dirty="0">
              <a:solidFill>
                <a:schemeClr val="dk1"/>
              </a:solidFill>
            </a:endParaRPr>
          </a:p>
          <a:p>
            <a:pPr algn="l"/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57" name="Shape 57" descr="Capture.PNG"/>
          <p:cNvPicPr preferRelativeResize="0"/>
          <p:nvPr/>
        </p:nvPicPr>
        <p:blipFill rotWithShape="1">
          <a:blip r:embed="rId3">
            <a:alphaModFix/>
          </a:blip>
          <a:srcRect l="17949"/>
          <a:stretch/>
        </p:blipFill>
        <p:spPr>
          <a:xfrm>
            <a:off x="4891311" y="3118284"/>
            <a:ext cx="3572460" cy="2788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8483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information does the periodic table reveal about the elements?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8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775" y="2133600"/>
            <a:ext cx="7881425" cy="3886200"/>
          </a:xfrm>
        </p:spPr>
        <p:txBody>
          <a:bodyPr/>
          <a:lstStyle/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use the periodic table to identify elements that are metals, nonmetals, metalloids, alkali metals, alkaline earth metals, transition elements, halogens, noble gasses, lanthanides, and actinides</a:t>
            </a:r>
          </a:p>
          <a:p>
            <a:pPr marL="114300" lvl="1" indent="0" eaLnBrk="1" hangingPunct="1">
              <a:lnSpc>
                <a:spcPct val="90000"/>
              </a:lnSpc>
              <a:buNone/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describe the general properties of elements, that are periodic in nature</a:t>
            </a:r>
          </a:p>
          <a:p>
            <a:pPr marL="114300" lvl="1" indent="0" eaLnBrk="1" hangingPunct="1">
              <a:lnSpc>
                <a:spcPct val="90000"/>
              </a:lnSpc>
              <a:buNone/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predict the general properties of an element based on its location on the periodic table and identify elements that will exhibit similar chemical behavior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endParaRPr lang="en-US" sz="20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794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62" y="678766"/>
            <a:ext cx="7693855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3200" dirty="0">
                <a:latin typeface="Palatino" charset="0"/>
                <a:ea typeface="ＭＳ Ｐゴシック" charset="0"/>
              </a:rPr>
              <a:t>For the card sort, you created a Periodic Table of the </a:t>
            </a:r>
            <a:r>
              <a:rPr lang="en-US" sz="3200" u="sng" dirty="0">
                <a:latin typeface="Palatino" charset="0"/>
                <a:ea typeface="ＭＳ Ｐゴシック" charset="0"/>
              </a:rPr>
              <a:t>Main Group Elements</a:t>
            </a:r>
            <a:endParaRPr lang="en-US" sz="3600" u="sng" dirty="0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 dirty="0">
              <a:latin typeface="Minion Pro" charset="0"/>
              <a:ea typeface="ＭＳ Ｐゴシック" charset="0"/>
            </a:endParaRPr>
          </a:p>
        </p:txBody>
      </p:sp>
      <p:pic>
        <p:nvPicPr>
          <p:cNvPr id="101379" name="Picture 5" descr="LBCTG_ALC_988_05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4" r="78276" b="13670"/>
          <a:stretch/>
        </p:blipFill>
        <p:spPr bwMode="auto">
          <a:xfrm>
            <a:off x="1834676" y="1828801"/>
            <a:ext cx="1288348" cy="450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LBCTG_ALC_988_057">
            <a:extLst>
              <a:ext uri="{FF2B5EF4-FFF2-40B4-BE49-F238E27FC236}">
                <a16:creationId xmlns:a16="http://schemas.microsoft.com/office/drawing/2014/main" id="{39DCBE27-E59B-4F23-8302-9A8600481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9" t="43394" b="13670"/>
          <a:stretch/>
        </p:blipFill>
        <p:spPr bwMode="auto">
          <a:xfrm>
            <a:off x="3123024" y="1828801"/>
            <a:ext cx="3866271" cy="450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546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90489" y="6477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Vocabulary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752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85910" y="1691639"/>
            <a:ext cx="7162800" cy="18288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sz="2400" b="1" dirty="0">
                <a:latin typeface="Arial" charset="0"/>
                <a:ea typeface="ＭＳ Ｐゴシック" charset="0"/>
              </a:rPr>
              <a:t>Atomic Number:</a:t>
            </a:r>
            <a:r>
              <a:rPr lang="en-US" sz="2400" dirty="0">
                <a:latin typeface="Arial" charset="0"/>
                <a:ea typeface="ＭＳ Ｐゴシック" charset="0"/>
              </a:rPr>
              <a:t> The consecutive whole numbers associated with the elements on the periodic table. The atomic number is equal to the number of protons in the atomic nucleus of an element.</a:t>
            </a:r>
            <a:endParaRPr lang="en-US" dirty="0">
              <a:latin typeface="Minion Pro" charset="0"/>
              <a:ea typeface="ＭＳ Ｐゴシック" charset="0"/>
            </a:endParaRPr>
          </a:p>
        </p:txBody>
      </p:sp>
      <p:sp>
        <p:nvSpPr>
          <p:cNvPr id="107523" name="AutoShape 1029"/>
          <p:cNvSpPr>
            <a:spLocks noChangeArrowheads="1"/>
          </p:cNvSpPr>
          <p:nvPr/>
        </p:nvSpPr>
        <p:spPr bwMode="auto">
          <a:xfrm>
            <a:off x="909710" y="1615439"/>
            <a:ext cx="7162800" cy="1905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960A6-0D3B-4D58-8DB6-B65C467E1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67" t="9248" r="28410" b="14171"/>
          <a:stretch/>
        </p:blipFill>
        <p:spPr>
          <a:xfrm rot="5400000">
            <a:off x="1689294" y="3052691"/>
            <a:ext cx="2532185" cy="3938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79C8E-530E-46B8-A133-206AB14A9EC0}"/>
              </a:ext>
            </a:extLst>
          </p:cNvPr>
          <p:cNvSpPr txBox="1"/>
          <p:nvPr/>
        </p:nvSpPr>
        <p:spPr>
          <a:xfrm>
            <a:off x="5275385" y="3756075"/>
            <a:ext cx="3404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Note: </a:t>
            </a:r>
            <a:r>
              <a:rPr lang="en-US" sz="2400" b="1" u="sng" dirty="0"/>
              <a:t>atomic number is always an integer</a:t>
            </a:r>
            <a:r>
              <a:rPr lang="en-US" sz="2400" dirty="0"/>
              <a:t>, while average atomic mass is often presented as a decimal</a:t>
            </a:r>
          </a:p>
        </p:txBody>
      </p:sp>
    </p:spTree>
    <p:extLst>
      <p:ext uri="{BB962C8B-B14F-4D97-AF65-F5344CB8AC3E}">
        <p14:creationId xmlns:p14="http://schemas.microsoft.com/office/powerpoint/2010/main" val="320634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48286" y="5715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More Key Vocabulary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182" y="1595510"/>
            <a:ext cx="7162800" cy="3886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Group:</a:t>
            </a:r>
            <a:r>
              <a:rPr lang="en-US" sz="2400" dirty="0">
                <a:latin typeface="Arial" charset="0"/>
                <a:ea typeface="ＭＳ Ｐゴシック" charset="0"/>
              </a:rPr>
              <a:t> A vertical column in the periodic table. Elements in a group have similar properties.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Period:</a:t>
            </a:r>
            <a:r>
              <a:rPr lang="en-US" sz="2400" dirty="0">
                <a:latin typeface="Arial" charset="0"/>
                <a:ea typeface="ＭＳ Ｐゴシック" charset="0"/>
              </a:rPr>
              <a:t> Horizontal rows on the periodic table.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Alkali metals: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 1A.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Alkaline earth metals: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 2A.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Halogens: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 7A.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Noble gases: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 8A. They are called </a:t>
            </a:r>
            <a:r>
              <a:rPr lang="ja-JP" altLang="en-US" sz="2400" dirty="0">
                <a:latin typeface="Arial" charset="0"/>
                <a:ea typeface="ＭＳ Ｐゴシック" charset="0"/>
              </a:rPr>
              <a:t>“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noble</a:t>
            </a:r>
            <a:r>
              <a:rPr lang="ja-JP" altLang="en-US" sz="2400" dirty="0">
                <a:latin typeface="Arial" charset="0"/>
                <a:ea typeface="ＭＳ Ｐゴシック" charset="0"/>
              </a:rPr>
              <a:t>”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 gases because they are not reactive.</a:t>
            </a:r>
            <a:endParaRPr lang="en-US" altLang="ja-JP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Minion Pro" charset="0"/>
              <a:ea typeface="ＭＳ Ｐゴシック" charset="0"/>
            </a:endParaRPr>
          </a:p>
        </p:txBody>
      </p:sp>
      <p:sp>
        <p:nvSpPr>
          <p:cNvPr id="111619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20" name="AutoShape 5"/>
          <p:cNvSpPr>
            <a:spLocks noChangeArrowheads="1"/>
          </p:cNvSpPr>
          <p:nvPr/>
        </p:nvSpPr>
        <p:spPr bwMode="auto">
          <a:xfrm>
            <a:off x="813582" y="1380978"/>
            <a:ext cx="7391400" cy="3429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6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162433E-1378-4C7E-8D1B-314D072D103C}"/>
              </a:ext>
            </a:extLst>
          </p:cNvPr>
          <p:cNvGrpSpPr/>
          <p:nvPr/>
        </p:nvGrpSpPr>
        <p:grpSpPr>
          <a:xfrm>
            <a:off x="1981201" y="2364426"/>
            <a:ext cx="5154619" cy="4106779"/>
            <a:chOff x="1834676" y="1828801"/>
            <a:chExt cx="5154619" cy="4507662"/>
          </a:xfrm>
        </p:grpSpPr>
        <p:pic>
          <p:nvPicPr>
            <p:cNvPr id="20" name="Picture 5" descr="LBCTG_ALC_988_057">
              <a:extLst>
                <a:ext uri="{FF2B5EF4-FFF2-40B4-BE49-F238E27FC236}">
                  <a16:creationId xmlns:a16="http://schemas.microsoft.com/office/drawing/2014/main" id="{E3A0A0C5-0A2B-48A7-A4EF-567181BC16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394" r="78276" b="13670"/>
            <a:stretch/>
          </p:blipFill>
          <p:spPr bwMode="auto">
            <a:xfrm>
              <a:off x="1834676" y="1828801"/>
              <a:ext cx="1288348" cy="450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 descr="LBCTG_ALC_988_057">
              <a:extLst>
                <a:ext uri="{FF2B5EF4-FFF2-40B4-BE49-F238E27FC236}">
                  <a16:creationId xmlns:a16="http://schemas.microsoft.com/office/drawing/2014/main" id="{40AE02BD-D7A9-4B73-A79E-A90AF1BA56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09" t="43394" b="13670"/>
            <a:stretch/>
          </p:blipFill>
          <p:spPr bwMode="auto">
            <a:xfrm>
              <a:off x="3123024" y="1828801"/>
              <a:ext cx="3866271" cy="450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E62993-8088-49C0-96EE-CFB6B6BA3302}"/>
              </a:ext>
            </a:extLst>
          </p:cNvPr>
          <p:cNvCxnSpPr/>
          <p:nvPr/>
        </p:nvCxnSpPr>
        <p:spPr bwMode="auto">
          <a:xfrm>
            <a:off x="970670" y="3052689"/>
            <a:ext cx="0" cy="30948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DB9A4B8-CCC7-4DC9-9CA6-F587B4D20321}"/>
              </a:ext>
            </a:extLst>
          </p:cNvPr>
          <p:cNvSpPr txBox="1"/>
          <p:nvPr/>
        </p:nvSpPr>
        <p:spPr>
          <a:xfrm>
            <a:off x="411479" y="2281869"/>
            <a:ext cx="1090246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dirty="0"/>
              <a:t>group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8A0052-7FA3-455A-B3ED-583BA9803A5B}"/>
              </a:ext>
            </a:extLst>
          </p:cNvPr>
          <p:cNvCxnSpPr>
            <a:cxnSpLocks/>
          </p:cNvCxnSpPr>
          <p:nvPr/>
        </p:nvCxnSpPr>
        <p:spPr bwMode="auto">
          <a:xfrm>
            <a:off x="1206305" y="956916"/>
            <a:ext cx="682634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B129D51-C6A2-4BDF-8DF8-DB8B03700FF7}"/>
              </a:ext>
            </a:extLst>
          </p:cNvPr>
          <p:cNvSpPr txBox="1"/>
          <p:nvPr/>
        </p:nvSpPr>
        <p:spPr>
          <a:xfrm>
            <a:off x="3757246" y="495251"/>
            <a:ext cx="1090246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dirty="0"/>
              <a:t>period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FD699A-352D-418D-BEE3-C55C27CE5B6F}"/>
              </a:ext>
            </a:extLst>
          </p:cNvPr>
          <p:cNvSpPr txBox="1"/>
          <p:nvPr/>
        </p:nvSpPr>
        <p:spPr>
          <a:xfrm>
            <a:off x="1079694" y="1177802"/>
            <a:ext cx="7403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Alkali metals								Noble gases</a:t>
            </a:r>
          </a:p>
          <a:p>
            <a:r>
              <a:rPr lang="en-US" sz="2400" dirty="0"/>
              <a:t>		Alkali Earth metals		Halogens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443286-60D1-4DBD-8DA4-E1E37DF7EF18}"/>
              </a:ext>
            </a:extLst>
          </p:cNvPr>
          <p:cNvCxnSpPr>
            <a:cxnSpLocks/>
            <a:endCxn id="3" idx="1"/>
          </p:cNvCxnSpPr>
          <p:nvPr/>
        </p:nvCxnSpPr>
        <p:spPr bwMode="auto">
          <a:xfrm>
            <a:off x="1519309" y="1508789"/>
            <a:ext cx="534573" cy="754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984DF1-CFEB-4E80-8D9A-5BFB2646857D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8283" y="1990952"/>
            <a:ext cx="823531" cy="8246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EC83416-2E1A-4C37-999D-B993002C75F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16278" y="1593300"/>
            <a:ext cx="531007" cy="6697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9BF2BF-5459-4432-ABC6-9372F07C75BC}"/>
              </a:ext>
            </a:extLst>
          </p:cNvPr>
          <p:cNvCxnSpPr>
            <a:cxnSpLocks/>
          </p:cNvCxnSpPr>
          <p:nvPr/>
        </p:nvCxnSpPr>
        <p:spPr bwMode="auto">
          <a:xfrm>
            <a:off x="5891131" y="1996485"/>
            <a:ext cx="186112" cy="8191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E86B7B0-D3B8-459B-814F-A9F8A9E36FC7}"/>
              </a:ext>
            </a:extLst>
          </p:cNvPr>
          <p:cNvSpPr txBox="1"/>
          <p:nvPr/>
        </p:nvSpPr>
        <p:spPr>
          <a:xfrm>
            <a:off x="2053882" y="2078419"/>
            <a:ext cx="64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7EFFD9-94ED-4D97-B37A-FAA7C3D98FAB}"/>
              </a:ext>
            </a:extLst>
          </p:cNvPr>
          <p:cNvSpPr txBox="1"/>
          <p:nvPr/>
        </p:nvSpPr>
        <p:spPr>
          <a:xfrm>
            <a:off x="2700995" y="2815618"/>
            <a:ext cx="372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2A	    3A      4A	  5A      6A      7A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BCBF4E-909C-4C9E-9E07-658CC24C5860}"/>
              </a:ext>
            </a:extLst>
          </p:cNvPr>
          <p:cNvSpPr txBox="1"/>
          <p:nvPr/>
        </p:nvSpPr>
        <p:spPr>
          <a:xfrm>
            <a:off x="6488707" y="2058407"/>
            <a:ext cx="64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8A</a:t>
            </a:r>
          </a:p>
        </p:txBody>
      </p:sp>
    </p:spTree>
    <p:extLst>
      <p:ext uri="{BB962C8B-B14F-4D97-AF65-F5344CB8AC3E}">
        <p14:creationId xmlns:p14="http://schemas.microsoft.com/office/powerpoint/2010/main" val="322648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962" y="678766"/>
            <a:ext cx="7820465" cy="39624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r>
              <a:rPr lang="en-US" dirty="0">
                <a:latin typeface="Palatino" charset="0"/>
                <a:ea typeface="ＭＳ Ｐゴシック" charset="0"/>
              </a:rPr>
              <a:t>The card sort table of Main Group Elements can be opened up to accommodate more elements.</a:t>
            </a:r>
            <a:endParaRPr lang="en-US" sz="3200" dirty="0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endParaRPr lang="en-US" sz="2400" dirty="0">
              <a:latin typeface="Minion Pro" charset="0"/>
              <a:ea typeface="ＭＳ Ｐゴシック" charset="0"/>
            </a:endParaRPr>
          </a:p>
        </p:txBody>
      </p:sp>
      <p:pic>
        <p:nvPicPr>
          <p:cNvPr id="101379" name="Picture 5" descr="LBCTG_ALC_988_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4" b="13670"/>
          <a:stretch>
            <a:fillRect/>
          </a:stretch>
        </p:blipFill>
        <p:spPr bwMode="auto">
          <a:xfrm>
            <a:off x="1651800" y="1828801"/>
            <a:ext cx="5930686" cy="450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590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xfrm>
            <a:off x="8763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Behold the </a:t>
            </a:r>
            <a:r>
              <a:rPr lang="en-US" u="sng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Transition Elements,</a:t>
            </a:r>
            <a:endParaRPr lang="en-US" u="sng" dirty="0">
              <a:latin typeface="Arial" charset="0"/>
              <a:ea typeface="ＭＳ Ｐゴシック" charset="0"/>
            </a:endParaRPr>
          </a:p>
        </p:txBody>
      </p:sp>
      <p:pic>
        <p:nvPicPr>
          <p:cNvPr id="7" name="Picture 2" descr="Related image">
            <a:extLst>
              <a:ext uri="{FF2B5EF4-FFF2-40B4-BE49-F238E27FC236}">
                <a16:creationId xmlns:a16="http://schemas.microsoft.com/office/drawing/2014/main" id="{AC5C5CED-12FC-4BCD-B2B5-68A5B230E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524000"/>
            <a:ext cx="7096122" cy="418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46DA05-B65B-40CA-BAA2-463FAB045BD1}"/>
              </a:ext>
            </a:extLst>
          </p:cNvPr>
          <p:cNvCxnSpPr/>
          <p:nvPr/>
        </p:nvCxnSpPr>
        <p:spPr bwMode="auto">
          <a:xfrm>
            <a:off x="4121834" y="1406769"/>
            <a:ext cx="0" cy="10410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Left Brace 5">
            <a:extLst>
              <a:ext uri="{FF2B5EF4-FFF2-40B4-BE49-F238E27FC236}">
                <a16:creationId xmlns:a16="http://schemas.microsoft.com/office/drawing/2014/main" id="{4AD6407C-8C21-446B-A368-9EEEBF2D0264}"/>
              </a:ext>
            </a:extLst>
          </p:cNvPr>
          <p:cNvSpPr/>
          <p:nvPr/>
        </p:nvSpPr>
        <p:spPr bwMode="auto">
          <a:xfrm>
            <a:off x="4023360" y="914400"/>
            <a:ext cx="225083" cy="3319975"/>
          </a:xfrm>
          <a:prstGeom prst="lef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620000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2321C07-1F18-4434-A5A7-346B62497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42" y="5573151"/>
            <a:ext cx="79441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28" charset="-128"/>
              </a:defRPr>
            </a:lvl9pPr>
          </a:lstStyle>
          <a:p>
            <a:pPr defTabSz="914400" eaLnBrk="1" hangingPunct="1"/>
            <a:r>
              <a:rPr lang="en-US" kern="0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the </a:t>
            </a:r>
            <a:r>
              <a:rPr lang="en-US" u="sng" kern="0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Lanthanides</a:t>
            </a:r>
            <a:r>
              <a:rPr lang="en-US" kern="0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, and the </a:t>
            </a:r>
            <a:r>
              <a:rPr lang="en-US" u="sng" kern="0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Actinides</a:t>
            </a:r>
            <a:endParaRPr lang="en-US" u="sng" kern="0" dirty="0">
              <a:latin typeface="Arial" charset="0"/>
              <a:ea typeface="ＭＳ Ｐゴシック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2B5136C-4C88-4DC1-8FBD-42FCD5BC13BF}"/>
              </a:ext>
            </a:extLst>
          </p:cNvPr>
          <p:cNvSpPr/>
          <p:nvPr/>
        </p:nvSpPr>
        <p:spPr bwMode="auto">
          <a:xfrm>
            <a:off x="646012" y="5008098"/>
            <a:ext cx="887366" cy="815927"/>
          </a:xfrm>
          <a:custGeom>
            <a:avLst/>
            <a:gdLst>
              <a:gd name="connsiteX0" fmla="*/ 887366 w 887366"/>
              <a:gd name="connsiteY0" fmla="*/ 815927 h 815927"/>
              <a:gd name="connsiteX1" fmla="*/ 15170 w 887366"/>
              <a:gd name="connsiteY1" fmla="*/ 351693 h 815927"/>
              <a:gd name="connsiteX2" fmla="*/ 352794 w 887366"/>
              <a:gd name="connsiteY2" fmla="*/ 0 h 81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366" h="815927">
                <a:moveTo>
                  <a:pt x="887366" y="815927"/>
                </a:moveTo>
                <a:cubicBezTo>
                  <a:pt x="495815" y="651804"/>
                  <a:pt x="104265" y="487681"/>
                  <a:pt x="15170" y="351693"/>
                </a:cubicBezTo>
                <a:cubicBezTo>
                  <a:pt x="-73925" y="215705"/>
                  <a:pt x="254320" y="63305"/>
                  <a:pt x="352794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3F5562B-0980-4632-B8F6-5C0D48FD7CAD}"/>
              </a:ext>
            </a:extLst>
          </p:cNvPr>
          <p:cNvSpPr/>
          <p:nvPr/>
        </p:nvSpPr>
        <p:spPr bwMode="auto">
          <a:xfrm>
            <a:off x="7540283" y="5458265"/>
            <a:ext cx="999671" cy="548640"/>
          </a:xfrm>
          <a:custGeom>
            <a:avLst/>
            <a:gdLst>
              <a:gd name="connsiteX0" fmla="*/ 745588 w 999671"/>
              <a:gd name="connsiteY0" fmla="*/ 548640 h 548640"/>
              <a:gd name="connsiteX1" fmla="*/ 956603 w 999671"/>
              <a:gd name="connsiteY1" fmla="*/ 154744 h 548640"/>
              <a:gd name="connsiteX2" fmla="*/ 0 w 999671"/>
              <a:gd name="connsiteY2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671" h="548640">
                <a:moveTo>
                  <a:pt x="745588" y="548640"/>
                </a:moveTo>
                <a:cubicBezTo>
                  <a:pt x="913228" y="397412"/>
                  <a:pt x="1080868" y="246184"/>
                  <a:pt x="956603" y="154744"/>
                </a:cubicBezTo>
                <a:cubicBezTo>
                  <a:pt x="832338" y="63304"/>
                  <a:pt x="124265" y="7034"/>
                  <a:pt x="0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728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48286" y="6350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Even More Key Vocabulary</a:t>
            </a:r>
          </a:p>
        </p:txBody>
      </p:sp>
      <p:sp>
        <p:nvSpPr>
          <p:cNvPr id="113666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AutoShape 5"/>
          <p:cNvSpPr>
            <a:spLocks noChangeArrowheads="1"/>
          </p:cNvSpPr>
          <p:nvPr/>
        </p:nvSpPr>
        <p:spPr bwMode="auto">
          <a:xfrm>
            <a:off x="1066800" y="1981200"/>
            <a:ext cx="7391400" cy="3200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206326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Main group elements: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Groups 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r>
              <a:rPr lang="en-US" sz="2400" dirty="0">
                <a:latin typeface="Arial" charset="0"/>
                <a:ea typeface="ＭＳ Ｐゴシック" charset="0"/>
              </a:rPr>
              <a:t>1A to 8A.</a:t>
            </a: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Transition elements: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in Groups 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r>
              <a:rPr lang="en-US" sz="2400" dirty="0">
                <a:latin typeface="Arial" charset="0"/>
                <a:ea typeface="ＭＳ Ｐゴシック" charset="0"/>
              </a:rPr>
              <a:t>1B to 8B.</a:t>
            </a: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Lanthanides and actinides:</a:t>
            </a:r>
            <a:r>
              <a:rPr lang="en-US" sz="2400" dirty="0">
                <a:latin typeface="Arial" charset="0"/>
                <a:ea typeface="ＭＳ Ｐゴシック" charset="0"/>
              </a:rPr>
              <a:t> The two rows of 14 elements each that are often placed separately at the bottom of the periodic table so the table will fit comfortably on a sheet of paper.</a:t>
            </a:r>
          </a:p>
        </p:txBody>
      </p:sp>
    </p:spTree>
    <p:extLst>
      <p:ext uri="{BB962C8B-B14F-4D97-AF65-F5344CB8AC3E}">
        <p14:creationId xmlns:p14="http://schemas.microsoft.com/office/powerpoint/2010/main" val="1408580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A0CF8E88-B880-4591-87D9-CAF891593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786597"/>
            <a:ext cx="7096122" cy="418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93BEE8-28B7-48EA-B941-12B850B5927F}"/>
              </a:ext>
            </a:extLst>
          </p:cNvPr>
          <p:cNvSpPr/>
          <p:nvPr/>
        </p:nvSpPr>
        <p:spPr bwMode="auto">
          <a:xfrm>
            <a:off x="1097280" y="1786597"/>
            <a:ext cx="745588" cy="2968283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93D8CB-5E5B-4A86-8A00-A17ECAAF52E9}"/>
              </a:ext>
            </a:extLst>
          </p:cNvPr>
          <p:cNvSpPr/>
          <p:nvPr/>
        </p:nvSpPr>
        <p:spPr bwMode="auto">
          <a:xfrm>
            <a:off x="5934220" y="1786596"/>
            <a:ext cx="2259181" cy="2968283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7ECF56-A88A-4346-94F7-2AB9CEF10DAD}"/>
              </a:ext>
            </a:extLst>
          </p:cNvPr>
          <p:cNvSpPr txBox="1"/>
          <p:nvPr/>
        </p:nvSpPr>
        <p:spPr>
          <a:xfrm>
            <a:off x="386861" y="2823139"/>
            <a:ext cx="2166425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/>
              <a:t>Main Group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BAE7F0-9738-4493-8DD6-F8E0FC3258C4}"/>
              </a:ext>
            </a:extLst>
          </p:cNvPr>
          <p:cNvSpPr txBox="1"/>
          <p:nvPr/>
        </p:nvSpPr>
        <p:spPr>
          <a:xfrm>
            <a:off x="5934219" y="2844463"/>
            <a:ext cx="2166425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/>
              <a:t>Main Group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520A0A-183E-457A-975A-1A95B348B03B}"/>
              </a:ext>
            </a:extLst>
          </p:cNvPr>
          <p:cNvSpPr/>
          <p:nvPr/>
        </p:nvSpPr>
        <p:spPr bwMode="auto">
          <a:xfrm>
            <a:off x="2190238" y="3052689"/>
            <a:ext cx="3743980" cy="1702189"/>
          </a:xfrm>
          <a:prstGeom prst="rect">
            <a:avLst/>
          </a:prstGeom>
          <a:solidFill>
            <a:srgbClr val="FFC0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6D919E-CC9F-471F-A51A-EE67B21F6501}"/>
              </a:ext>
            </a:extLst>
          </p:cNvPr>
          <p:cNvSpPr txBox="1"/>
          <p:nvPr/>
        </p:nvSpPr>
        <p:spPr>
          <a:xfrm>
            <a:off x="2553286" y="2700989"/>
            <a:ext cx="3073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Transition Elements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063FAA-BECC-466C-87D6-DA4B4B84F588}"/>
              </a:ext>
            </a:extLst>
          </p:cNvPr>
          <p:cNvSpPr/>
          <p:nvPr/>
        </p:nvSpPr>
        <p:spPr bwMode="auto">
          <a:xfrm>
            <a:off x="2190238" y="4984428"/>
            <a:ext cx="5260763" cy="503058"/>
          </a:xfrm>
          <a:prstGeom prst="rect">
            <a:avLst/>
          </a:prstGeom>
          <a:solidFill>
            <a:srgbClr val="92D05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95D8E1-AD19-41A0-BF45-1F4E47FAA47C}"/>
              </a:ext>
            </a:extLst>
          </p:cNvPr>
          <p:cNvSpPr/>
          <p:nvPr/>
        </p:nvSpPr>
        <p:spPr bwMode="auto">
          <a:xfrm>
            <a:off x="2190238" y="5501545"/>
            <a:ext cx="5260763" cy="503058"/>
          </a:xfrm>
          <a:prstGeom prst="rect">
            <a:avLst/>
          </a:prstGeom>
          <a:solidFill>
            <a:schemeClr val="bg2">
              <a:lumMod val="50000"/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ED3FCA-DB6D-4CFA-9FCE-4CD5FA75E851}"/>
              </a:ext>
            </a:extLst>
          </p:cNvPr>
          <p:cNvSpPr/>
          <p:nvPr/>
        </p:nvSpPr>
        <p:spPr>
          <a:xfrm>
            <a:off x="386862" y="5005124"/>
            <a:ext cx="180337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Lanthanides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6D918C-93F5-493F-8729-7BEF32AB35C0}"/>
              </a:ext>
            </a:extLst>
          </p:cNvPr>
          <p:cNvSpPr/>
          <p:nvPr/>
        </p:nvSpPr>
        <p:spPr>
          <a:xfrm>
            <a:off x="761998" y="5467016"/>
            <a:ext cx="141615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Actinides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EA6D62F3-09B5-45E6-A00B-0CA8A76C1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985" y="612389"/>
            <a:ext cx="8074712" cy="914400"/>
          </a:xfrm>
        </p:spPr>
        <p:txBody>
          <a:bodyPr/>
          <a:lstStyle/>
          <a:p>
            <a:r>
              <a:rPr lang="en-US" dirty="0"/>
              <a:t>The Periodic Table, textbook edition</a:t>
            </a:r>
          </a:p>
        </p:txBody>
      </p:sp>
    </p:spTree>
    <p:extLst>
      <p:ext uri="{BB962C8B-B14F-4D97-AF65-F5344CB8AC3E}">
        <p14:creationId xmlns:p14="http://schemas.microsoft.com/office/powerpoint/2010/main" val="220960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59508-1522-4290-B9C0-8877AB6FF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42" y="771379"/>
            <a:ext cx="8298766" cy="914400"/>
          </a:xfrm>
        </p:spPr>
        <p:txBody>
          <a:bodyPr/>
          <a:lstStyle/>
          <a:p>
            <a:r>
              <a:rPr lang="en-US" sz="3200" dirty="0"/>
              <a:t>The Periodic Table, widescreen edition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B40B82-48E9-4CE9-B1E2-9336F8C40B9D}"/>
              </a:ext>
            </a:extLst>
          </p:cNvPr>
          <p:cNvGrpSpPr/>
          <p:nvPr/>
        </p:nvGrpSpPr>
        <p:grpSpPr>
          <a:xfrm>
            <a:off x="493542" y="3048000"/>
            <a:ext cx="8193258" cy="1963419"/>
            <a:chOff x="493542" y="1981200"/>
            <a:chExt cx="12005300" cy="3030220"/>
          </a:xfrm>
        </p:grpSpPr>
        <p:pic>
          <p:nvPicPr>
            <p:cNvPr id="4" name="Picture 2" descr="Related image">
              <a:extLst>
                <a:ext uri="{FF2B5EF4-FFF2-40B4-BE49-F238E27FC236}">
                  <a16:creationId xmlns:a16="http://schemas.microsoft.com/office/drawing/2014/main" id="{95324E42-0347-437F-95AC-B234969207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00" b="27980"/>
            <a:stretch/>
          </p:blipFill>
          <p:spPr bwMode="auto">
            <a:xfrm>
              <a:off x="493542" y="1981200"/>
              <a:ext cx="801858" cy="3010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Related image">
              <a:extLst>
                <a:ext uri="{FF2B5EF4-FFF2-40B4-BE49-F238E27FC236}">
                  <a16:creationId xmlns:a16="http://schemas.microsoft.com/office/drawing/2014/main" id="{8C409B0F-C746-47B4-9528-77E6B21610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94" b="27924"/>
            <a:stretch/>
          </p:blipFill>
          <p:spPr bwMode="auto">
            <a:xfrm>
              <a:off x="6516412" y="1998589"/>
              <a:ext cx="5982430" cy="3012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Related image">
              <a:extLst>
                <a:ext uri="{FF2B5EF4-FFF2-40B4-BE49-F238E27FC236}">
                  <a16:creationId xmlns:a16="http://schemas.microsoft.com/office/drawing/2014/main" id="{DB7F24C6-0B92-4D26-A627-E3414530EA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94" t="78190" r="10129"/>
            <a:stretch/>
          </p:blipFill>
          <p:spPr bwMode="auto">
            <a:xfrm>
              <a:off x="1267264" y="4099755"/>
              <a:ext cx="5263662" cy="91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8551192-0C03-4166-AD8F-A57CD59731D4}"/>
              </a:ext>
            </a:extLst>
          </p:cNvPr>
          <p:cNvSpPr/>
          <p:nvPr/>
        </p:nvSpPr>
        <p:spPr bwMode="auto">
          <a:xfrm>
            <a:off x="493542" y="3035213"/>
            <a:ext cx="528042" cy="1914270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58F75E-92E5-4370-AB0F-6FE7465859C5}"/>
              </a:ext>
            </a:extLst>
          </p:cNvPr>
          <p:cNvSpPr/>
          <p:nvPr/>
        </p:nvSpPr>
        <p:spPr bwMode="auto">
          <a:xfrm>
            <a:off x="7148342" y="3084362"/>
            <a:ext cx="1538458" cy="1865121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F111EE-C75A-4D94-BF74-6270378D10EE}"/>
              </a:ext>
            </a:extLst>
          </p:cNvPr>
          <p:cNvSpPr/>
          <p:nvPr/>
        </p:nvSpPr>
        <p:spPr bwMode="auto">
          <a:xfrm>
            <a:off x="4584768" y="3904343"/>
            <a:ext cx="2563573" cy="1045140"/>
          </a:xfrm>
          <a:prstGeom prst="rect">
            <a:avLst/>
          </a:prstGeom>
          <a:solidFill>
            <a:srgbClr val="FFC0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A39AD3-D017-4EA3-8AD0-F3D3DF7E130A}"/>
              </a:ext>
            </a:extLst>
          </p:cNvPr>
          <p:cNvSpPr/>
          <p:nvPr/>
        </p:nvSpPr>
        <p:spPr bwMode="auto">
          <a:xfrm>
            <a:off x="1021585" y="4415922"/>
            <a:ext cx="3543982" cy="263186"/>
          </a:xfrm>
          <a:prstGeom prst="rect">
            <a:avLst/>
          </a:prstGeom>
          <a:solidFill>
            <a:srgbClr val="92D05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E5D0CC-7081-4186-9034-2D3F0C1DD565}"/>
              </a:ext>
            </a:extLst>
          </p:cNvPr>
          <p:cNvSpPr/>
          <p:nvPr/>
        </p:nvSpPr>
        <p:spPr bwMode="auto">
          <a:xfrm>
            <a:off x="1021585" y="4686297"/>
            <a:ext cx="3543982" cy="263186"/>
          </a:xfrm>
          <a:prstGeom prst="rect">
            <a:avLst/>
          </a:prstGeom>
          <a:solidFill>
            <a:schemeClr val="bg2">
              <a:lumMod val="50000"/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F47B7A-73C8-4BE5-9D6F-A826C9FCE616}"/>
              </a:ext>
            </a:extLst>
          </p:cNvPr>
          <p:cNvSpPr txBox="1"/>
          <p:nvPr/>
        </p:nvSpPr>
        <p:spPr>
          <a:xfrm>
            <a:off x="7412036" y="2394951"/>
            <a:ext cx="984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Main Group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72240-9D18-47E1-831F-4D2B4E394493}"/>
              </a:ext>
            </a:extLst>
          </p:cNvPr>
          <p:cNvSpPr txBox="1"/>
          <p:nvPr/>
        </p:nvSpPr>
        <p:spPr>
          <a:xfrm>
            <a:off x="5201492" y="3504233"/>
            <a:ext cx="1613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Transition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4DC12E-3ADA-4473-AC9A-602AF8361673}"/>
              </a:ext>
            </a:extLst>
          </p:cNvPr>
          <p:cNvSpPr txBox="1"/>
          <p:nvPr/>
        </p:nvSpPr>
        <p:spPr>
          <a:xfrm>
            <a:off x="2194468" y="4049859"/>
            <a:ext cx="1651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Lanthanides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6CAABE-A0FE-499A-99C2-B65C8D0229B1}"/>
              </a:ext>
            </a:extLst>
          </p:cNvPr>
          <p:cNvSpPr txBox="1"/>
          <p:nvPr/>
        </p:nvSpPr>
        <p:spPr>
          <a:xfrm>
            <a:off x="2194469" y="4995419"/>
            <a:ext cx="1434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Actinides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8539E1-8E63-4E84-B5A2-37596DD0B0A1}"/>
              </a:ext>
            </a:extLst>
          </p:cNvPr>
          <p:cNvSpPr txBox="1"/>
          <p:nvPr/>
        </p:nvSpPr>
        <p:spPr>
          <a:xfrm>
            <a:off x="493542" y="2309947"/>
            <a:ext cx="984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Main Group</a:t>
            </a:r>
          </a:p>
        </p:txBody>
      </p:sp>
    </p:spTree>
    <p:extLst>
      <p:ext uri="{BB962C8B-B14F-4D97-AF65-F5344CB8AC3E}">
        <p14:creationId xmlns:p14="http://schemas.microsoft.com/office/powerpoint/2010/main" val="1282080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Metals:</a:t>
            </a:r>
            <a:r>
              <a:rPr lang="en-US" sz="2400" dirty="0">
                <a:latin typeface="Arial" charset="0"/>
                <a:ea typeface="ＭＳ Ｐゴシック" charset="0"/>
              </a:rPr>
              <a:t> Elements that are excellent conductors of heat and electricity. They generally are shiny and malleable (flexible). They are found to the left of the stair-step line on the periodic table.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Nonmetals:</a:t>
            </a:r>
            <a:r>
              <a:rPr lang="en-US" sz="2400" dirty="0">
                <a:latin typeface="Arial" charset="0"/>
                <a:ea typeface="ＭＳ Ｐゴシック" charset="0"/>
              </a:rPr>
              <a:t> Elements that are poor conductors of heat and electricity. They generally are dull and brittle. They are found to the right of the stair-step line.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 dirty="0">
                <a:latin typeface="Arial" charset="0"/>
                <a:ea typeface="ＭＳ Ｐゴシック" charset="0"/>
              </a:rPr>
              <a:t>Metalloids:</a:t>
            </a:r>
            <a:r>
              <a:rPr lang="en-US" sz="2400" dirty="0">
                <a:latin typeface="Arial" charset="0"/>
                <a:ea typeface="ＭＳ Ｐゴシック" charset="0"/>
              </a:rPr>
              <a:t> The elements between the metals and nonmetals. They are found along the stair-step line.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8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Minion Pro" charset="0"/>
              <a:ea typeface="ＭＳ Ｐゴシック" charset="0"/>
            </a:endParaRPr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1876425" y="1625600"/>
            <a:ext cx="1841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5716" name="AutoShape 5"/>
          <p:cNvSpPr>
            <a:spLocks noChangeArrowheads="1"/>
          </p:cNvSpPr>
          <p:nvPr/>
        </p:nvSpPr>
        <p:spPr bwMode="auto">
          <a:xfrm>
            <a:off x="1066800" y="1981200"/>
            <a:ext cx="7467600" cy="381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47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DACD59-320C-475B-B242-FA03DC83E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42" y="1558401"/>
            <a:ext cx="8131127" cy="375930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21C98266-06C1-4CC5-9CD8-15EE0A8FB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8623" y="609600"/>
            <a:ext cx="7834533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Metals, Nonmetals, and Metalloids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15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562707" y="667801"/>
            <a:ext cx="7911166" cy="533100"/>
          </a:xfrm>
          <a:prstGeom prst="rect">
            <a:avLst/>
          </a:prstGeom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" b="1" dirty="0">
                <a:solidFill>
                  <a:srgbClr val="000000"/>
                </a:solidFill>
              </a:rPr>
              <a:t>Periodic Table Patterns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562707" y="1532875"/>
            <a:ext cx="8149717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dk1"/>
                </a:solidFill>
              </a:rPr>
              <a:t>Horizontal patterns:</a:t>
            </a:r>
          </a:p>
          <a:p>
            <a:r>
              <a:rPr lang="en" sz="2400" b="1" dirty="0">
                <a:solidFill>
                  <a:schemeClr val="dk1"/>
                </a:solidFill>
              </a:rPr>
              <a:t>Atomic Mass</a:t>
            </a:r>
            <a:r>
              <a:rPr lang="en" sz="2400" dirty="0">
                <a:solidFill>
                  <a:schemeClr val="dk1"/>
                </a:solidFill>
              </a:rPr>
              <a:t> - increases L-R (exceptions - iodine, argon)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Radius</a:t>
            </a:r>
            <a:r>
              <a:rPr lang="en" sz="2400" dirty="0">
                <a:solidFill>
                  <a:schemeClr val="dk1"/>
                </a:solidFill>
              </a:rPr>
              <a:t> - decreases L-R across rows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“Sticks”</a:t>
            </a:r>
            <a:r>
              <a:rPr lang="en" sz="2400" dirty="0">
                <a:solidFill>
                  <a:schemeClr val="dk1"/>
                </a:solidFill>
              </a:rPr>
              <a:t> - increase in # L-R across rows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Compound chemical formula</a:t>
            </a:r>
            <a:r>
              <a:rPr lang="en" sz="2400" dirty="0">
                <a:solidFill>
                  <a:schemeClr val="dk1"/>
                </a:solidFill>
              </a:rPr>
              <a:t> - changes L-R as follows:</a:t>
            </a:r>
          </a:p>
          <a:p>
            <a:r>
              <a:rPr lang="en" sz="2400" dirty="0">
                <a:solidFill>
                  <a:schemeClr val="dk1"/>
                </a:solidFill>
              </a:rPr>
              <a:t>Cl → Cl</a:t>
            </a:r>
            <a:r>
              <a:rPr lang="en" sz="2400" baseline="-25000" dirty="0">
                <a:solidFill>
                  <a:schemeClr val="dk1"/>
                </a:solidFill>
              </a:rPr>
              <a:t>2</a:t>
            </a:r>
            <a:r>
              <a:rPr lang="en" sz="2400" dirty="0">
                <a:solidFill>
                  <a:schemeClr val="dk1"/>
                </a:solidFill>
              </a:rPr>
              <a:t> → Cl</a:t>
            </a:r>
            <a:r>
              <a:rPr lang="en" sz="2400" baseline="-25000" dirty="0">
                <a:solidFill>
                  <a:schemeClr val="dk1"/>
                </a:solidFill>
              </a:rPr>
              <a:t>3</a:t>
            </a:r>
            <a:r>
              <a:rPr lang="en" sz="2400" dirty="0">
                <a:solidFill>
                  <a:schemeClr val="dk1"/>
                </a:solidFill>
              </a:rPr>
              <a:t> → H</a:t>
            </a:r>
            <a:r>
              <a:rPr lang="en" sz="2400" baseline="-25000" dirty="0">
                <a:solidFill>
                  <a:schemeClr val="dk1"/>
                </a:solidFill>
              </a:rPr>
              <a:t>4</a:t>
            </a:r>
            <a:r>
              <a:rPr lang="en" sz="2400" dirty="0">
                <a:solidFill>
                  <a:schemeClr val="dk1"/>
                </a:solidFill>
              </a:rPr>
              <a:t> → H</a:t>
            </a:r>
            <a:r>
              <a:rPr lang="en" sz="2400" baseline="-25000" dirty="0">
                <a:solidFill>
                  <a:schemeClr val="dk1"/>
                </a:solidFill>
              </a:rPr>
              <a:t>3</a:t>
            </a:r>
            <a:r>
              <a:rPr lang="en" sz="2400" dirty="0">
                <a:solidFill>
                  <a:schemeClr val="dk1"/>
                </a:solidFill>
              </a:rPr>
              <a:t> → H</a:t>
            </a:r>
            <a:r>
              <a:rPr lang="en" sz="2400" baseline="-25000" dirty="0">
                <a:solidFill>
                  <a:schemeClr val="dk1"/>
                </a:solidFill>
              </a:rPr>
              <a:t>2</a:t>
            </a:r>
            <a:r>
              <a:rPr lang="en" sz="2400" dirty="0">
                <a:solidFill>
                  <a:schemeClr val="dk1"/>
                </a:solidFill>
              </a:rPr>
              <a:t> → H → nothing</a:t>
            </a:r>
          </a:p>
          <a:p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95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subTitle" idx="1"/>
          </p:nvPr>
        </p:nvSpPr>
        <p:spPr>
          <a:xfrm>
            <a:off x="590843" y="667801"/>
            <a:ext cx="8520600" cy="533100"/>
          </a:xfrm>
          <a:prstGeom prst="rect">
            <a:avLst/>
          </a:prstGeom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" b="1" dirty="0">
                <a:solidFill>
                  <a:srgbClr val="000000"/>
                </a:solidFill>
              </a:rPr>
              <a:t>Periodic Table Patterns 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590843" y="1532875"/>
            <a:ext cx="7891975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dk1"/>
                </a:solidFill>
              </a:rPr>
              <a:t>Vertical patterns:</a:t>
            </a:r>
          </a:p>
          <a:p>
            <a:r>
              <a:rPr lang="en" sz="2400" b="1" dirty="0">
                <a:solidFill>
                  <a:schemeClr val="dk1"/>
                </a:solidFill>
              </a:rPr>
              <a:t>Atomic Mass</a:t>
            </a:r>
            <a:r>
              <a:rPr lang="en" sz="2400" dirty="0">
                <a:solidFill>
                  <a:schemeClr val="dk1"/>
                </a:solidFill>
              </a:rPr>
              <a:t> - decreases Top to Bottom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Reactivity</a:t>
            </a:r>
            <a:r>
              <a:rPr lang="en" sz="2400" dirty="0">
                <a:solidFill>
                  <a:schemeClr val="dk1"/>
                </a:solidFill>
              </a:rPr>
              <a:t> - Some columns increase T-B, some decrease T-B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“Sticks”</a:t>
            </a:r>
            <a:r>
              <a:rPr lang="en" sz="2400" dirty="0">
                <a:solidFill>
                  <a:schemeClr val="dk1"/>
                </a:solidFill>
              </a:rPr>
              <a:t> - Same # of “sticks” within a column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Radius</a:t>
            </a:r>
            <a:r>
              <a:rPr lang="en" sz="2400" dirty="0">
                <a:solidFill>
                  <a:schemeClr val="dk1"/>
                </a:solidFill>
              </a:rPr>
              <a:t> - increases T-B</a:t>
            </a:r>
          </a:p>
          <a:p>
            <a:endParaRPr sz="2400" dirty="0">
              <a:solidFill>
                <a:schemeClr val="dk1"/>
              </a:solidFill>
            </a:endParaRPr>
          </a:p>
          <a:p>
            <a:r>
              <a:rPr lang="en" sz="2400" b="1" dirty="0">
                <a:solidFill>
                  <a:schemeClr val="dk1"/>
                </a:solidFill>
              </a:rPr>
              <a:t>Softness</a:t>
            </a:r>
            <a:r>
              <a:rPr lang="en" sz="2400" dirty="0">
                <a:solidFill>
                  <a:schemeClr val="dk1"/>
                </a:solidFill>
              </a:rPr>
              <a:t> - increases in METALS T-B</a:t>
            </a:r>
          </a:p>
          <a:p>
            <a:endParaRPr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312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718624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Reactivity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F77C9-1882-4B03-9648-B819B774C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770" y="1384186"/>
            <a:ext cx="6119108" cy="493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37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1FE40-C80E-4883-9705-71824C219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099" y="609600"/>
            <a:ext cx="7391400" cy="914400"/>
          </a:xfrm>
        </p:spPr>
        <p:txBody>
          <a:bodyPr/>
          <a:lstStyle/>
          <a:p>
            <a:r>
              <a:rPr lang="en-US" b="0" dirty="0"/>
              <a:t>The Periodic Table: Crash Course</a:t>
            </a:r>
            <a:endParaRPr lang="en-US" dirty="0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F2773A33-BE52-42A7-9E90-3E2073DEC0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2" t="20627" r="34616" b="14132"/>
          <a:stretch/>
        </p:blipFill>
        <p:spPr>
          <a:xfrm>
            <a:off x="1139482" y="1871003"/>
            <a:ext cx="6822953" cy="3770142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033B2D-DBD8-4E2B-B01F-31CA85DC9B42}"/>
              </a:ext>
            </a:extLst>
          </p:cNvPr>
          <p:cNvSpPr/>
          <p:nvPr/>
        </p:nvSpPr>
        <p:spPr>
          <a:xfrm>
            <a:off x="1427869" y="5849035"/>
            <a:ext cx="5746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https://www.youtube.com/watch?v=0RRVV4Diomg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359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97988"/>
            <a:ext cx="7391400" cy="914400"/>
          </a:xfrm>
          <a:noFill/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Look up silver, Ag, on your periodic table. Use these cards for Cu, copper, and Au, gold, to create a card for silver.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Gill Sans Light" charset="0"/>
              <a:ea typeface="ＭＳ Ｐゴシック" charset="0"/>
            </a:endParaRPr>
          </a:p>
        </p:txBody>
      </p:sp>
      <p:pic>
        <p:nvPicPr>
          <p:cNvPr id="119811" name="Picture 5" descr="LBCTG_ALC_988_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3"/>
          <a:stretch>
            <a:fillRect/>
          </a:stretch>
        </p:blipFill>
        <p:spPr bwMode="auto">
          <a:xfrm>
            <a:off x="2806700" y="3657600"/>
            <a:ext cx="169068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6" descr="LBCTG_ALC_988_0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3"/>
          <a:stretch>
            <a:fillRect/>
          </a:stretch>
        </p:blipFill>
        <p:spPr bwMode="auto">
          <a:xfrm>
            <a:off x="4864100" y="3657600"/>
            <a:ext cx="16891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52593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648</Words>
  <Application>Microsoft Office PowerPoint</Application>
  <PresentationFormat>On-screen Show (4:3)</PresentationFormat>
  <Paragraphs>104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ＭＳ Ｐゴシック</vt:lpstr>
      <vt:lpstr>Arial</vt:lpstr>
      <vt:lpstr>Calibri</vt:lpstr>
      <vt:lpstr>Gill Sans Light</vt:lpstr>
      <vt:lpstr>Minion Pro</vt:lpstr>
      <vt:lpstr>Palatino</vt:lpstr>
      <vt:lpstr>Times</vt:lpstr>
      <vt:lpstr>Times New Roman</vt:lpstr>
      <vt:lpstr>Blank Presentation</vt:lpstr>
      <vt:lpstr>Lesson 10: Breaking the Code</vt:lpstr>
      <vt:lpstr>Monday, September 25, 2017  </vt:lpstr>
      <vt:lpstr>Key Question</vt:lpstr>
      <vt:lpstr>You will be able to:</vt:lpstr>
      <vt:lpstr>PowerPoint Presentation</vt:lpstr>
      <vt:lpstr>Key Vocabulary</vt:lpstr>
      <vt:lpstr>More Key Vocabulary</vt:lpstr>
      <vt:lpstr>PowerPoint Presentation</vt:lpstr>
      <vt:lpstr>PowerPoint Presentation</vt:lpstr>
      <vt:lpstr>Behold the Transition Elements,</vt:lpstr>
      <vt:lpstr>Even More Key Vocabulary</vt:lpstr>
      <vt:lpstr>The Periodic Table, textbook edition</vt:lpstr>
      <vt:lpstr>The Periodic Table, widescreen edition</vt:lpstr>
      <vt:lpstr>Discussion Notes (cont.)</vt:lpstr>
      <vt:lpstr>Metals, Nonmetals, and Metalloids</vt:lpstr>
      <vt:lpstr>PowerPoint Presentation</vt:lpstr>
      <vt:lpstr>PowerPoint Presentation</vt:lpstr>
      <vt:lpstr>Reactivity</vt:lpstr>
      <vt:lpstr>The Periodic Table: Crash Course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10: Breaking the Code</dc:title>
  <dc:creator>Matthew Belford</dc:creator>
  <cp:lastModifiedBy>David Swart</cp:lastModifiedBy>
  <cp:revision>15</cp:revision>
  <dcterms:created xsi:type="dcterms:W3CDTF">2014-12-05T20:35:03Z</dcterms:created>
  <dcterms:modified xsi:type="dcterms:W3CDTF">2017-09-24T17:03:37Z</dcterms:modified>
</cp:coreProperties>
</file>