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0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81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Char char="●"/>
              <a:defRPr sz="1100"/>
            </a:lvl1pPr>
            <a:lvl2pPr lvl="1">
              <a:spcBef>
                <a:spcPts val="0"/>
              </a:spcBef>
              <a:buChar char="○"/>
              <a:defRPr sz="1100"/>
            </a:lvl2pPr>
            <a:lvl3pPr lvl="2">
              <a:spcBef>
                <a:spcPts val="0"/>
              </a:spcBef>
              <a:buChar char="■"/>
              <a:defRPr sz="1100"/>
            </a:lvl3pPr>
            <a:lvl4pPr lvl="3">
              <a:spcBef>
                <a:spcPts val="0"/>
              </a:spcBef>
              <a:buChar char="●"/>
              <a:defRPr sz="1100"/>
            </a:lvl4pPr>
            <a:lvl5pPr lvl="4">
              <a:spcBef>
                <a:spcPts val="0"/>
              </a:spcBef>
              <a:buChar char="○"/>
              <a:defRPr sz="1100"/>
            </a:lvl5pPr>
            <a:lvl6pPr lvl="5">
              <a:spcBef>
                <a:spcPts val="0"/>
              </a:spcBef>
              <a:buChar char="■"/>
              <a:defRPr sz="1100"/>
            </a:lvl6pPr>
            <a:lvl7pPr lvl="6">
              <a:spcBef>
                <a:spcPts val="0"/>
              </a:spcBef>
              <a:buChar char="●"/>
              <a:defRPr sz="1100"/>
            </a:lvl7pPr>
            <a:lvl8pPr lvl="7">
              <a:spcBef>
                <a:spcPts val="0"/>
              </a:spcBef>
              <a:buChar char="○"/>
              <a:defRPr sz="1100"/>
            </a:lvl8pPr>
            <a:lvl9pPr lvl="8">
              <a:spcBef>
                <a:spcPts val="0"/>
              </a:spcBef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Shape 6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Shape 8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Shape 8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Shape 9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Shape 10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Shape 11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5200"/>
            </a:lvl1pPr>
            <a:lvl2pPr lvl="1" algn="ctr">
              <a:spcBef>
                <a:spcPts val="0"/>
              </a:spcBef>
              <a:buSzPct val="100000"/>
              <a:defRPr sz="5200"/>
            </a:lvl2pPr>
            <a:lvl3pPr lvl="2" algn="ctr">
              <a:spcBef>
                <a:spcPts val="0"/>
              </a:spcBef>
              <a:buSzPct val="100000"/>
              <a:defRPr sz="5200"/>
            </a:lvl3pPr>
            <a:lvl4pPr lvl="3" algn="ctr">
              <a:spcBef>
                <a:spcPts val="0"/>
              </a:spcBef>
              <a:buSzPct val="100000"/>
              <a:defRPr sz="5200"/>
            </a:lvl4pPr>
            <a:lvl5pPr lvl="4" algn="ctr">
              <a:spcBef>
                <a:spcPts val="0"/>
              </a:spcBef>
              <a:buSzPct val="100000"/>
              <a:defRPr sz="5200"/>
            </a:lvl5pPr>
            <a:lvl6pPr lvl="5" algn="ctr">
              <a:spcBef>
                <a:spcPts val="0"/>
              </a:spcBef>
              <a:buSzPct val="100000"/>
              <a:defRPr sz="5200"/>
            </a:lvl6pPr>
            <a:lvl7pPr lvl="6" algn="ctr">
              <a:spcBef>
                <a:spcPts val="0"/>
              </a:spcBef>
              <a:buSzPct val="100000"/>
              <a:defRPr sz="5200"/>
            </a:lvl7pPr>
            <a:lvl8pPr lvl="7" algn="ctr">
              <a:spcBef>
                <a:spcPts val="0"/>
              </a:spcBef>
              <a:buSzPct val="100000"/>
              <a:defRPr sz="5200"/>
            </a:lvl8pPr>
            <a:lvl9pPr lvl="8" algn="ctr">
              <a:spcBef>
                <a:spcPts val="0"/>
              </a:spcBef>
              <a:buSzPct val="100000"/>
              <a:defRPr sz="52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 algn="ctr">
              <a:spcBef>
                <a:spcPts val="0"/>
              </a:spcBef>
              <a:buSzPct val="100000"/>
              <a:defRPr sz="3600"/>
            </a:lvl1pPr>
            <a:lvl2pPr lvl="1" algn="ctr">
              <a:spcBef>
                <a:spcPts val="0"/>
              </a:spcBef>
              <a:buSzPct val="100000"/>
              <a:defRPr sz="3600"/>
            </a:lvl2pPr>
            <a:lvl3pPr lvl="2" algn="ctr">
              <a:spcBef>
                <a:spcPts val="0"/>
              </a:spcBef>
              <a:buSzPct val="100000"/>
              <a:defRPr sz="3600"/>
            </a:lvl3pPr>
            <a:lvl4pPr lvl="3" algn="ctr">
              <a:spcBef>
                <a:spcPts val="0"/>
              </a:spcBef>
              <a:buSzPct val="100000"/>
              <a:defRPr sz="3600"/>
            </a:lvl4pPr>
            <a:lvl5pPr lvl="4" algn="ctr">
              <a:spcBef>
                <a:spcPts val="0"/>
              </a:spcBef>
              <a:buSzPct val="100000"/>
              <a:defRPr sz="3600"/>
            </a:lvl5pPr>
            <a:lvl6pPr lvl="5" algn="ctr">
              <a:spcBef>
                <a:spcPts val="0"/>
              </a:spcBef>
              <a:buSzPct val="100000"/>
              <a:defRPr sz="3600"/>
            </a:lvl6pPr>
            <a:lvl7pPr lvl="6" algn="ctr">
              <a:spcBef>
                <a:spcPts val="0"/>
              </a:spcBef>
              <a:buSzPct val="100000"/>
              <a:defRPr sz="3600"/>
            </a:lvl7pPr>
            <a:lvl8pPr lvl="7" algn="ctr">
              <a:spcBef>
                <a:spcPts val="0"/>
              </a:spcBef>
              <a:buSzPct val="100000"/>
              <a:defRPr sz="3600"/>
            </a:lvl8pPr>
            <a:lvl9pPr lvl="8" algn="ctr">
              <a:spcBef>
                <a:spcPts val="0"/>
              </a:spcBef>
              <a:buSzPct val="100000"/>
              <a:defRPr sz="3600"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>
              <a:spcBef>
                <a:spcPts val="0"/>
              </a:spcBef>
              <a:buSzPct val="100000"/>
              <a:defRPr sz="4800"/>
            </a:lvl1pPr>
            <a:lvl2pPr lvl="1">
              <a:spcBef>
                <a:spcPts val="0"/>
              </a:spcBef>
              <a:buSzPct val="100000"/>
              <a:defRPr sz="4800"/>
            </a:lvl2pPr>
            <a:lvl3pPr lvl="2">
              <a:spcBef>
                <a:spcPts val="0"/>
              </a:spcBef>
              <a:buSzPct val="100000"/>
              <a:defRPr sz="4800"/>
            </a:lvl3pPr>
            <a:lvl4pPr lvl="3">
              <a:spcBef>
                <a:spcPts val="0"/>
              </a:spcBef>
              <a:buSzPct val="100000"/>
              <a:defRPr sz="4800"/>
            </a:lvl4pPr>
            <a:lvl5pPr lvl="4">
              <a:spcBef>
                <a:spcPts val="0"/>
              </a:spcBef>
              <a:buSzPct val="100000"/>
              <a:defRPr sz="4800"/>
            </a:lvl5pPr>
            <a:lvl6pPr lvl="5">
              <a:spcBef>
                <a:spcPts val="0"/>
              </a:spcBef>
              <a:buSzPct val="100000"/>
              <a:defRPr sz="4800"/>
            </a:lvl6pPr>
            <a:lvl7pPr lvl="6">
              <a:spcBef>
                <a:spcPts val="0"/>
              </a:spcBef>
              <a:buSzPct val="100000"/>
              <a:defRPr sz="4800"/>
            </a:lvl7pPr>
            <a:lvl8pPr lvl="7">
              <a:spcBef>
                <a:spcPts val="0"/>
              </a:spcBef>
              <a:buSzPct val="100000"/>
              <a:defRPr sz="4800"/>
            </a:lvl8pPr>
            <a:lvl9pPr lvl="8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4200"/>
            </a:lvl1pPr>
            <a:lvl2pPr lvl="1" algn="ctr">
              <a:spcBef>
                <a:spcPts val="0"/>
              </a:spcBef>
              <a:buSzPct val="100000"/>
              <a:defRPr sz="4200"/>
            </a:lvl2pPr>
            <a:lvl3pPr lvl="2" algn="ctr">
              <a:spcBef>
                <a:spcPts val="0"/>
              </a:spcBef>
              <a:buSzPct val="100000"/>
              <a:defRPr sz="4200"/>
            </a:lvl3pPr>
            <a:lvl4pPr lvl="3" algn="ctr">
              <a:spcBef>
                <a:spcPts val="0"/>
              </a:spcBef>
              <a:buSzPct val="100000"/>
              <a:defRPr sz="4200"/>
            </a:lvl4pPr>
            <a:lvl5pPr lvl="4" algn="ctr">
              <a:spcBef>
                <a:spcPts val="0"/>
              </a:spcBef>
              <a:buSzPct val="100000"/>
              <a:defRPr sz="4200"/>
            </a:lvl5pPr>
            <a:lvl6pPr lvl="5" algn="ctr">
              <a:spcBef>
                <a:spcPts val="0"/>
              </a:spcBef>
              <a:buSzPct val="100000"/>
              <a:defRPr sz="4200"/>
            </a:lvl6pPr>
            <a:lvl7pPr lvl="6" algn="ctr">
              <a:spcBef>
                <a:spcPts val="0"/>
              </a:spcBef>
              <a:buSzPct val="100000"/>
              <a:defRPr sz="4200"/>
            </a:lvl7pPr>
            <a:lvl8pPr lvl="7" algn="ctr">
              <a:spcBef>
                <a:spcPts val="0"/>
              </a:spcBef>
              <a:buSzPct val="100000"/>
              <a:defRPr sz="4200"/>
            </a:lvl8pPr>
            <a:lvl9pPr lvl="8" algn="ctr">
              <a:spcBef>
                <a:spcPts val="0"/>
              </a:spcBef>
              <a:buSzPct val="100000"/>
              <a:defRPr sz="42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12000"/>
            </a:lvl1pPr>
            <a:lvl2pPr lvl="1" algn="ctr">
              <a:spcBef>
                <a:spcPts val="0"/>
              </a:spcBef>
              <a:buSzPct val="100000"/>
              <a:defRPr sz="12000"/>
            </a:lvl2pPr>
            <a:lvl3pPr lvl="2" algn="ctr">
              <a:spcBef>
                <a:spcPts val="0"/>
              </a:spcBef>
              <a:buSzPct val="100000"/>
              <a:defRPr sz="12000"/>
            </a:lvl3pPr>
            <a:lvl4pPr lvl="3" algn="ctr">
              <a:spcBef>
                <a:spcPts val="0"/>
              </a:spcBef>
              <a:buSzPct val="100000"/>
              <a:defRPr sz="12000"/>
            </a:lvl4pPr>
            <a:lvl5pPr lvl="4" algn="ctr">
              <a:spcBef>
                <a:spcPts val="0"/>
              </a:spcBef>
              <a:buSzPct val="100000"/>
              <a:defRPr sz="12000"/>
            </a:lvl5pPr>
            <a:lvl6pPr lvl="5" algn="ctr">
              <a:spcBef>
                <a:spcPts val="0"/>
              </a:spcBef>
              <a:buSzPct val="100000"/>
              <a:defRPr sz="12000"/>
            </a:lvl6pPr>
            <a:lvl7pPr lvl="6" algn="ctr">
              <a:spcBef>
                <a:spcPts val="0"/>
              </a:spcBef>
              <a:buSzPct val="100000"/>
              <a:defRPr sz="12000"/>
            </a:lvl7pPr>
            <a:lvl8pPr lvl="7" algn="ctr">
              <a:spcBef>
                <a:spcPts val="0"/>
              </a:spcBef>
              <a:buSzPct val="100000"/>
              <a:defRPr sz="12000"/>
            </a:lvl8pPr>
            <a:lvl9pPr lvl="8" algn="ctr">
              <a:spcBef>
                <a:spcPts val="0"/>
              </a:spcBef>
              <a:buSzPct val="100000"/>
              <a:defRPr sz="12000"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C9DAF8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Char char="●"/>
              <a:defRPr sz="1800">
                <a:solidFill>
                  <a:schemeClr val="dk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○"/>
              <a:defRPr>
                <a:solidFill>
                  <a:schemeClr val="dk2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■"/>
              <a:defRPr>
                <a:solidFill>
                  <a:schemeClr val="dk2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●"/>
              <a:defRPr>
                <a:solidFill>
                  <a:schemeClr val="dk2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○"/>
              <a:defRPr>
                <a:solidFill>
                  <a:schemeClr val="dk2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■"/>
              <a:defRPr>
                <a:solidFill>
                  <a:schemeClr val="dk2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●"/>
              <a:defRPr>
                <a:solidFill>
                  <a:schemeClr val="dk2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○"/>
              <a:defRPr>
                <a:solidFill>
                  <a:schemeClr val="dk2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</a:rPr>
              <a:t>‹#›</a:t>
            </a:fld>
            <a:endParaRPr lang="en" sz="1000">
              <a:solidFill>
                <a:schemeClr val="dk2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sS3cIK9jlB8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>
            <a:spLocks noGrp="1"/>
          </p:cNvSpPr>
          <p:nvPr>
            <p:ph type="ctrTitle"/>
          </p:nvPr>
        </p:nvSpPr>
        <p:spPr>
          <a:xfrm>
            <a:off x="129775" y="58775"/>
            <a:ext cx="8702400" cy="519300"/>
          </a:xfrm>
          <a:prstGeom prst="rect">
            <a:avLst/>
          </a:prstGeom>
        </p:spPr>
        <p:txBody>
          <a:bodyPr wrap="square" lIns="91425" tIns="91425" rIns="91425" bIns="91425" anchor="b" anchorCtr="0">
            <a:noAutofit/>
          </a:bodyPr>
          <a:lstStyle/>
          <a:p>
            <a:pPr lvl="0" algn="l">
              <a:spcBef>
                <a:spcPts val="0"/>
              </a:spcBef>
              <a:buNone/>
            </a:pPr>
            <a:r>
              <a:rPr lang="en" sz="2400" dirty="0"/>
              <a:t>Tuesday, September 19, 2017		</a:t>
            </a:r>
          </a:p>
        </p:txBody>
      </p:sp>
      <p:sp>
        <p:nvSpPr>
          <p:cNvPr id="55" name="Shape 55"/>
          <p:cNvSpPr txBox="1">
            <a:spLocks noGrp="1"/>
          </p:cNvSpPr>
          <p:nvPr>
            <p:ph type="subTitle" idx="1"/>
          </p:nvPr>
        </p:nvSpPr>
        <p:spPr>
          <a:xfrm>
            <a:off x="129775" y="303800"/>
            <a:ext cx="8931600" cy="7926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3200" b="1" dirty="0">
                <a:solidFill>
                  <a:srgbClr val="000000"/>
                </a:solidFill>
              </a:rPr>
              <a:t>Periodic Table</a:t>
            </a:r>
          </a:p>
        </p:txBody>
      </p:sp>
      <p:pic>
        <p:nvPicPr>
          <p:cNvPr id="56" name="Shape 56" descr="Captur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19100" y="880000"/>
            <a:ext cx="5824899" cy="3205275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Shape 57"/>
          <p:cNvSpPr txBox="1">
            <a:spLocks noGrp="1"/>
          </p:cNvSpPr>
          <p:nvPr>
            <p:ph type="subTitle" idx="1"/>
          </p:nvPr>
        </p:nvSpPr>
        <p:spPr>
          <a:xfrm>
            <a:off x="174350" y="674975"/>
            <a:ext cx="3672300" cy="384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algn="l" rtl="0">
              <a:spcBef>
                <a:spcPts val="0"/>
              </a:spcBef>
              <a:buNone/>
            </a:pPr>
            <a:r>
              <a:rPr lang="en" sz="2400" b="1">
                <a:solidFill>
                  <a:srgbClr val="000000"/>
                </a:solidFill>
              </a:rPr>
              <a:t>Objective: </a:t>
            </a:r>
            <a:r>
              <a:rPr lang="en" sz="2400">
                <a:solidFill>
                  <a:srgbClr val="000000"/>
                </a:solidFill>
              </a:rPr>
              <a:t>I will be able to explain the arrangement of the periodic table. </a:t>
            </a:r>
          </a:p>
          <a:p>
            <a:pPr lvl="0" algn="l" rtl="0">
              <a:spcBef>
                <a:spcPts val="0"/>
              </a:spcBef>
              <a:buNone/>
            </a:pPr>
            <a:r>
              <a:rPr lang="en" sz="2400" b="1">
                <a:solidFill>
                  <a:srgbClr val="000000"/>
                </a:solidFill>
              </a:rPr>
              <a:t>Entry Task: </a:t>
            </a:r>
          </a:p>
          <a:p>
            <a:pPr marL="457200" lvl="0" indent="-381000" algn="l" rtl="0">
              <a:spcBef>
                <a:spcPts val="0"/>
              </a:spcBef>
              <a:buClr>
                <a:schemeClr val="dk1"/>
              </a:buClr>
              <a:buSzPct val="100000"/>
              <a:buAutoNum type="arabicPeriod"/>
            </a:pPr>
            <a:r>
              <a:rPr lang="en" sz="2400">
                <a:solidFill>
                  <a:schemeClr val="dk1"/>
                </a:solidFill>
              </a:rPr>
              <a:t>How do you think elements are organized in this table?</a:t>
            </a:r>
          </a:p>
          <a:p>
            <a:pPr marL="457200" lvl="0" indent="-381000" algn="l" rtl="0">
              <a:spcBef>
                <a:spcPts val="0"/>
              </a:spcBef>
              <a:buClr>
                <a:schemeClr val="dk1"/>
              </a:buClr>
              <a:buSzPct val="100000"/>
              <a:buAutoNum type="arabicPeriod"/>
            </a:pPr>
            <a:r>
              <a:rPr lang="en" sz="2400">
                <a:solidFill>
                  <a:schemeClr val="dk1"/>
                </a:solidFill>
              </a:rPr>
              <a:t>What do you think the creator of the chart was trying to do?</a:t>
            </a:r>
          </a:p>
          <a:p>
            <a:pPr lvl="0" algn="l" rtl="0">
              <a:spcBef>
                <a:spcPts val="0"/>
              </a:spcBef>
              <a:buNone/>
            </a:pPr>
            <a:endParaRPr sz="2400">
              <a:solidFill>
                <a:schemeClr val="dk1"/>
              </a:solidFill>
            </a:endParaRPr>
          </a:p>
          <a:p>
            <a:pPr lvl="0" algn="l" rtl="0">
              <a:spcBef>
                <a:spcPts val="0"/>
              </a:spcBef>
              <a:buNone/>
            </a:pPr>
            <a:endParaRPr sz="2400">
              <a:solidFill>
                <a:schemeClr val="dk1"/>
              </a:solidFill>
            </a:endParaRPr>
          </a:p>
          <a:p>
            <a:pPr lvl="0" algn="l" rtl="0">
              <a:spcBef>
                <a:spcPts val="0"/>
              </a:spcBef>
              <a:buNone/>
            </a:pPr>
            <a:endParaRPr sz="24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 txBox="1">
            <a:spLocks noGrp="1"/>
          </p:cNvSpPr>
          <p:nvPr>
            <p:ph type="subTitle" idx="1"/>
          </p:nvPr>
        </p:nvSpPr>
        <p:spPr>
          <a:xfrm>
            <a:off x="191825" y="77100"/>
            <a:ext cx="8520600" cy="5331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algn="l" rtl="0">
              <a:spcBef>
                <a:spcPts val="0"/>
              </a:spcBef>
              <a:buNone/>
            </a:pPr>
            <a:r>
              <a:rPr lang="en" b="1">
                <a:solidFill>
                  <a:srgbClr val="000000"/>
                </a:solidFill>
              </a:rPr>
              <a:t>Introducing the Periodic Table</a:t>
            </a:r>
          </a:p>
        </p:txBody>
      </p:sp>
      <p:sp>
        <p:nvSpPr>
          <p:cNvPr id="71" name="Shape 71"/>
          <p:cNvSpPr txBox="1"/>
          <p:nvPr/>
        </p:nvSpPr>
        <p:spPr>
          <a:xfrm>
            <a:off x="175025" y="675625"/>
            <a:ext cx="8554200" cy="3944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chemeClr val="hlink"/>
                </a:solidFill>
                <a:hlinkClick r:id="rId3"/>
              </a:rPr>
              <a:t>Comparing some reactions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</a:endParaRP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</a:rPr>
              <a:t>From 1st to last: lithium, sodium, potassium, rubidium, cesium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</a:rPr>
              <a:t>Not included: Francium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</a:endParaRP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</a:rPr>
              <a:t>Demonstrates property of </a:t>
            </a:r>
            <a:r>
              <a:rPr lang="en" sz="2400" b="1" i="1">
                <a:solidFill>
                  <a:schemeClr val="dk1"/>
                </a:solidFill>
              </a:rPr>
              <a:t>reactivity</a:t>
            </a:r>
            <a:r>
              <a:rPr lang="en" sz="2400">
                <a:solidFill>
                  <a:schemeClr val="dk1"/>
                </a:solidFill>
              </a:rPr>
              <a:t>.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</a:endParaRP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chemeClr val="dk1"/>
                </a:solidFill>
              </a:rPr>
              <a:t>Reactivity: Whether an element or a compound will chemically combine with other substances to form compounds, also describes the speed of a reaction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 txBox="1">
            <a:spLocks noGrp="1"/>
          </p:cNvSpPr>
          <p:nvPr>
            <p:ph type="subTitle" idx="1"/>
          </p:nvPr>
        </p:nvSpPr>
        <p:spPr>
          <a:xfrm>
            <a:off x="191825" y="77100"/>
            <a:ext cx="8520600" cy="5331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algn="l" rtl="0">
              <a:spcBef>
                <a:spcPts val="0"/>
              </a:spcBef>
              <a:buNone/>
            </a:pPr>
            <a:r>
              <a:rPr lang="en" b="1">
                <a:solidFill>
                  <a:srgbClr val="000000"/>
                </a:solidFill>
              </a:rPr>
              <a:t>Periodic Table Card Sort</a:t>
            </a:r>
          </a:p>
        </p:txBody>
      </p:sp>
      <p:sp>
        <p:nvSpPr>
          <p:cNvPr id="77" name="Shape 77"/>
          <p:cNvSpPr txBox="1"/>
          <p:nvPr/>
        </p:nvSpPr>
        <p:spPr>
          <a:xfrm>
            <a:off x="175025" y="675625"/>
            <a:ext cx="8554200" cy="3944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</a:rPr>
              <a:t>Use handout and card set to “make” your own periodic table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</a:endParaRP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</a:rPr>
              <a:t>NO CHEATING!! Don’t look up the answer, try to make sense on your own first. 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</a:endParaRP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</a:rPr>
              <a:t>Start with column of Be (beryllium), Mg (magnesium), Ca (calcium), and Sr (strontium)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</a:endParaRP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</a:rPr>
              <a:t>Use patterns on the cards to try to fill in the rest of the table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 txBox="1">
            <a:spLocks noGrp="1"/>
          </p:cNvSpPr>
          <p:nvPr>
            <p:ph type="subTitle" idx="1"/>
          </p:nvPr>
        </p:nvSpPr>
        <p:spPr>
          <a:xfrm>
            <a:off x="191825" y="77100"/>
            <a:ext cx="8520600" cy="5331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algn="l" rtl="0">
              <a:spcBef>
                <a:spcPts val="0"/>
              </a:spcBef>
              <a:buNone/>
            </a:pPr>
            <a:r>
              <a:rPr lang="en" b="1">
                <a:solidFill>
                  <a:srgbClr val="000000"/>
                </a:solidFill>
              </a:rPr>
              <a:t>Periodic Table Card Sort</a:t>
            </a:r>
          </a:p>
        </p:txBody>
      </p:sp>
      <p:sp>
        <p:nvSpPr>
          <p:cNvPr id="83" name="Shape 83"/>
          <p:cNvSpPr txBox="1"/>
          <p:nvPr/>
        </p:nvSpPr>
        <p:spPr>
          <a:xfrm>
            <a:off x="175025" y="675625"/>
            <a:ext cx="8554200" cy="3944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</a:rPr>
              <a:t>What are some patterns you sorted by?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</a:endParaRP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</a:rPr>
              <a:t>Did you have to abandon any characteristics and pck new ones?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</a:endParaRP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</a:rPr>
              <a:t>Did you discover any new characteristics or patterns during the activity?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 txBox="1">
            <a:spLocks noGrp="1"/>
          </p:cNvSpPr>
          <p:nvPr>
            <p:ph type="subTitle" idx="1"/>
          </p:nvPr>
        </p:nvSpPr>
        <p:spPr>
          <a:xfrm>
            <a:off x="191825" y="77100"/>
            <a:ext cx="8520600" cy="5331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algn="l" rtl="0">
              <a:spcBef>
                <a:spcPts val="0"/>
              </a:spcBef>
              <a:buNone/>
            </a:pPr>
            <a:r>
              <a:rPr lang="en" b="1">
                <a:solidFill>
                  <a:srgbClr val="000000"/>
                </a:solidFill>
              </a:rPr>
              <a:t>Periodic Table Card Sort</a:t>
            </a:r>
          </a:p>
        </p:txBody>
      </p:sp>
      <p:sp>
        <p:nvSpPr>
          <p:cNvPr id="89" name="Shape 89"/>
          <p:cNvSpPr txBox="1"/>
          <p:nvPr/>
        </p:nvSpPr>
        <p:spPr>
          <a:xfrm>
            <a:off x="175025" y="675625"/>
            <a:ext cx="8554200" cy="3944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</a:rPr>
              <a:t>Missing Element: Ge (germanium)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</a:endParaRP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</a:rPr>
              <a:t>Which card did you choose for Ge?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</a:endParaRP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</a:rPr>
              <a:t>What other properties can we predict for Ge?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 txBox="1">
            <a:spLocks noGrp="1"/>
          </p:cNvSpPr>
          <p:nvPr>
            <p:ph type="subTitle" idx="1"/>
          </p:nvPr>
        </p:nvSpPr>
        <p:spPr>
          <a:xfrm>
            <a:off x="191825" y="77100"/>
            <a:ext cx="8520600" cy="5331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algn="l" rtl="0">
              <a:spcBef>
                <a:spcPts val="0"/>
              </a:spcBef>
              <a:buNone/>
            </a:pPr>
            <a:r>
              <a:rPr lang="en" b="1">
                <a:solidFill>
                  <a:srgbClr val="000000"/>
                </a:solidFill>
              </a:rPr>
              <a:t>Check in</a:t>
            </a:r>
          </a:p>
        </p:txBody>
      </p:sp>
      <p:sp>
        <p:nvSpPr>
          <p:cNvPr id="95" name="Shape 95"/>
          <p:cNvSpPr txBox="1"/>
          <p:nvPr/>
        </p:nvSpPr>
        <p:spPr>
          <a:xfrm>
            <a:off x="175025" y="675625"/>
            <a:ext cx="8554200" cy="3944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</a:endParaRPr>
          </a:p>
        </p:txBody>
      </p:sp>
      <p:pic>
        <p:nvPicPr>
          <p:cNvPr id="96" name="Shape 96" descr="Captur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2108" y="0"/>
            <a:ext cx="8799782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Shape 97"/>
          <p:cNvSpPr txBox="1"/>
          <p:nvPr/>
        </p:nvSpPr>
        <p:spPr>
          <a:xfrm>
            <a:off x="3551400" y="778725"/>
            <a:ext cx="5097000" cy="448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2400" b="1">
                <a:solidFill>
                  <a:srgbClr val="FF0000"/>
                </a:solidFill>
              </a:rPr>
              <a:t>Write answer in notebook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 txBox="1">
            <a:spLocks noGrp="1"/>
          </p:cNvSpPr>
          <p:nvPr>
            <p:ph type="subTitle" idx="1"/>
          </p:nvPr>
        </p:nvSpPr>
        <p:spPr>
          <a:xfrm>
            <a:off x="191825" y="77100"/>
            <a:ext cx="8520600" cy="5331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algn="l" rtl="0">
              <a:spcBef>
                <a:spcPts val="0"/>
              </a:spcBef>
              <a:buNone/>
            </a:pPr>
            <a:r>
              <a:rPr lang="en" b="1">
                <a:solidFill>
                  <a:srgbClr val="000000"/>
                </a:solidFill>
              </a:rPr>
              <a:t>Check in</a:t>
            </a:r>
          </a:p>
        </p:txBody>
      </p:sp>
      <p:sp>
        <p:nvSpPr>
          <p:cNvPr id="103" name="Shape 103"/>
          <p:cNvSpPr txBox="1"/>
          <p:nvPr/>
        </p:nvSpPr>
        <p:spPr>
          <a:xfrm>
            <a:off x="175025" y="675625"/>
            <a:ext cx="8554200" cy="3944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</a:endParaRPr>
          </a:p>
        </p:txBody>
      </p:sp>
      <p:pic>
        <p:nvPicPr>
          <p:cNvPr id="104" name="Shape 104" descr="Captur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2108" y="0"/>
            <a:ext cx="8799782" cy="51435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5" name="Shape 105"/>
          <p:cNvCxnSpPr/>
          <p:nvPr/>
        </p:nvCxnSpPr>
        <p:spPr>
          <a:xfrm>
            <a:off x="307725" y="3165225"/>
            <a:ext cx="8484600" cy="813300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106" name="Shape 106"/>
          <p:cNvCxnSpPr/>
          <p:nvPr/>
        </p:nvCxnSpPr>
        <p:spPr>
          <a:xfrm rot="10800000" flipH="1">
            <a:off x="307725" y="3187275"/>
            <a:ext cx="8484600" cy="835200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107" name="Shape 107"/>
          <p:cNvSpPr txBox="1"/>
          <p:nvPr/>
        </p:nvSpPr>
        <p:spPr>
          <a:xfrm>
            <a:off x="3516925" y="835275"/>
            <a:ext cx="5212200" cy="461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2000" b="1">
                <a:solidFill>
                  <a:srgbClr val="FF0000"/>
                </a:solidFill>
              </a:rPr>
              <a:t>All metals, all compound with Cl</a:t>
            </a:r>
            <a:r>
              <a:rPr lang="en" sz="2000" b="1" baseline="-25000">
                <a:solidFill>
                  <a:srgbClr val="FF0000"/>
                </a:solidFill>
              </a:rPr>
              <a:t>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 txBox="1">
            <a:spLocks noGrp="1"/>
          </p:cNvSpPr>
          <p:nvPr>
            <p:ph type="subTitle" idx="1"/>
          </p:nvPr>
        </p:nvSpPr>
        <p:spPr>
          <a:xfrm>
            <a:off x="191825" y="77100"/>
            <a:ext cx="8520600" cy="5331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algn="l" rtl="0">
              <a:spcBef>
                <a:spcPts val="0"/>
              </a:spcBef>
              <a:buNone/>
            </a:pPr>
            <a:r>
              <a:rPr lang="en" b="1">
                <a:solidFill>
                  <a:srgbClr val="000000"/>
                </a:solidFill>
              </a:rPr>
              <a:t>Exit Task</a:t>
            </a:r>
          </a:p>
        </p:txBody>
      </p:sp>
      <p:sp>
        <p:nvSpPr>
          <p:cNvPr id="113" name="Shape 113"/>
          <p:cNvSpPr txBox="1"/>
          <p:nvPr/>
        </p:nvSpPr>
        <p:spPr>
          <a:xfrm>
            <a:off x="191825" y="544775"/>
            <a:ext cx="8554200" cy="4555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AutoNum type="arabicPeriod"/>
            </a:pPr>
            <a:r>
              <a:rPr lang="en" sz="2400" dirty="0"/>
              <a:t>Do you expect carbon (C) to be more similar to nitrogen (N), boron (B), or silicon (Si). Refer to the image below. </a:t>
            </a:r>
            <a:r>
              <a:rPr lang="en" sz="2400" b="1" dirty="0"/>
              <a:t>Why?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dirty="0"/>
          </a:p>
          <a:p>
            <a:pPr lvl="0">
              <a:spcBef>
                <a:spcPts val="0"/>
              </a:spcBef>
              <a:buNone/>
            </a:pPr>
            <a:r>
              <a:rPr lang="en" sz="2400" b="1" dirty="0"/>
              <a:t>Homework: </a:t>
            </a:r>
          </a:p>
          <a:p>
            <a:pPr lvl="0">
              <a:spcBef>
                <a:spcPts val="0"/>
              </a:spcBef>
              <a:buNone/>
            </a:pPr>
            <a:r>
              <a:rPr lang="en" sz="2400" dirty="0"/>
              <a:t>Penny L</a:t>
            </a:r>
            <a:r>
              <a:rPr lang="en-US" sz="2400" dirty="0"/>
              <a:t>a</a:t>
            </a:r>
            <a:r>
              <a:rPr lang="en" sz="2400" dirty="0"/>
              <a:t>b Prelab Qs 1-8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" sz="2400" dirty="0">
                <a:solidFill>
                  <a:schemeClr val="dk1"/>
                </a:solidFill>
              </a:rPr>
              <a:t>L9 Qs 1, 2, 4</a:t>
            </a:r>
          </a:p>
          <a:p>
            <a:pPr>
              <a:buClr>
                <a:schemeClr val="dk1"/>
              </a:buClr>
              <a:buSzPct val="45833"/>
            </a:pPr>
            <a:r>
              <a:rPr lang="en" sz="2400" b="1" dirty="0"/>
              <a:t>due Wednesday 9/20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endParaRPr lang="en" sz="2400" b="1" dirty="0">
              <a:solidFill>
                <a:schemeClr val="dk1"/>
              </a:solidFill>
            </a:endParaRPr>
          </a:p>
        </p:txBody>
      </p:sp>
      <p:pic>
        <p:nvPicPr>
          <p:cNvPr id="114" name="Shape 114" descr="Captur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84874" y="1673475"/>
            <a:ext cx="4353949" cy="27886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310</Words>
  <Application>Microsoft Office PowerPoint</Application>
  <PresentationFormat>On-screen Show (16:9)</PresentationFormat>
  <Paragraphs>47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0" baseType="lpstr">
      <vt:lpstr>Arial</vt:lpstr>
      <vt:lpstr>Simple Light</vt:lpstr>
      <vt:lpstr>Tuesday, September 19, 2017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Thursday, September 21, 2017  </dc:title>
  <dc:creator>David Swart</dc:creator>
  <cp:lastModifiedBy>David Swart</cp:lastModifiedBy>
  <cp:revision>2</cp:revision>
  <dcterms:modified xsi:type="dcterms:W3CDTF">2017-09-19T14:14:45Z</dcterms:modified>
</cp:coreProperties>
</file>