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65" r:id="rId6"/>
    <p:sldId id="263" r:id="rId7"/>
    <p:sldId id="264"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F31554-D4B4-4D4D-916C-C9D5A54F1423}"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4258882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F31554-D4B4-4D4D-916C-C9D5A54F1423}"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4867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F31554-D4B4-4D4D-916C-C9D5A54F1423}"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3572523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F31554-D4B4-4D4D-916C-C9D5A54F1423}" type="datetimeFigureOut">
              <a:rPr lang="en-US" smtClean="0"/>
              <a:t>5/1/2016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133797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F31554-D4B4-4D4D-916C-C9D5A54F1423}" type="datetimeFigureOut">
              <a:rPr lang="en-US" smtClean="0"/>
              <a:t>5/1/2016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2342427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F31554-D4B4-4D4D-916C-C9D5A54F1423}" type="datetimeFigureOut">
              <a:rPr lang="en-US" smtClean="0"/>
              <a:t>5/1/2016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3778774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F31554-D4B4-4D4D-916C-C9D5A54F1423}" type="datetimeFigureOut">
              <a:rPr lang="en-US" smtClean="0"/>
              <a:t>5/1/2016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397237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F31554-D4B4-4D4D-916C-C9D5A54F1423}" type="datetimeFigureOut">
              <a:rPr lang="en-US" smtClean="0"/>
              <a:t>5/1/2016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1406471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F31554-D4B4-4D4D-916C-C9D5A54F1423}" type="datetimeFigureOut">
              <a:rPr lang="en-US" smtClean="0"/>
              <a:t>5/1/2016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1734902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F31554-D4B4-4D4D-916C-C9D5A54F1423}"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3245686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F31554-D4B4-4D4D-916C-C9D5A54F1423}" type="datetimeFigureOut">
              <a:rPr lang="en-US" smtClean="0"/>
              <a:t>5/1/2016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57499-782E-43D7-BB32-C3C574DD5030}" type="slidenum">
              <a:rPr lang="en-US" smtClean="0"/>
              <a:t>‹#›</a:t>
            </a:fld>
            <a:endParaRPr lang="en-US"/>
          </a:p>
        </p:txBody>
      </p:sp>
    </p:spTree>
    <p:extLst>
      <p:ext uri="{BB962C8B-B14F-4D97-AF65-F5344CB8AC3E}">
        <p14:creationId xmlns:p14="http://schemas.microsoft.com/office/powerpoint/2010/main" val="4278903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F31554-D4B4-4D4D-916C-C9D5A54F1423}" type="datetimeFigureOut">
              <a:rPr lang="en-US" smtClean="0"/>
              <a:t>5/1/2016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157499-782E-43D7-BB32-C3C574DD5030}" type="slidenum">
              <a:rPr lang="en-US" smtClean="0"/>
              <a:t>‹#›</a:t>
            </a:fld>
            <a:endParaRPr lang="en-US"/>
          </a:p>
        </p:txBody>
      </p:sp>
    </p:spTree>
    <p:extLst>
      <p:ext uri="{BB962C8B-B14F-4D97-AF65-F5344CB8AC3E}">
        <p14:creationId xmlns:p14="http://schemas.microsoft.com/office/powerpoint/2010/main" val="4149153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evolution.berkeley.edu/evolibrary/article/evo_3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 brief look back</a:t>
            </a:r>
            <a:endParaRPr lang="en-US" dirty="0"/>
          </a:p>
        </p:txBody>
      </p:sp>
      <p:sp>
        <p:nvSpPr>
          <p:cNvPr id="5" name="Content Placeholder 4"/>
          <p:cNvSpPr>
            <a:spLocks noGrp="1"/>
          </p:cNvSpPr>
          <p:nvPr>
            <p:ph idx="1"/>
          </p:nvPr>
        </p:nvSpPr>
        <p:spPr/>
        <p:txBody>
          <a:bodyPr/>
          <a:lstStyle/>
          <a:p>
            <a:r>
              <a:rPr lang="en-US" dirty="0" smtClean="0"/>
              <a:t>Over the past few weeks, we have acquired a significant amount of evidence for evolution</a:t>
            </a:r>
          </a:p>
          <a:p>
            <a:pPr lvl="1"/>
            <a:r>
              <a:rPr lang="en-US" dirty="0" smtClean="0"/>
              <a:t>Natural selection (the common ancestry of brown bears and polar bears; dinosaurs and chickens)</a:t>
            </a:r>
          </a:p>
          <a:p>
            <a:pPr lvl="1"/>
            <a:r>
              <a:rPr lang="en-US" dirty="0" smtClean="0"/>
              <a:t>Artificial selection (humans selecting for desired traits, such as dog breeding)</a:t>
            </a:r>
          </a:p>
          <a:p>
            <a:pPr lvl="1"/>
            <a:r>
              <a:rPr lang="en-US" dirty="0" smtClean="0"/>
              <a:t>13 different finch species now inhabiting the Galapagos Islands all evolving from a common Mainland finch ancestor</a:t>
            </a:r>
          </a:p>
          <a:p>
            <a:pPr lvl="1"/>
            <a:r>
              <a:rPr lang="en-US" dirty="0" smtClean="0"/>
              <a:t>Icefish evolving an antifreeze gene to live in sub-freezing water</a:t>
            </a:r>
          </a:p>
          <a:p>
            <a:pPr lvl="1"/>
            <a:r>
              <a:rPr lang="en-US" dirty="0" smtClean="0"/>
              <a:t>Humans evolving the sickle cell allele to combat malaria</a:t>
            </a:r>
          </a:p>
          <a:p>
            <a:pPr lvl="1"/>
            <a:r>
              <a:rPr lang="en-US" dirty="0" smtClean="0"/>
              <a:t>Stickleback fish adapting to freshwater because of pelvic spine gene mutation</a:t>
            </a:r>
            <a:endParaRPr lang="en-US" dirty="0"/>
          </a:p>
        </p:txBody>
      </p:sp>
    </p:spTree>
    <p:extLst>
      <p:ext uri="{BB962C8B-B14F-4D97-AF65-F5344CB8AC3E}">
        <p14:creationId xmlns:p14="http://schemas.microsoft.com/office/powerpoint/2010/main" val="1718167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Co-evolution</a:t>
            </a:r>
            <a:endParaRPr lang="en-US" dirty="0"/>
          </a:p>
        </p:txBody>
      </p:sp>
      <p:sp>
        <p:nvSpPr>
          <p:cNvPr id="5" name="Content Placeholder 4"/>
          <p:cNvSpPr>
            <a:spLocks noGrp="1"/>
          </p:cNvSpPr>
          <p:nvPr>
            <p:ph idx="1"/>
          </p:nvPr>
        </p:nvSpPr>
        <p:spPr/>
        <p:txBody>
          <a:bodyPr/>
          <a:lstStyle/>
          <a:p>
            <a:r>
              <a:rPr lang="en-US" dirty="0" smtClean="0"/>
              <a:t>As we continue learning about evolution, we must expand our view to consider the concept of </a:t>
            </a:r>
            <a:r>
              <a:rPr lang="en-US" dirty="0" smtClean="0">
                <a:hlinkClick r:id="rId2"/>
              </a:rPr>
              <a:t>co-evolution</a:t>
            </a:r>
            <a:r>
              <a:rPr lang="en-US" dirty="0" smtClean="0"/>
              <a:t>.</a:t>
            </a:r>
          </a:p>
          <a:p>
            <a:pPr lvl="1"/>
            <a:r>
              <a:rPr lang="en-US" dirty="0" smtClean="0"/>
              <a:t>Co-evolution is the idea that organisms do not evolve in a vacuum.  </a:t>
            </a:r>
          </a:p>
          <a:p>
            <a:pPr lvl="1"/>
            <a:r>
              <a:rPr lang="en-US" dirty="0"/>
              <a:t>The term </a:t>
            </a:r>
            <a:r>
              <a:rPr lang="en-US" dirty="0" smtClean="0"/>
              <a:t>co-evolution </a:t>
            </a:r>
            <a:r>
              <a:rPr lang="en-US" dirty="0"/>
              <a:t>is used to describe cases where two (or more) species reciprocally affect each other's evolution</a:t>
            </a:r>
            <a:r>
              <a:rPr lang="en-US" dirty="0" smtClean="0"/>
              <a:t>.</a:t>
            </a:r>
          </a:p>
          <a:p>
            <a:pPr lvl="1"/>
            <a:r>
              <a:rPr lang="en-US" dirty="0"/>
              <a:t>Plants and insects represent a classic case of coevolution — one that is often, but not always, mutualistic. Many plants and their pollinators are so reliant on one another and their relationships are so exclusive that biologists have good reason to think that the "match" between the two is the result of a </a:t>
            </a:r>
            <a:r>
              <a:rPr lang="en-US" dirty="0" smtClean="0"/>
              <a:t>co-evolutionary </a:t>
            </a:r>
            <a:r>
              <a:rPr lang="en-US" dirty="0"/>
              <a:t>process</a:t>
            </a:r>
            <a:r>
              <a:rPr lang="en-US" dirty="0" smtClean="0"/>
              <a:t>.</a:t>
            </a:r>
          </a:p>
          <a:p>
            <a:pPr lvl="1"/>
            <a:r>
              <a:rPr lang="en-US" dirty="0" smtClean="0"/>
              <a:t>For more, visit the </a:t>
            </a:r>
            <a:r>
              <a:rPr lang="en-US" dirty="0" smtClean="0">
                <a:hlinkClick r:id="rId2"/>
              </a:rPr>
              <a:t>evolution.Berkeley.edu</a:t>
            </a:r>
            <a:r>
              <a:rPr lang="en-US" dirty="0" smtClean="0"/>
              <a:t> website!</a:t>
            </a:r>
            <a:endParaRPr lang="en-US" dirty="0"/>
          </a:p>
        </p:txBody>
      </p:sp>
    </p:spTree>
    <p:extLst>
      <p:ext uri="{BB962C8B-B14F-4D97-AF65-F5344CB8AC3E}">
        <p14:creationId xmlns:p14="http://schemas.microsoft.com/office/powerpoint/2010/main" val="4131187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vocabulary for the road ahead</a:t>
            </a:r>
            <a:endParaRPr lang="en-US" dirty="0"/>
          </a:p>
        </p:txBody>
      </p:sp>
      <p:sp>
        <p:nvSpPr>
          <p:cNvPr id="3" name="Content Placeholder 2"/>
          <p:cNvSpPr>
            <a:spLocks noGrp="1"/>
          </p:cNvSpPr>
          <p:nvPr>
            <p:ph idx="1"/>
          </p:nvPr>
        </p:nvSpPr>
        <p:spPr/>
        <p:txBody>
          <a:bodyPr/>
          <a:lstStyle/>
          <a:p>
            <a:r>
              <a:rPr lang="en-US" dirty="0" smtClean="0"/>
              <a:t>Host: </a:t>
            </a:r>
            <a:r>
              <a:rPr lang="en-US" dirty="0"/>
              <a:t>an organism that harbors a parasite, or a mutual or commensal symbiont, typically providing nourishment and shelter.</a:t>
            </a:r>
            <a:endParaRPr lang="en-US" dirty="0" smtClean="0"/>
          </a:p>
          <a:p>
            <a:r>
              <a:rPr lang="en-US" dirty="0" smtClean="0"/>
              <a:t>Bacteria: </a:t>
            </a:r>
            <a:r>
              <a:rPr lang="en-US" dirty="0"/>
              <a:t>microscopic living organisms, usually one-celled, that can be found everywhere. They can be dangerous, such as when they cause infection, or beneficial, as in the process of fermentation (such as in wine) and that of decomposition</a:t>
            </a:r>
            <a:r>
              <a:rPr lang="en-US" dirty="0" smtClean="0"/>
              <a:t>.</a:t>
            </a:r>
          </a:p>
        </p:txBody>
      </p:sp>
      <p:pic>
        <p:nvPicPr>
          <p:cNvPr id="5122" name="Picture 2" descr="http://ichef-1.bbci.co.uk/news/660/cpsprodpb/1089D/production/_85814776_c0260742-e._coli_bacteria,_sem-sp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4889" y="4001294"/>
            <a:ext cx="4687911" cy="2635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31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2610"/>
          </a:xfrm>
        </p:spPr>
        <p:txBody>
          <a:bodyPr/>
          <a:lstStyle/>
          <a:p>
            <a:r>
              <a:rPr lang="en-US" dirty="0" smtClean="0"/>
              <a:t>Important vocabulary for the road ahead</a:t>
            </a:r>
            <a:endParaRPr lang="en-US" dirty="0"/>
          </a:p>
        </p:txBody>
      </p:sp>
      <p:sp>
        <p:nvSpPr>
          <p:cNvPr id="3" name="Content Placeholder 2"/>
          <p:cNvSpPr>
            <a:spLocks noGrp="1"/>
          </p:cNvSpPr>
          <p:nvPr>
            <p:ph idx="1"/>
          </p:nvPr>
        </p:nvSpPr>
        <p:spPr>
          <a:xfrm>
            <a:off x="838200" y="1197736"/>
            <a:ext cx="10515600" cy="5447763"/>
          </a:xfrm>
        </p:spPr>
        <p:txBody>
          <a:bodyPr>
            <a:normAutofit/>
          </a:bodyPr>
          <a:lstStyle/>
          <a:p>
            <a:r>
              <a:rPr lang="en-US" dirty="0" smtClean="0"/>
              <a:t>Virus: </a:t>
            </a:r>
            <a:r>
              <a:rPr lang="en-US" dirty="0"/>
              <a:t>Any of various simple submicroscopic parasites of plants, animals, and bacteria that often cause disease and that consist essentially of a core of RNA or DNA surrounded by a protein coat. Unable to replicate without a host cell, </a:t>
            </a:r>
            <a:r>
              <a:rPr lang="en-US" b="1" dirty="0"/>
              <a:t>viruses</a:t>
            </a:r>
            <a:r>
              <a:rPr lang="en-US" dirty="0"/>
              <a:t> are typically not considered living organisms</a:t>
            </a:r>
            <a:r>
              <a:rPr lang="en-US" dirty="0" smtClean="0"/>
              <a:t>.</a:t>
            </a:r>
          </a:p>
          <a:p>
            <a:pPr marL="0" indent="0">
              <a:buNone/>
            </a:pPr>
            <a:endParaRPr lang="en-US" dirty="0" smtClean="0"/>
          </a:p>
          <a:p>
            <a:endParaRPr lang="en-US" dirty="0" smtClean="0"/>
          </a:p>
          <a:p>
            <a:pPr marL="0" indent="0">
              <a:buNone/>
            </a:pPr>
            <a:endParaRPr lang="en-US" dirty="0" smtClean="0"/>
          </a:p>
          <a:p>
            <a:r>
              <a:rPr lang="en-US" dirty="0" smtClean="0"/>
              <a:t>Infection: Invasion and multiplication of an infectious agent in body tissues of the host and may lead to clinical symptoms or local cellular injury as a result of competition in metabolism, production of toxins, intracellular replication, or antigen antibody response.</a:t>
            </a:r>
          </a:p>
        </p:txBody>
      </p:sp>
      <p:pic>
        <p:nvPicPr>
          <p:cNvPr id="4098" name="Picture 2" descr="https://www.sciencenews.org/sites/default/files/main/blogposts/ticker_MERS_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0945" y="2847789"/>
            <a:ext cx="3464417" cy="1853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84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vocabulary for the road ahead</a:t>
            </a:r>
            <a:endParaRPr lang="en-US" dirty="0"/>
          </a:p>
        </p:txBody>
      </p:sp>
      <p:sp>
        <p:nvSpPr>
          <p:cNvPr id="3" name="Content Placeholder 2"/>
          <p:cNvSpPr>
            <a:spLocks noGrp="1"/>
          </p:cNvSpPr>
          <p:nvPr>
            <p:ph idx="1"/>
          </p:nvPr>
        </p:nvSpPr>
        <p:spPr/>
        <p:txBody>
          <a:bodyPr/>
          <a:lstStyle/>
          <a:p>
            <a:r>
              <a:rPr lang="en-US" dirty="0" smtClean="0"/>
              <a:t>Symbiosis: </a:t>
            </a:r>
            <a:r>
              <a:rPr lang="en-US" dirty="0" smtClean="0"/>
              <a:t>the interaction between two different organisms living in close physical association.</a:t>
            </a:r>
          </a:p>
          <a:p>
            <a:r>
              <a:rPr lang="en-US" dirty="0" smtClean="0"/>
              <a:t>Symbiotic Relationships:</a:t>
            </a:r>
          </a:p>
          <a:p>
            <a:pPr lvl="1"/>
            <a:r>
              <a:rPr lang="en-US" dirty="0" smtClean="0"/>
              <a:t>Mutualism: </a:t>
            </a:r>
            <a:r>
              <a:rPr lang="en-US" dirty="0"/>
              <a:t>symbiosis that is beneficial to both organisms involved.</a:t>
            </a:r>
            <a:endParaRPr lang="en-US" dirty="0" smtClean="0"/>
          </a:p>
          <a:p>
            <a:pPr lvl="1"/>
            <a:r>
              <a:rPr lang="en-US" dirty="0" smtClean="0"/>
              <a:t>Commensalism: </a:t>
            </a:r>
            <a:r>
              <a:rPr lang="en-US" dirty="0"/>
              <a:t>an association between two organisms in which one benefits and the other derives neither benefit nor harm.</a:t>
            </a:r>
            <a:endParaRPr lang="en-US" dirty="0" smtClean="0"/>
          </a:p>
          <a:p>
            <a:pPr lvl="1"/>
            <a:r>
              <a:rPr lang="en-US" dirty="0" smtClean="0"/>
              <a:t>Parasitism: </a:t>
            </a:r>
            <a:r>
              <a:rPr lang="en-US" dirty="0"/>
              <a:t>a non-mutual symbiotic relationship between species, where one species, the parasite, benefits at the expense of the other, the host.</a:t>
            </a:r>
            <a:endParaRPr lang="en-US" dirty="0" smtClean="0"/>
          </a:p>
        </p:txBody>
      </p:sp>
    </p:spTree>
    <p:extLst>
      <p:ext uri="{BB962C8B-B14F-4D97-AF65-F5344CB8AC3E}">
        <p14:creationId xmlns:p14="http://schemas.microsoft.com/office/powerpoint/2010/main" val="2734740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727656"/>
          </a:xfrm>
        </p:spPr>
        <p:txBody>
          <a:bodyPr>
            <a:normAutofit/>
          </a:bodyPr>
          <a:lstStyle/>
          <a:p>
            <a:r>
              <a:rPr lang="en-US" dirty="0" smtClean="0"/>
              <a:t>Mutualism (win-win)</a:t>
            </a:r>
            <a:endParaRPr lang="en-US" dirty="0"/>
          </a:p>
        </p:txBody>
      </p:sp>
      <p:pic>
        <p:nvPicPr>
          <p:cNvPr id="1028" name="Picture 4" descr="http://cx.aos.ask.com/question/aq/1400px-788px/symbiosis-between-remoras-sharks_8644e39f4f71a92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9788" y="2610007"/>
            <a:ext cx="4050361" cy="22768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40158" y="4886889"/>
            <a:ext cx="3554569" cy="369332"/>
          </a:xfrm>
          <a:prstGeom prst="rect">
            <a:avLst/>
          </a:prstGeom>
          <a:noFill/>
        </p:spPr>
        <p:txBody>
          <a:bodyPr wrap="square" rtlCol="0">
            <a:spAutoFit/>
          </a:bodyPr>
          <a:lstStyle/>
          <a:p>
            <a:r>
              <a:rPr lang="en-US" dirty="0" smtClean="0"/>
              <a:t>Remoras and shark</a:t>
            </a:r>
            <a:endParaRPr lang="en-US" dirty="0"/>
          </a:p>
        </p:txBody>
      </p:sp>
      <p:pic>
        <p:nvPicPr>
          <p:cNvPr id="1030" name="Picture 6" descr="http://coglab.hbcse.tifr.res.in/teacher-resources/multimedia-resources/symbiosis/photographs/crocodileplover.jpg/image_pre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9930" y="4066616"/>
            <a:ext cx="3810000" cy="264795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008629" y="3697284"/>
            <a:ext cx="3554569" cy="369332"/>
          </a:xfrm>
          <a:prstGeom prst="rect">
            <a:avLst/>
          </a:prstGeom>
          <a:noFill/>
        </p:spPr>
        <p:txBody>
          <a:bodyPr wrap="square" rtlCol="0">
            <a:spAutoFit/>
          </a:bodyPr>
          <a:lstStyle/>
          <a:p>
            <a:r>
              <a:rPr lang="en-US" dirty="0" smtClean="0"/>
              <a:t>Crocodile and plover</a:t>
            </a:r>
            <a:endParaRPr lang="en-US" dirty="0"/>
          </a:p>
        </p:txBody>
      </p:sp>
      <p:pic>
        <p:nvPicPr>
          <p:cNvPr id="1032" name="Picture 8" descr="http://thescyphozoan.ucmerced.edu/tSimage/Mastigias_Kwajalein.jpg"/>
          <p:cNvPicPr>
            <a:picLocks noChangeAspect="1" noChangeArrowheads="1"/>
          </p:cNvPicPr>
          <p:nvPr/>
        </p:nvPicPr>
        <p:blipFill rotWithShape="1">
          <a:blip r:embed="rId4">
            <a:extLst>
              <a:ext uri="{28A0092B-C50C-407E-A947-70E740481C1C}">
                <a14:useLocalDpi xmlns:a14="http://schemas.microsoft.com/office/drawing/2010/main" val="0"/>
              </a:ext>
            </a:extLst>
          </a:blip>
          <a:srcRect l="13030" t="5212" r="8156" b="13750"/>
          <a:stretch/>
        </p:blipFill>
        <p:spPr bwMode="auto">
          <a:xfrm>
            <a:off x="5547081" y="886136"/>
            <a:ext cx="3193960" cy="21894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5459679" y="525373"/>
            <a:ext cx="3554569" cy="369332"/>
          </a:xfrm>
          <a:prstGeom prst="rect">
            <a:avLst/>
          </a:prstGeom>
          <a:noFill/>
        </p:spPr>
        <p:txBody>
          <a:bodyPr wrap="square" rtlCol="0">
            <a:spAutoFit/>
          </a:bodyPr>
          <a:lstStyle/>
          <a:p>
            <a:r>
              <a:rPr lang="en-US" i="1" dirty="0" err="1"/>
              <a:t>Mastigias</a:t>
            </a:r>
            <a:r>
              <a:rPr lang="en-US" i="1" dirty="0"/>
              <a:t> </a:t>
            </a:r>
            <a:r>
              <a:rPr lang="en-US" i="1" dirty="0" err="1" smtClean="0"/>
              <a:t>papua</a:t>
            </a:r>
            <a:r>
              <a:rPr lang="en-US" i="1" dirty="0" smtClean="0"/>
              <a:t> </a:t>
            </a:r>
            <a:r>
              <a:rPr lang="en-US" dirty="0" smtClean="0"/>
              <a:t>and </a:t>
            </a:r>
            <a:r>
              <a:rPr lang="en-US" dirty="0"/>
              <a:t>zooxanthellae</a:t>
            </a:r>
          </a:p>
        </p:txBody>
      </p:sp>
      <p:pic>
        <p:nvPicPr>
          <p:cNvPr id="1034" name="Picture 10" descr="http://biology-forums.com/gallery/33_24_07_11_11_14_1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1233" y="3388905"/>
            <a:ext cx="3656937" cy="332566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9178657" y="2752378"/>
            <a:ext cx="2779513" cy="646331"/>
          </a:xfrm>
          <a:prstGeom prst="rect">
            <a:avLst/>
          </a:prstGeom>
          <a:noFill/>
        </p:spPr>
        <p:txBody>
          <a:bodyPr wrap="square" rtlCol="0">
            <a:spAutoFit/>
          </a:bodyPr>
          <a:lstStyle/>
          <a:p>
            <a:r>
              <a:rPr lang="en-US" dirty="0" smtClean="0"/>
              <a:t>Soybean plant roots with bacteria-filled nodules</a:t>
            </a:r>
            <a:endParaRPr lang="en-US" dirty="0"/>
          </a:p>
        </p:txBody>
      </p:sp>
    </p:spTree>
    <p:extLst>
      <p:ext uri="{BB962C8B-B14F-4D97-AF65-F5344CB8AC3E}">
        <p14:creationId xmlns:p14="http://schemas.microsoft.com/office/powerpoint/2010/main" val="2078450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363277" cy="727656"/>
          </a:xfrm>
        </p:spPr>
        <p:txBody>
          <a:bodyPr>
            <a:normAutofit fontScale="90000"/>
          </a:bodyPr>
          <a:lstStyle/>
          <a:p>
            <a:r>
              <a:rPr lang="en-US" dirty="0" smtClean="0"/>
              <a:t>Commensalism (win-meh)</a:t>
            </a:r>
            <a:endParaRPr lang="en-US" dirty="0"/>
          </a:p>
        </p:txBody>
      </p:sp>
      <p:sp>
        <p:nvSpPr>
          <p:cNvPr id="5" name="TextBox 4"/>
          <p:cNvSpPr txBox="1"/>
          <p:nvPr/>
        </p:nvSpPr>
        <p:spPr>
          <a:xfrm>
            <a:off x="293972" y="5979688"/>
            <a:ext cx="3554569" cy="369332"/>
          </a:xfrm>
          <a:prstGeom prst="rect">
            <a:avLst/>
          </a:prstGeom>
          <a:noFill/>
        </p:spPr>
        <p:txBody>
          <a:bodyPr wrap="square" rtlCol="0">
            <a:spAutoFit/>
          </a:bodyPr>
          <a:lstStyle/>
          <a:p>
            <a:r>
              <a:rPr lang="en-US" dirty="0" smtClean="0"/>
              <a:t>Whale and barnacles</a:t>
            </a:r>
            <a:endParaRPr lang="en-US" dirty="0"/>
          </a:p>
        </p:txBody>
      </p:sp>
      <p:pic>
        <p:nvPicPr>
          <p:cNvPr id="2050" name="Picture 2" descr="http://www.leisurepro.com/blog/wp-content/uploads/2011/08/whale-barnac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80" y="1912512"/>
            <a:ext cx="6096000" cy="40671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leisurepro.com/blog/wp-content/uploads/2014/01/clownfish-anem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1668" y="2176530"/>
            <a:ext cx="5277102" cy="352081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8637431" y="1807198"/>
            <a:ext cx="3554569" cy="369332"/>
          </a:xfrm>
          <a:prstGeom prst="rect">
            <a:avLst/>
          </a:prstGeom>
          <a:noFill/>
        </p:spPr>
        <p:txBody>
          <a:bodyPr wrap="square" rtlCol="0">
            <a:spAutoFit/>
          </a:bodyPr>
          <a:lstStyle/>
          <a:p>
            <a:r>
              <a:rPr lang="en-US" dirty="0" smtClean="0"/>
              <a:t>Clown fish and sea anemone </a:t>
            </a:r>
            <a:endParaRPr lang="en-US" dirty="0"/>
          </a:p>
        </p:txBody>
      </p:sp>
    </p:spTree>
    <p:extLst>
      <p:ext uri="{BB962C8B-B14F-4D97-AF65-F5344CB8AC3E}">
        <p14:creationId xmlns:p14="http://schemas.microsoft.com/office/powerpoint/2010/main" val="1648022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363277" cy="727656"/>
          </a:xfrm>
        </p:spPr>
        <p:txBody>
          <a:bodyPr>
            <a:normAutofit/>
          </a:bodyPr>
          <a:lstStyle/>
          <a:p>
            <a:r>
              <a:rPr lang="en-US" dirty="0" smtClean="0"/>
              <a:t>Parasitism (win-lose)</a:t>
            </a:r>
            <a:endParaRPr lang="en-US" dirty="0"/>
          </a:p>
        </p:txBody>
      </p:sp>
      <p:sp>
        <p:nvSpPr>
          <p:cNvPr id="5" name="TextBox 4"/>
          <p:cNvSpPr txBox="1"/>
          <p:nvPr/>
        </p:nvSpPr>
        <p:spPr>
          <a:xfrm>
            <a:off x="451789" y="3582271"/>
            <a:ext cx="3554569" cy="369332"/>
          </a:xfrm>
          <a:prstGeom prst="rect">
            <a:avLst/>
          </a:prstGeom>
          <a:noFill/>
        </p:spPr>
        <p:txBody>
          <a:bodyPr wrap="square" rtlCol="0">
            <a:spAutoFit/>
          </a:bodyPr>
          <a:lstStyle/>
          <a:p>
            <a:r>
              <a:rPr lang="en-US" dirty="0" smtClean="0"/>
              <a:t>Intestinal tapeworm</a:t>
            </a:r>
            <a:endParaRPr lang="en-US" dirty="0"/>
          </a:p>
        </p:txBody>
      </p:sp>
      <p:pic>
        <p:nvPicPr>
          <p:cNvPr id="3074" name="Picture 2" descr="http://i2.mirror.co.uk/incoming/article3692324.ece/ALTERNATES/s615/25-metre-tapewor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789" y="1270412"/>
            <a:ext cx="3476267" cy="231185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dogscatspets.org/wp-content/uploads/2015/08/Dog-tick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9128" y="1270412"/>
            <a:ext cx="3048000" cy="276225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842457" y="840468"/>
            <a:ext cx="1690911" cy="369332"/>
          </a:xfrm>
          <a:prstGeom prst="rect">
            <a:avLst/>
          </a:prstGeom>
          <a:noFill/>
        </p:spPr>
        <p:txBody>
          <a:bodyPr wrap="square" rtlCol="0">
            <a:spAutoFit/>
          </a:bodyPr>
          <a:lstStyle/>
          <a:p>
            <a:r>
              <a:rPr lang="en-US" dirty="0" smtClean="0"/>
              <a:t>Ticks and dogs</a:t>
            </a:r>
            <a:endParaRPr lang="en-US" dirty="0"/>
          </a:p>
        </p:txBody>
      </p:sp>
      <p:pic>
        <p:nvPicPr>
          <p:cNvPr id="3078" name="Picture 6" descr="http://img.webmd.com/dtmcms/live/webmd/consumer_assets/site_images/articles/health_tools/lice_slideshow/photolibrary_rm_photo_of_louse_on_human_hai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5283" y="4277941"/>
            <a:ext cx="3167174" cy="215213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43944" y="5247799"/>
            <a:ext cx="1313645" cy="646331"/>
          </a:xfrm>
          <a:prstGeom prst="rect">
            <a:avLst/>
          </a:prstGeom>
          <a:noFill/>
        </p:spPr>
        <p:txBody>
          <a:bodyPr wrap="square" rtlCol="0">
            <a:spAutoFit/>
          </a:bodyPr>
          <a:lstStyle/>
          <a:p>
            <a:r>
              <a:rPr lang="en-US" dirty="0" smtClean="0"/>
              <a:t>Lice and humans</a:t>
            </a:r>
            <a:endParaRPr lang="en-US" dirty="0"/>
          </a:p>
        </p:txBody>
      </p:sp>
      <p:pic>
        <p:nvPicPr>
          <p:cNvPr id="3080" name="Picture 8" descr="http://www.bogleech.com/nature/paracrust-cymothoa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4104" y="2813899"/>
            <a:ext cx="5143500" cy="387667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8848814" y="2426341"/>
            <a:ext cx="2870961" cy="369332"/>
          </a:xfrm>
          <a:prstGeom prst="rect">
            <a:avLst/>
          </a:prstGeom>
          <a:noFill/>
        </p:spPr>
        <p:txBody>
          <a:bodyPr wrap="square" rtlCol="0">
            <a:spAutoFit/>
          </a:bodyPr>
          <a:lstStyle/>
          <a:p>
            <a:r>
              <a:rPr lang="en-US" i="1" dirty="0" err="1" smtClean="0"/>
              <a:t>Exigua</a:t>
            </a:r>
            <a:r>
              <a:rPr lang="en-US" dirty="0" smtClean="0"/>
              <a:t> replacing fish tongue </a:t>
            </a:r>
            <a:endParaRPr lang="en-US" dirty="0"/>
          </a:p>
        </p:txBody>
      </p:sp>
    </p:spTree>
    <p:extLst>
      <p:ext uri="{BB962C8B-B14F-4D97-AF65-F5344CB8AC3E}">
        <p14:creationId xmlns:p14="http://schemas.microsoft.com/office/powerpoint/2010/main" val="464795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TotalTime>
  <Words>399</Words>
  <Application>Microsoft Office PowerPoint</Application>
  <PresentationFormat>Widescreen</PresentationFormat>
  <Paragraphs>42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A brief look back</vt:lpstr>
      <vt:lpstr>Co-evolution</vt:lpstr>
      <vt:lpstr>Important vocabulary for the road ahead</vt:lpstr>
      <vt:lpstr>Important vocabulary for the road ahead</vt:lpstr>
      <vt:lpstr>Important vocabulary for the road ahead</vt:lpstr>
      <vt:lpstr>Mutualism (win-win)</vt:lpstr>
      <vt:lpstr>Commensalism (win-meh)</vt:lpstr>
      <vt:lpstr>Parasitism (win-lose)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Evolution of Infection</dc:title>
  <dc:creator>David Swart</dc:creator>
  <cp:lastModifiedBy>David Swart</cp:lastModifiedBy>
  <cp:revision>8</cp:revision>
  <dcterms:created xsi:type="dcterms:W3CDTF">2016-05-01T18:46:00Z</dcterms:created>
  <dcterms:modified xsi:type="dcterms:W3CDTF">2016-05-01T21:10:37Z</dcterms:modified>
</cp:coreProperties>
</file>