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56" r:id="rId3"/>
    <p:sldId id="257" r:id="rId4"/>
    <p:sldId id="261" r:id="rId5"/>
    <p:sldId id="263" r:id="rId6"/>
    <p:sldId id="265" r:id="rId7"/>
    <p:sldId id="267" r:id="rId8"/>
    <p:sldId id="269" r:id="rId9"/>
    <p:sldId id="271" r:id="rId10"/>
    <p:sldId id="273" r:id="rId11"/>
    <p:sldId id="275" r:id="rId12"/>
    <p:sldId id="277" r:id="rId13"/>
    <p:sldId id="279" r:id="rId14"/>
    <p:sldId id="281" r:id="rId15"/>
    <p:sldId id="283" r:id="rId16"/>
    <p:sldId id="285" r:id="rId17"/>
    <p:sldId id="260" r:id="rId18"/>
    <p:sldId id="258" r:id="rId19"/>
    <p:sldId id="259" r:id="rId20"/>
    <p:sldId id="262" r:id="rId21"/>
    <p:sldId id="264" r:id="rId22"/>
    <p:sldId id="266" r:id="rId23"/>
    <p:sldId id="268" r:id="rId24"/>
    <p:sldId id="270" r:id="rId25"/>
    <p:sldId id="272" r:id="rId26"/>
    <p:sldId id="274" r:id="rId27"/>
    <p:sldId id="276" r:id="rId28"/>
    <p:sldId id="278" r:id="rId29"/>
    <p:sldId id="280" r:id="rId30"/>
    <p:sldId id="282" r:id="rId31"/>
    <p:sldId id="284" r:id="rId32"/>
    <p:sldId id="28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1FE4-EC73-4222-A455-4ECB4C0757D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0A15-5756-491A-9599-AE82365F9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437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1FE4-EC73-4222-A455-4ECB4C0757D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0A15-5756-491A-9599-AE82365F9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367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1FE4-EC73-4222-A455-4ECB4C0757D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0A15-5756-491A-9599-AE82365F9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96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1FE4-EC73-4222-A455-4ECB4C0757D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0A15-5756-491A-9599-AE82365F9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179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1FE4-EC73-4222-A455-4ECB4C0757D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0A15-5756-491A-9599-AE82365F9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719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1FE4-EC73-4222-A455-4ECB4C0757D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0A15-5756-491A-9599-AE82365F9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820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1FE4-EC73-4222-A455-4ECB4C0757D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0A15-5756-491A-9599-AE82365F9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696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1FE4-EC73-4222-A455-4ECB4C0757D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0A15-5756-491A-9599-AE82365F9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7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1FE4-EC73-4222-A455-4ECB4C0757D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0A15-5756-491A-9599-AE82365F9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142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1FE4-EC73-4222-A455-4ECB4C0757D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0A15-5756-491A-9599-AE82365F9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15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1FE4-EC73-4222-A455-4ECB4C0757D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0A15-5756-491A-9599-AE82365F9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1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51FE4-EC73-4222-A455-4ECB4C0757D7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C0A15-5756-491A-9599-AE82365F9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799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 Key to Organelle Matching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4400" dirty="0"/>
              <a:t>Check your work:</a:t>
            </a:r>
            <a:endParaRPr lang="pt-BR" sz="4400" dirty="0"/>
          </a:p>
          <a:p>
            <a:pPr marL="0" indent="0">
              <a:buNone/>
            </a:pPr>
            <a:r>
              <a:rPr lang="pt-BR" sz="4400" dirty="0" smtClean="0"/>
              <a:t>1. J	 	5</a:t>
            </a:r>
            <a:r>
              <a:rPr lang="pt-BR" sz="4400" dirty="0"/>
              <a:t>. </a:t>
            </a:r>
            <a:r>
              <a:rPr lang="pt-BR" sz="4400" dirty="0" smtClean="0"/>
              <a:t>L	 	9</a:t>
            </a:r>
            <a:r>
              <a:rPr lang="pt-BR" sz="4400" dirty="0"/>
              <a:t>.  </a:t>
            </a:r>
            <a:r>
              <a:rPr lang="pt-BR" sz="4400" dirty="0" smtClean="0"/>
              <a:t>M 	13</a:t>
            </a:r>
            <a:r>
              <a:rPr lang="pt-BR" sz="4400" dirty="0"/>
              <a:t>. </a:t>
            </a:r>
            <a:r>
              <a:rPr lang="pt-BR" sz="4400" dirty="0"/>
              <a:t>O</a:t>
            </a:r>
            <a:endParaRPr lang="pt-BR" sz="4400" dirty="0"/>
          </a:p>
          <a:p>
            <a:pPr marL="0" indent="0">
              <a:buNone/>
            </a:pPr>
            <a:r>
              <a:rPr lang="pt-BR" sz="4400" dirty="0" smtClean="0"/>
              <a:t>2. E 	6</a:t>
            </a:r>
            <a:r>
              <a:rPr lang="pt-BR" sz="4400" dirty="0"/>
              <a:t>. B </a:t>
            </a:r>
            <a:r>
              <a:rPr lang="pt-BR" sz="4400" dirty="0" smtClean="0"/>
              <a:t>	10</a:t>
            </a:r>
            <a:r>
              <a:rPr lang="pt-BR" sz="4400" dirty="0"/>
              <a:t>. </a:t>
            </a:r>
            <a:r>
              <a:rPr lang="pt-BR" sz="4400" dirty="0" smtClean="0"/>
              <a:t>P 	14</a:t>
            </a:r>
            <a:r>
              <a:rPr lang="pt-BR" sz="4400" dirty="0"/>
              <a:t>. </a:t>
            </a:r>
            <a:r>
              <a:rPr lang="pt-BR" sz="4400" dirty="0" smtClean="0"/>
              <a:t>N </a:t>
            </a:r>
            <a:endParaRPr lang="pt-BR" sz="4400" dirty="0"/>
          </a:p>
          <a:p>
            <a:pPr marL="0" indent="0">
              <a:buNone/>
            </a:pPr>
            <a:r>
              <a:rPr lang="pt-BR" sz="4400" dirty="0"/>
              <a:t>3. </a:t>
            </a:r>
            <a:r>
              <a:rPr lang="pt-BR" sz="4400" dirty="0" smtClean="0"/>
              <a:t>C 	7</a:t>
            </a:r>
            <a:r>
              <a:rPr lang="pt-BR" sz="4400" dirty="0"/>
              <a:t>. </a:t>
            </a:r>
            <a:r>
              <a:rPr lang="pt-BR" sz="4400" dirty="0" smtClean="0"/>
              <a:t>K		11</a:t>
            </a:r>
            <a:r>
              <a:rPr lang="pt-BR" sz="4400" dirty="0"/>
              <a:t>. </a:t>
            </a:r>
            <a:r>
              <a:rPr lang="pt-BR" sz="4400" dirty="0" smtClean="0"/>
              <a:t>H 	15</a:t>
            </a:r>
            <a:r>
              <a:rPr lang="pt-BR" sz="4400" dirty="0"/>
              <a:t>. </a:t>
            </a:r>
            <a:r>
              <a:rPr lang="pt-BR" sz="4400" dirty="0" smtClean="0"/>
              <a:t>I</a:t>
            </a:r>
            <a:endParaRPr lang="pt-BR" sz="4400" dirty="0"/>
          </a:p>
          <a:p>
            <a:pPr marL="0" indent="0">
              <a:buNone/>
            </a:pPr>
            <a:r>
              <a:rPr lang="pt-BR" sz="4400" dirty="0"/>
              <a:t>4. G </a:t>
            </a:r>
            <a:r>
              <a:rPr lang="pt-BR" sz="4400" dirty="0" smtClean="0"/>
              <a:t>	8</a:t>
            </a:r>
            <a:r>
              <a:rPr lang="pt-BR" sz="4400" dirty="0"/>
              <a:t>. F </a:t>
            </a:r>
            <a:r>
              <a:rPr lang="pt-BR" sz="4400" dirty="0" smtClean="0"/>
              <a:t>	12</a:t>
            </a:r>
            <a:r>
              <a:rPr lang="pt-BR" sz="4400" dirty="0"/>
              <a:t>. </a:t>
            </a:r>
            <a:r>
              <a:rPr lang="pt-BR" sz="4400" dirty="0" smtClean="0"/>
              <a:t>D 	16</a:t>
            </a:r>
            <a:r>
              <a:rPr lang="pt-BR" sz="4400" dirty="0"/>
              <a:t>. </a:t>
            </a:r>
            <a:r>
              <a:rPr lang="pt-BR" sz="4400" dirty="0" smtClean="0"/>
              <a:t>A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1714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Which of the following do NOT have a cell wall?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2638697"/>
            <a:ext cx="10515600" cy="3538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A) Plant cells</a:t>
            </a:r>
          </a:p>
          <a:p>
            <a:pPr marL="0" indent="0">
              <a:buNone/>
            </a:pPr>
            <a:r>
              <a:rPr lang="en-US" sz="4800" dirty="0" smtClean="0"/>
              <a:t>B) All bacterial cells</a:t>
            </a:r>
          </a:p>
          <a:p>
            <a:pPr marL="0" indent="0">
              <a:buNone/>
            </a:pPr>
            <a:r>
              <a:rPr lang="en-US" sz="4800" dirty="0" smtClean="0"/>
              <a:t>C) Fungi</a:t>
            </a:r>
          </a:p>
          <a:p>
            <a:pPr marL="0" indent="0">
              <a:buNone/>
            </a:pPr>
            <a:r>
              <a:rPr lang="en-US" sz="4800" dirty="0" smtClean="0"/>
              <a:t>D) Animal cells</a:t>
            </a:r>
            <a:endParaRPr lang="en-US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8725989" y="5799909"/>
            <a:ext cx="3122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1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04143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743948"/>
            <a:ext cx="10515600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The organelle responsible for storing water in the plant cell is the ________.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3017520"/>
            <a:ext cx="10515600" cy="35382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800" dirty="0" smtClean="0"/>
              <a:t>A) Golgi body</a:t>
            </a:r>
          </a:p>
          <a:p>
            <a:pPr marL="0" indent="0">
              <a:buNone/>
            </a:pPr>
            <a:r>
              <a:rPr lang="en-US" sz="4800" dirty="0" smtClean="0"/>
              <a:t>B) Endoplasmic reticulum</a:t>
            </a:r>
          </a:p>
          <a:p>
            <a:pPr marL="0" indent="0">
              <a:buNone/>
            </a:pPr>
            <a:r>
              <a:rPr lang="en-US" sz="4800" dirty="0" smtClean="0"/>
              <a:t>C) Vacuole</a:t>
            </a:r>
          </a:p>
          <a:p>
            <a:pPr marL="0" indent="0">
              <a:buNone/>
            </a:pPr>
            <a:r>
              <a:rPr lang="en-US" sz="4800" dirty="0" smtClean="0"/>
              <a:t>D) Ribosome</a:t>
            </a:r>
          </a:p>
          <a:p>
            <a:pPr marL="0" indent="0">
              <a:buNone/>
            </a:pPr>
            <a:r>
              <a:rPr lang="en-US" sz="4800" dirty="0" smtClean="0"/>
              <a:t>E) Mitochondria</a:t>
            </a:r>
            <a:endParaRPr lang="en-US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8725989" y="5799909"/>
            <a:ext cx="3122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2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36091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743948"/>
            <a:ext cx="10515600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The ________ acts as a packaging and processing center in the cell to process proteins.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3017520"/>
            <a:ext cx="10515600" cy="3538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A) Smooth endoplasmic reticulum</a:t>
            </a:r>
          </a:p>
          <a:p>
            <a:pPr marL="0" indent="0">
              <a:buNone/>
            </a:pPr>
            <a:r>
              <a:rPr lang="en-US" sz="4800" dirty="0" smtClean="0"/>
              <a:t>B) Rough endoplasmic reticulum</a:t>
            </a:r>
          </a:p>
          <a:p>
            <a:pPr marL="0" indent="0">
              <a:buNone/>
            </a:pPr>
            <a:r>
              <a:rPr lang="en-US" sz="4800" dirty="0" smtClean="0"/>
              <a:t>C) Golgi body</a:t>
            </a:r>
          </a:p>
          <a:p>
            <a:pPr marL="0" indent="0">
              <a:buNone/>
            </a:pPr>
            <a:r>
              <a:rPr lang="en-US" sz="4800" dirty="0" smtClean="0"/>
              <a:t>D) Nucleus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5989" y="5799909"/>
            <a:ext cx="3122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3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05597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The cell membrane is composed of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3017520"/>
            <a:ext cx="10515600" cy="3538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A) a single layer of proteins</a:t>
            </a:r>
          </a:p>
          <a:p>
            <a:pPr marL="0" indent="0">
              <a:buNone/>
            </a:pPr>
            <a:r>
              <a:rPr lang="en-US" sz="4800" dirty="0" smtClean="0"/>
              <a:t>B) a phospholipid bi-layer</a:t>
            </a:r>
          </a:p>
          <a:p>
            <a:pPr marL="0" indent="0">
              <a:buNone/>
            </a:pPr>
            <a:r>
              <a:rPr lang="en-US" sz="4800" dirty="0" smtClean="0"/>
              <a:t>C) a carbohydrate bi-layer</a:t>
            </a:r>
          </a:p>
          <a:p>
            <a:pPr marL="0" indent="0">
              <a:buNone/>
            </a:pPr>
            <a:r>
              <a:rPr lang="en-US" sz="4800" dirty="0" smtClean="0"/>
              <a:t>D) a single layer of lipids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5989" y="5799909"/>
            <a:ext cx="3122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4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90600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The Modern Cell Theory states that all cells come from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3017520"/>
            <a:ext cx="10515600" cy="3538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A) non-living material</a:t>
            </a:r>
          </a:p>
          <a:p>
            <a:pPr marL="0" indent="0">
              <a:buNone/>
            </a:pPr>
            <a:r>
              <a:rPr lang="en-US" sz="4800" dirty="0" smtClean="0"/>
              <a:t>B) nothingness</a:t>
            </a:r>
          </a:p>
          <a:p>
            <a:pPr marL="0" indent="0">
              <a:buNone/>
            </a:pPr>
            <a:r>
              <a:rPr lang="en-US" sz="4800" dirty="0" smtClean="0"/>
              <a:t>C) other existing cells</a:t>
            </a:r>
          </a:p>
          <a:p>
            <a:pPr marL="0" indent="0">
              <a:buNone/>
            </a:pPr>
            <a:r>
              <a:rPr lang="en-US" sz="4800" dirty="0" smtClean="0"/>
              <a:t>D) none of these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5989" y="5799909"/>
            <a:ext cx="3122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5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55242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Which of the following is an enzyme filled organelle for breaking down waste in the cell?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3017520"/>
            <a:ext cx="10515600" cy="3538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A) lysosome</a:t>
            </a:r>
          </a:p>
          <a:p>
            <a:pPr marL="0" indent="0">
              <a:buNone/>
            </a:pPr>
            <a:r>
              <a:rPr lang="en-US" sz="4800" dirty="0" smtClean="0"/>
              <a:t>B) chloroplast</a:t>
            </a:r>
          </a:p>
          <a:p>
            <a:pPr marL="0" indent="0">
              <a:buNone/>
            </a:pPr>
            <a:r>
              <a:rPr lang="en-US" sz="4800" dirty="0" smtClean="0"/>
              <a:t>C) mitochondria</a:t>
            </a:r>
          </a:p>
          <a:p>
            <a:pPr marL="0" indent="0">
              <a:buNone/>
            </a:pPr>
            <a:r>
              <a:rPr lang="en-US" sz="4800" dirty="0" smtClean="0"/>
              <a:t>D) Golgi body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5989" y="5799909"/>
            <a:ext cx="3122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6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22121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The major job of the ribosome is to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3017520"/>
            <a:ext cx="10515600" cy="3538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A) make fats</a:t>
            </a:r>
          </a:p>
          <a:p>
            <a:pPr marL="0" indent="0">
              <a:buNone/>
            </a:pPr>
            <a:r>
              <a:rPr lang="en-US" sz="4800" dirty="0" smtClean="0"/>
              <a:t>B) </a:t>
            </a:r>
            <a:r>
              <a:rPr lang="en-US" sz="4800" dirty="0"/>
              <a:t>m</a:t>
            </a:r>
            <a:r>
              <a:rPr lang="en-US" sz="4800" dirty="0" smtClean="0"/>
              <a:t>ake proteins</a:t>
            </a:r>
          </a:p>
          <a:p>
            <a:pPr marL="0" indent="0">
              <a:buNone/>
            </a:pPr>
            <a:r>
              <a:rPr lang="en-US" sz="4800" dirty="0" smtClean="0"/>
              <a:t>C) break down proteins</a:t>
            </a:r>
          </a:p>
          <a:p>
            <a:pPr marL="0" indent="0">
              <a:buNone/>
            </a:pPr>
            <a:r>
              <a:rPr lang="en-US" sz="4800" dirty="0" smtClean="0"/>
              <a:t>D) </a:t>
            </a:r>
            <a:r>
              <a:rPr lang="en-US" sz="4800" dirty="0"/>
              <a:t>m</a:t>
            </a:r>
            <a:r>
              <a:rPr lang="en-US" sz="4800" dirty="0" smtClean="0"/>
              <a:t>ake sugars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5989" y="5799909"/>
            <a:ext cx="3122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7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91287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Which of the following is the energy supplier for the cell and contains its own DNA?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3017520"/>
            <a:ext cx="10515600" cy="35382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800" dirty="0" smtClean="0"/>
              <a:t>A) lysosome</a:t>
            </a:r>
          </a:p>
          <a:p>
            <a:pPr marL="0" indent="0">
              <a:buNone/>
            </a:pPr>
            <a:r>
              <a:rPr lang="en-US" sz="4800" dirty="0" smtClean="0"/>
              <a:t>B) mitochondria</a:t>
            </a:r>
          </a:p>
          <a:p>
            <a:pPr marL="0" indent="0">
              <a:buNone/>
            </a:pPr>
            <a:r>
              <a:rPr lang="en-US" sz="4800" dirty="0" smtClean="0"/>
              <a:t>C) </a:t>
            </a:r>
            <a:r>
              <a:rPr lang="en-US" sz="4800" dirty="0" err="1" smtClean="0"/>
              <a:t>golgi</a:t>
            </a:r>
            <a:r>
              <a:rPr lang="en-US" sz="4800" dirty="0" smtClean="0"/>
              <a:t> apparatus</a:t>
            </a:r>
          </a:p>
          <a:p>
            <a:pPr marL="0" indent="0">
              <a:buNone/>
            </a:pPr>
            <a:r>
              <a:rPr lang="en-US" sz="4800" dirty="0" smtClean="0"/>
              <a:t>D) endoplasmic reticulum</a:t>
            </a:r>
          </a:p>
          <a:p>
            <a:pPr marL="0" indent="0">
              <a:buNone/>
            </a:pPr>
            <a:r>
              <a:rPr lang="en-US" sz="4800" dirty="0" smtClean="0"/>
              <a:t>E) ribosome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5989" y="5799909"/>
            <a:ext cx="3122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8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37917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This organelle is found in animal cells and is used in cell division; the spindle fibers attach to it: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3017520"/>
            <a:ext cx="10515600" cy="35382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800" dirty="0" smtClean="0"/>
              <a:t>A) vacuole</a:t>
            </a:r>
          </a:p>
          <a:p>
            <a:pPr marL="0" indent="0">
              <a:buNone/>
            </a:pPr>
            <a:r>
              <a:rPr lang="en-US" sz="4800" dirty="0" smtClean="0"/>
              <a:t>B) chloroplast</a:t>
            </a:r>
          </a:p>
          <a:p>
            <a:pPr marL="0" indent="0">
              <a:buNone/>
            </a:pPr>
            <a:r>
              <a:rPr lang="en-US" sz="4800" dirty="0" smtClean="0"/>
              <a:t>C) nucleus</a:t>
            </a:r>
          </a:p>
          <a:p>
            <a:pPr marL="0" indent="0">
              <a:buNone/>
            </a:pPr>
            <a:r>
              <a:rPr lang="en-US" sz="4800" dirty="0" smtClean="0"/>
              <a:t>D) ribosome</a:t>
            </a:r>
          </a:p>
          <a:p>
            <a:pPr marL="0" indent="0">
              <a:buNone/>
            </a:pPr>
            <a:r>
              <a:rPr lang="en-US" sz="4800" dirty="0" smtClean="0"/>
              <a:t>E) centriole</a:t>
            </a:r>
          </a:p>
          <a:p>
            <a:pPr marL="0" indent="0">
              <a:buNone/>
            </a:pPr>
            <a:endParaRPr lang="en-US" sz="4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8725989" y="5799909"/>
            <a:ext cx="3122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9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04558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This organelle stores the DNA in the cell: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3017520"/>
            <a:ext cx="10515600" cy="3538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A) nucleus</a:t>
            </a:r>
          </a:p>
          <a:p>
            <a:pPr marL="0" indent="0">
              <a:buNone/>
            </a:pPr>
            <a:r>
              <a:rPr lang="en-US" sz="4800" dirty="0" smtClean="0"/>
              <a:t>B) chloroplast</a:t>
            </a:r>
          </a:p>
          <a:p>
            <a:pPr marL="0" indent="0">
              <a:buNone/>
            </a:pPr>
            <a:r>
              <a:rPr lang="en-US" sz="4800" dirty="0" smtClean="0"/>
              <a:t>C) vacuole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43109" y="5799909"/>
            <a:ext cx="3304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10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76113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Proteins embedded in the cell membrane function to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0446" y="3017520"/>
            <a:ext cx="11053354" cy="3538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A) transport materials in and out of the cell</a:t>
            </a:r>
          </a:p>
          <a:p>
            <a:pPr marL="0" indent="0">
              <a:buNone/>
            </a:pPr>
            <a:r>
              <a:rPr lang="en-US" sz="4800" dirty="0" smtClean="0"/>
              <a:t>B) carry genetic information</a:t>
            </a:r>
          </a:p>
          <a:p>
            <a:pPr marL="0" indent="0">
              <a:buNone/>
            </a:pPr>
            <a:r>
              <a:rPr lang="en-US" sz="4800" dirty="0" smtClean="0"/>
              <a:t>C) store excess water</a:t>
            </a:r>
          </a:p>
          <a:p>
            <a:pPr marL="0" indent="0">
              <a:buNone/>
            </a:pPr>
            <a:r>
              <a:rPr lang="en-US" sz="4800" dirty="0" smtClean="0"/>
              <a:t>D) produce energy for the cell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43109" y="5799909"/>
            <a:ext cx="3304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11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72054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These cells contain chloroplasts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0446" y="3017520"/>
            <a:ext cx="11053354" cy="3538266"/>
          </a:xfrm>
        </p:spPr>
        <p:txBody>
          <a:bodyPr>
            <a:normAutofit/>
          </a:bodyPr>
          <a:lstStyle/>
          <a:p>
            <a:pPr marL="914400" indent="-914400">
              <a:buAutoNum type="alphaUcParenR"/>
            </a:pPr>
            <a:r>
              <a:rPr lang="en-US" sz="4800" dirty="0" smtClean="0"/>
              <a:t>Plant</a:t>
            </a:r>
          </a:p>
          <a:p>
            <a:pPr marL="914400" indent="-914400">
              <a:buAutoNum type="alphaUcParenR"/>
            </a:pPr>
            <a:r>
              <a:rPr lang="en-US" sz="4800" dirty="0" smtClean="0"/>
              <a:t>Animal</a:t>
            </a:r>
          </a:p>
          <a:p>
            <a:pPr marL="914400" indent="-914400">
              <a:buAutoNum type="alphaUcParenR"/>
            </a:pPr>
            <a:r>
              <a:rPr lang="en-US" sz="4800" dirty="0" smtClean="0"/>
              <a:t>Both plant and animal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43109" y="5799909"/>
            <a:ext cx="3304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12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49668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These cells contain a membrane bound nucleus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0446" y="3017520"/>
            <a:ext cx="11053354" cy="3538266"/>
          </a:xfrm>
        </p:spPr>
        <p:txBody>
          <a:bodyPr>
            <a:normAutofit/>
          </a:bodyPr>
          <a:lstStyle/>
          <a:p>
            <a:pPr marL="914400" indent="-914400">
              <a:buAutoNum type="alphaUcParenR"/>
            </a:pPr>
            <a:r>
              <a:rPr lang="en-US" sz="4800" dirty="0" smtClean="0"/>
              <a:t>Prokaryotic cells</a:t>
            </a:r>
          </a:p>
          <a:p>
            <a:pPr marL="914400" indent="-914400">
              <a:buAutoNum type="alphaUcParenR"/>
            </a:pPr>
            <a:r>
              <a:rPr lang="en-US" sz="4800" dirty="0" smtClean="0"/>
              <a:t>Eukaryotic cells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43109" y="5799909"/>
            <a:ext cx="3304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13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26869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/>
              <a:t>L</a:t>
            </a:r>
            <a:r>
              <a:rPr lang="en-US" sz="6000" dirty="0" smtClean="0"/>
              <a:t>ist one </a:t>
            </a:r>
            <a:r>
              <a:rPr lang="en-US" sz="6000" smtClean="0"/>
              <a:t>of </a:t>
            </a:r>
            <a:r>
              <a:rPr lang="en-US" sz="6000" smtClean="0"/>
              <a:t>the major </a:t>
            </a:r>
            <a:r>
              <a:rPr lang="en-US" sz="6000" dirty="0" smtClean="0"/>
              <a:t>differences between animal cells and plant cells.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0446" y="3017520"/>
            <a:ext cx="11053354" cy="353826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8543109" y="5799909"/>
            <a:ext cx="3304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14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23617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Rank the following terms from simplest to most complex: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0446" y="3017520"/>
            <a:ext cx="11053354" cy="3538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Cell, Organelle, Organ, Tissue, Organism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43109" y="5799909"/>
            <a:ext cx="3304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15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52566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 Answers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11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Which of the following do NOT have a cell wall?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2638697"/>
            <a:ext cx="10515600" cy="3538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A) Plant cells</a:t>
            </a:r>
          </a:p>
          <a:p>
            <a:pPr marL="0" indent="0">
              <a:buNone/>
            </a:pPr>
            <a:r>
              <a:rPr lang="en-US" sz="4800" dirty="0" smtClean="0"/>
              <a:t>B) All bacterial cells</a:t>
            </a:r>
          </a:p>
          <a:p>
            <a:pPr marL="0" indent="0">
              <a:buNone/>
            </a:pPr>
            <a:r>
              <a:rPr lang="en-US" sz="4800" dirty="0" smtClean="0"/>
              <a:t>C) Fungi</a:t>
            </a:r>
          </a:p>
          <a:p>
            <a:pPr marL="0" indent="0">
              <a:buNone/>
            </a:pPr>
            <a:r>
              <a:rPr lang="en-US" sz="4800" dirty="0" smtClean="0">
                <a:solidFill>
                  <a:srgbClr val="FF0000"/>
                </a:solidFill>
              </a:rPr>
              <a:t>D) Animal cells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25989" y="5799909"/>
            <a:ext cx="3122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1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76036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743948"/>
            <a:ext cx="10515600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The organelle responsible for storing water in the plant cell is the ________.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3017520"/>
            <a:ext cx="10515600" cy="35382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800" dirty="0" smtClean="0"/>
              <a:t>A) Golgi body</a:t>
            </a:r>
          </a:p>
          <a:p>
            <a:pPr marL="0" indent="0">
              <a:buNone/>
            </a:pPr>
            <a:r>
              <a:rPr lang="en-US" sz="4800" dirty="0" smtClean="0"/>
              <a:t>B) Endoplasmic reticulum</a:t>
            </a:r>
          </a:p>
          <a:p>
            <a:pPr marL="0" indent="0">
              <a:buNone/>
            </a:pPr>
            <a:r>
              <a:rPr lang="en-US" sz="4800" dirty="0" smtClean="0">
                <a:solidFill>
                  <a:srgbClr val="FF0000"/>
                </a:solidFill>
              </a:rPr>
              <a:t>C) Vacuole</a:t>
            </a:r>
          </a:p>
          <a:p>
            <a:pPr marL="0" indent="0">
              <a:buNone/>
            </a:pPr>
            <a:r>
              <a:rPr lang="en-US" sz="4800" dirty="0" smtClean="0"/>
              <a:t>D) Ribosome</a:t>
            </a:r>
          </a:p>
          <a:p>
            <a:pPr marL="0" indent="0">
              <a:buNone/>
            </a:pPr>
            <a:r>
              <a:rPr lang="en-US" sz="4800" dirty="0" smtClean="0"/>
              <a:t>E) Mitochondria</a:t>
            </a:r>
            <a:endParaRPr lang="en-US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8725989" y="5799909"/>
            <a:ext cx="3122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2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67003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743948"/>
            <a:ext cx="10515600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The ________ acts as a packaging and processing center in the cell to process proteins.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3017520"/>
            <a:ext cx="10515600" cy="3538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A) Smooth endoplasmic reticulum</a:t>
            </a:r>
          </a:p>
          <a:p>
            <a:pPr marL="0" indent="0">
              <a:buNone/>
            </a:pPr>
            <a:r>
              <a:rPr lang="en-US" sz="4800" dirty="0" smtClean="0"/>
              <a:t>B) Rough endoplasmic reticulum</a:t>
            </a:r>
          </a:p>
          <a:p>
            <a:pPr marL="0" indent="0">
              <a:buNone/>
            </a:pPr>
            <a:r>
              <a:rPr lang="en-US" sz="4800" dirty="0" smtClean="0">
                <a:solidFill>
                  <a:srgbClr val="FF0000"/>
                </a:solidFill>
              </a:rPr>
              <a:t>C) Golgi body</a:t>
            </a:r>
          </a:p>
          <a:p>
            <a:pPr marL="0" indent="0">
              <a:buNone/>
            </a:pPr>
            <a:r>
              <a:rPr lang="en-US" sz="4800" dirty="0" smtClean="0"/>
              <a:t>D) Nucleus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5989" y="5799909"/>
            <a:ext cx="3122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3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25883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The cell membrane is composed of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3017520"/>
            <a:ext cx="10515600" cy="3538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A) a single layer of proteins</a:t>
            </a:r>
          </a:p>
          <a:p>
            <a:pPr marL="0" indent="0">
              <a:buNone/>
            </a:pPr>
            <a:r>
              <a:rPr lang="en-US" sz="4800" dirty="0" smtClean="0">
                <a:solidFill>
                  <a:srgbClr val="FF0000"/>
                </a:solidFill>
              </a:rPr>
              <a:t>B) a phospholipid bi-layer</a:t>
            </a:r>
          </a:p>
          <a:p>
            <a:pPr marL="0" indent="0">
              <a:buNone/>
            </a:pPr>
            <a:r>
              <a:rPr lang="en-US" sz="4800" dirty="0" smtClean="0"/>
              <a:t>C) a carbohydrate bi-layer</a:t>
            </a:r>
          </a:p>
          <a:p>
            <a:pPr marL="0" indent="0">
              <a:buNone/>
            </a:pPr>
            <a:r>
              <a:rPr lang="en-US" sz="4800" dirty="0" smtClean="0"/>
              <a:t>D) a single layer of lipids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5989" y="5799909"/>
            <a:ext cx="3122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4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06502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The Modern Cell Theory states that all cells come from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3017520"/>
            <a:ext cx="10515600" cy="3538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A) non-living material</a:t>
            </a:r>
          </a:p>
          <a:p>
            <a:pPr marL="0" indent="0">
              <a:buNone/>
            </a:pPr>
            <a:r>
              <a:rPr lang="en-US" sz="4800" dirty="0" smtClean="0"/>
              <a:t>B) nothingness</a:t>
            </a:r>
          </a:p>
          <a:p>
            <a:pPr marL="0" indent="0">
              <a:buNone/>
            </a:pPr>
            <a:r>
              <a:rPr lang="en-US" sz="4800" dirty="0" smtClean="0">
                <a:solidFill>
                  <a:srgbClr val="FF0000"/>
                </a:solidFill>
              </a:rPr>
              <a:t>C) other existing cells</a:t>
            </a:r>
          </a:p>
          <a:p>
            <a:pPr marL="0" indent="0">
              <a:buNone/>
            </a:pPr>
            <a:r>
              <a:rPr lang="en-US" sz="4800" dirty="0" smtClean="0"/>
              <a:t>D) none of these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5989" y="5799909"/>
            <a:ext cx="3122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5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56726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Which of the following is an enzyme filled organelle for breaking down waste in the cell?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3017520"/>
            <a:ext cx="10515600" cy="3538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>
                <a:solidFill>
                  <a:srgbClr val="FF0000"/>
                </a:solidFill>
              </a:rPr>
              <a:t>A) lysosome</a:t>
            </a:r>
          </a:p>
          <a:p>
            <a:pPr marL="0" indent="0">
              <a:buNone/>
            </a:pPr>
            <a:r>
              <a:rPr lang="en-US" sz="4800" dirty="0" smtClean="0"/>
              <a:t>B) chloroplast</a:t>
            </a:r>
          </a:p>
          <a:p>
            <a:pPr marL="0" indent="0">
              <a:buNone/>
            </a:pPr>
            <a:r>
              <a:rPr lang="en-US" sz="4800" dirty="0" smtClean="0"/>
              <a:t>C) mitochondria</a:t>
            </a:r>
          </a:p>
          <a:p>
            <a:pPr marL="0" indent="0">
              <a:buNone/>
            </a:pPr>
            <a:r>
              <a:rPr lang="en-US" sz="4800" dirty="0" smtClean="0"/>
              <a:t>D) Golgi body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5989" y="5799909"/>
            <a:ext cx="3122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6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74722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The major job of the ribosome is to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3017520"/>
            <a:ext cx="10515600" cy="3538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A) make fats</a:t>
            </a:r>
          </a:p>
          <a:p>
            <a:pPr marL="0" indent="0">
              <a:buNone/>
            </a:pPr>
            <a:r>
              <a:rPr lang="en-US" sz="4800" dirty="0" smtClean="0">
                <a:solidFill>
                  <a:srgbClr val="FF0000"/>
                </a:solidFill>
              </a:rPr>
              <a:t>B) </a:t>
            </a:r>
            <a:r>
              <a:rPr lang="en-US" sz="4800" dirty="0">
                <a:solidFill>
                  <a:srgbClr val="FF0000"/>
                </a:solidFill>
              </a:rPr>
              <a:t>m</a:t>
            </a:r>
            <a:r>
              <a:rPr lang="en-US" sz="4800" dirty="0" smtClean="0">
                <a:solidFill>
                  <a:srgbClr val="FF0000"/>
                </a:solidFill>
              </a:rPr>
              <a:t>ake proteins</a:t>
            </a:r>
          </a:p>
          <a:p>
            <a:pPr marL="0" indent="0">
              <a:buNone/>
            </a:pPr>
            <a:r>
              <a:rPr lang="en-US" sz="4800" dirty="0" smtClean="0"/>
              <a:t>C) break down proteins</a:t>
            </a:r>
          </a:p>
          <a:p>
            <a:pPr marL="0" indent="0">
              <a:buNone/>
            </a:pPr>
            <a:r>
              <a:rPr lang="en-US" sz="4800" dirty="0" smtClean="0"/>
              <a:t>D) </a:t>
            </a:r>
            <a:r>
              <a:rPr lang="en-US" sz="4800" dirty="0"/>
              <a:t>m</a:t>
            </a:r>
            <a:r>
              <a:rPr lang="en-US" sz="4800" dirty="0" smtClean="0"/>
              <a:t>ake sugars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5989" y="5799909"/>
            <a:ext cx="3122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7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23924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Which of the following is the energy supplier for the cell and contains its own DNA?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3017520"/>
            <a:ext cx="10515600" cy="35382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800" dirty="0" smtClean="0"/>
              <a:t>A) lysosome</a:t>
            </a:r>
          </a:p>
          <a:p>
            <a:pPr marL="0" indent="0">
              <a:buNone/>
            </a:pPr>
            <a:r>
              <a:rPr lang="en-US" sz="4800" dirty="0" smtClean="0">
                <a:solidFill>
                  <a:srgbClr val="FF0000"/>
                </a:solidFill>
              </a:rPr>
              <a:t>B) mitochondria</a:t>
            </a:r>
          </a:p>
          <a:p>
            <a:pPr marL="0" indent="0">
              <a:buNone/>
            </a:pPr>
            <a:r>
              <a:rPr lang="en-US" sz="4800" dirty="0" smtClean="0"/>
              <a:t>C) </a:t>
            </a:r>
            <a:r>
              <a:rPr lang="en-US" sz="4800" dirty="0" err="1" smtClean="0"/>
              <a:t>golgi</a:t>
            </a:r>
            <a:r>
              <a:rPr lang="en-US" sz="4800" dirty="0" smtClean="0"/>
              <a:t> apparatus</a:t>
            </a:r>
          </a:p>
          <a:p>
            <a:pPr marL="0" indent="0">
              <a:buNone/>
            </a:pPr>
            <a:r>
              <a:rPr lang="en-US" sz="4800" dirty="0" smtClean="0"/>
              <a:t>D) endoplasmic reticulum</a:t>
            </a:r>
          </a:p>
          <a:p>
            <a:pPr marL="0" indent="0">
              <a:buNone/>
            </a:pPr>
            <a:r>
              <a:rPr lang="en-US" sz="4800" dirty="0" smtClean="0"/>
              <a:t>E) ribosome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5989" y="5799909"/>
            <a:ext cx="3122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8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98090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This organelle is found in animal cells and is used in cell division; the spindle fibers attach to it: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3017520"/>
            <a:ext cx="10515600" cy="35382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800" dirty="0" smtClean="0"/>
              <a:t>A) vacuole</a:t>
            </a:r>
          </a:p>
          <a:p>
            <a:pPr marL="0" indent="0">
              <a:buNone/>
            </a:pPr>
            <a:r>
              <a:rPr lang="en-US" sz="4800" dirty="0" smtClean="0"/>
              <a:t>B) chloroplast</a:t>
            </a:r>
          </a:p>
          <a:p>
            <a:pPr marL="0" indent="0">
              <a:buNone/>
            </a:pPr>
            <a:r>
              <a:rPr lang="en-US" sz="4800" dirty="0" smtClean="0"/>
              <a:t>C) nucleus</a:t>
            </a:r>
          </a:p>
          <a:p>
            <a:pPr marL="0" indent="0">
              <a:buNone/>
            </a:pPr>
            <a:r>
              <a:rPr lang="en-US" sz="4800" dirty="0" smtClean="0"/>
              <a:t>D) ribosome</a:t>
            </a:r>
          </a:p>
          <a:p>
            <a:pPr marL="0" indent="0">
              <a:buNone/>
            </a:pPr>
            <a:r>
              <a:rPr lang="en-US" sz="4800" dirty="0" smtClean="0">
                <a:solidFill>
                  <a:srgbClr val="FF0000"/>
                </a:solidFill>
              </a:rPr>
              <a:t>E) centriole</a:t>
            </a:r>
          </a:p>
          <a:p>
            <a:pPr marL="0" indent="0">
              <a:buNone/>
            </a:pPr>
            <a:endParaRPr lang="en-US" sz="4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8725989" y="5799909"/>
            <a:ext cx="3122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9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30648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This organelle stores the DNA in the cell: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3017520"/>
            <a:ext cx="10515600" cy="3538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>
                <a:solidFill>
                  <a:srgbClr val="FF0000"/>
                </a:solidFill>
              </a:rPr>
              <a:t>A) nucleus</a:t>
            </a:r>
          </a:p>
          <a:p>
            <a:pPr marL="0" indent="0">
              <a:buNone/>
            </a:pPr>
            <a:r>
              <a:rPr lang="en-US" sz="4800" dirty="0" smtClean="0"/>
              <a:t>B) chloroplast</a:t>
            </a:r>
          </a:p>
          <a:p>
            <a:pPr marL="0" indent="0">
              <a:buNone/>
            </a:pPr>
            <a:r>
              <a:rPr lang="en-US" sz="4800" dirty="0" smtClean="0"/>
              <a:t>C) vacuole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43109" y="5799909"/>
            <a:ext cx="3304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10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41748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Proteins embedded in the cell membrane function to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0446" y="3017520"/>
            <a:ext cx="11053354" cy="3538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>
                <a:solidFill>
                  <a:srgbClr val="FF0000"/>
                </a:solidFill>
              </a:rPr>
              <a:t>A) transport materials in and out of the cell</a:t>
            </a:r>
          </a:p>
          <a:p>
            <a:pPr marL="0" indent="0">
              <a:buNone/>
            </a:pPr>
            <a:r>
              <a:rPr lang="en-US" sz="4800" dirty="0" smtClean="0"/>
              <a:t>B) carry genetic information</a:t>
            </a:r>
          </a:p>
          <a:p>
            <a:pPr marL="0" indent="0">
              <a:buNone/>
            </a:pPr>
            <a:r>
              <a:rPr lang="en-US" sz="4800" dirty="0" smtClean="0"/>
              <a:t>C) store excess water</a:t>
            </a:r>
          </a:p>
          <a:p>
            <a:pPr marL="0" indent="0">
              <a:buNone/>
            </a:pPr>
            <a:r>
              <a:rPr lang="en-US" sz="4800" dirty="0" smtClean="0"/>
              <a:t>D) produce energy for the cell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43109" y="5799909"/>
            <a:ext cx="3304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11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14411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These cells contain chloroplasts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0446" y="3017520"/>
            <a:ext cx="11053354" cy="3538266"/>
          </a:xfrm>
        </p:spPr>
        <p:txBody>
          <a:bodyPr>
            <a:normAutofit/>
          </a:bodyPr>
          <a:lstStyle/>
          <a:p>
            <a:pPr marL="914400" indent="-914400">
              <a:buAutoNum type="alphaUcParenR"/>
            </a:pPr>
            <a:r>
              <a:rPr lang="en-US" sz="4800" dirty="0" smtClean="0">
                <a:solidFill>
                  <a:srgbClr val="FF0000"/>
                </a:solidFill>
              </a:rPr>
              <a:t>Plant</a:t>
            </a:r>
          </a:p>
          <a:p>
            <a:pPr marL="914400" indent="-914400">
              <a:buAutoNum type="alphaUcParenR"/>
            </a:pPr>
            <a:r>
              <a:rPr lang="en-US" sz="4800" dirty="0" smtClean="0"/>
              <a:t>Animal</a:t>
            </a:r>
          </a:p>
          <a:p>
            <a:pPr marL="914400" indent="-914400">
              <a:buAutoNum type="alphaUcParenR"/>
            </a:pPr>
            <a:r>
              <a:rPr lang="en-US" sz="4800" dirty="0" smtClean="0"/>
              <a:t>Both plant and animal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43109" y="5799909"/>
            <a:ext cx="3304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12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18027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These cells contain a membrane bound nucleus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0446" y="3017520"/>
            <a:ext cx="11053354" cy="3538266"/>
          </a:xfrm>
        </p:spPr>
        <p:txBody>
          <a:bodyPr>
            <a:normAutofit/>
          </a:bodyPr>
          <a:lstStyle/>
          <a:p>
            <a:pPr marL="914400" indent="-914400">
              <a:buAutoNum type="alphaUcParenR"/>
            </a:pPr>
            <a:r>
              <a:rPr lang="en-US" sz="4800" dirty="0" smtClean="0"/>
              <a:t>Prokaryotic cells</a:t>
            </a:r>
          </a:p>
          <a:p>
            <a:pPr marL="914400" indent="-914400">
              <a:buAutoNum type="alphaUcParenR"/>
            </a:pPr>
            <a:r>
              <a:rPr lang="en-US" sz="4800" dirty="0" smtClean="0">
                <a:solidFill>
                  <a:srgbClr val="FF0000"/>
                </a:solidFill>
              </a:rPr>
              <a:t>Eukaryotic cells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43109" y="5799909"/>
            <a:ext cx="3304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13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44376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/>
              <a:t>L</a:t>
            </a:r>
            <a:r>
              <a:rPr lang="en-US" sz="6000" dirty="0" smtClean="0"/>
              <a:t>ist one of major differences between animal cells and plant cells.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0446" y="3017520"/>
            <a:ext cx="11053354" cy="3538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>
                <a:solidFill>
                  <a:srgbClr val="FF0000"/>
                </a:solidFill>
              </a:rPr>
              <a:t>Unlike animal cells, plant cells contain:</a:t>
            </a:r>
          </a:p>
          <a:p>
            <a:pPr marL="914400" indent="-914400">
              <a:buAutoNum type="alphaUcParenR"/>
            </a:pPr>
            <a:r>
              <a:rPr lang="en-US" sz="4800" dirty="0">
                <a:solidFill>
                  <a:srgbClr val="FF0000"/>
                </a:solidFill>
              </a:rPr>
              <a:t>c</a:t>
            </a:r>
            <a:r>
              <a:rPr lang="en-US" sz="4800" dirty="0" smtClean="0">
                <a:solidFill>
                  <a:srgbClr val="FF0000"/>
                </a:solidFill>
              </a:rPr>
              <a:t>hloroplasts</a:t>
            </a:r>
          </a:p>
          <a:p>
            <a:pPr marL="914400" indent="-914400">
              <a:buAutoNum type="alphaUcParenR"/>
            </a:pPr>
            <a:r>
              <a:rPr lang="en-US" sz="4800" dirty="0">
                <a:solidFill>
                  <a:srgbClr val="FF0000"/>
                </a:solidFill>
              </a:rPr>
              <a:t>a</a:t>
            </a:r>
            <a:r>
              <a:rPr lang="en-US" sz="4800" dirty="0" smtClean="0">
                <a:solidFill>
                  <a:srgbClr val="FF0000"/>
                </a:solidFill>
              </a:rPr>
              <a:t> cell wall</a:t>
            </a:r>
          </a:p>
          <a:p>
            <a:pPr marL="914400" indent="-914400">
              <a:buAutoNum type="alphaUcParenR"/>
            </a:pPr>
            <a:r>
              <a:rPr lang="en-US" sz="4800" dirty="0">
                <a:solidFill>
                  <a:srgbClr val="FF0000"/>
                </a:solidFill>
              </a:rPr>
              <a:t>a</a:t>
            </a:r>
            <a:r>
              <a:rPr lang="en-US" sz="4800" dirty="0" smtClean="0">
                <a:solidFill>
                  <a:srgbClr val="FF0000"/>
                </a:solidFill>
              </a:rPr>
              <a:t> large central vacuole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43109" y="5799909"/>
            <a:ext cx="3304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14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4347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" y="743948"/>
            <a:ext cx="11038114" cy="1325563"/>
          </a:xfrm>
        </p:spPr>
        <p:txBody>
          <a:bodyPr>
            <a:noAutofit/>
          </a:bodyPr>
          <a:lstStyle/>
          <a:p>
            <a:r>
              <a:rPr lang="en-US" sz="6000" dirty="0" smtClean="0"/>
              <a:t>Rank the following terms from simplest to most complex: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0446" y="3017520"/>
            <a:ext cx="11053354" cy="3538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>
                <a:solidFill>
                  <a:srgbClr val="FF0000"/>
                </a:solidFill>
              </a:rPr>
              <a:t>Simplest to Most Complex:</a:t>
            </a:r>
          </a:p>
          <a:p>
            <a:pPr marL="0" indent="0">
              <a:buNone/>
            </a:pPr>
            <a:r>
              <a:rPr lang="en-US" sz="4800" dirty="0" smtClean="0">
                <a:solidFill>
                  <a:srgbClr val="FF0000"/>
                </a:solidFill>
              </a:rPr>
              <a:t>Organelle, Cell, Tissue, Organ, Organism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43109" y="5799909"/>
            <a:ext cx="3304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Question 15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05384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850</Words>
  <Application>Microsoft Office PowerPoint</Application>
  <PresentationFormat>Widescreen</PresentationFormat>
  <Paragraphs>176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Office Theme</vt:lpstr>
      <vt:lpstr>Answer Key to Organelle Matching</vt:lpstr>
      <vt:lpstr>Which of the following do NOT have a cell wall?</vt:lpstr>
      <vt:lpstr>The organelle responsible for storing water in the plant cell is the ________.</vt:lpstr>
      <vt:lpstr>The ________ acts as a packaging and processing center in the cell to process proteins.</vt:lpstr>
      <vt:lpstr>The cell membrane is composed of</vt:lpstr>
      <vt:lpstr>The Modern Cell Theory states that all cells come from</vt:lpstr>
      <vt:lpstr>Which of the following is an enzyme filled organelle for breaking down waste in the cell?</vt:lpstr>
      <vt:lpstr>The major job of the ribosome is to</vt:lpstr>
      <vt:lpstr>Which of the following is the energy supplier for the cell and contains its own DNA?</vt:lpstr>
      <vt:lpstr>This organelle is found in animal cells and is used in cell division; the spindle fibers attach to it:</vt:lpstr>
      <vt:lpstr>This organelle stores the DNA in the cell:</vt:lpstr>
      <vt:lpstr>Proteins embedded in the cell membrane function to</vt:lpstr>
      <vt:lpstr>These cells contain chloroplasts</vt:lpstr>
      <vt:lpstr>These cells contain a membrane bound nucleus</vt:lpstr>
      <vt:lpstr>List one of the major differences between animal cells and plant cells.</vt:lpstr>
      <vt:lpstr>Rank the following terms from simplest to most complex:</vt:lpstr>
      <vt:lpstr>Correct Answers</vt:lpstr>
      <vt:lpstr>Which of the following do NOT have a cell wall?</vt:lpstr>
      <vt:lpstr>The organelle responsible for storing water in the plant cell is the ________.</vt:lpstr>
      <vt:lpstr>The ________ acts as a packaging and processing center in the cell to process proteins.</vt:lpstr>
      <vt:lpstr>The cell membrane is composed of</vt:lpstr>
      <vt:lpstr>The Modern Cell Theory states that all cells come from</vt:lpstr>
      <vt:lpstr>Which of the following is an enzyme filled organelle for breaking down waste in the cell?</vt:lpstr>
      <vt:lpstr>The major job of the ribosome is to</vt:lpstr>
      <vt:lpstr>Which of the following is the energy supplier for the cell and contains its own DNA?</vt:lpstr>
      <vt:lpstr>This organelle is found in animal cells and is used in cell division; the spindle fibers attach to it:</vt:lpstr>
      <vt:lpstr>This organelle stores the DNA in the cell:</vt:lpstr>
      <vt:lpstr>Proteins embedded in the cell membrane function to</vt:lpstr>
      <vt:lpstr>These cells contain chloroplasts</vt:lpstr>
      <vt:lpstr>These cells contain a membrane bound nucleus</vt:lpstr>
      <vt:lpstr>List one of major differences between animal cells and plant cells.</vt:lpstr>
      <vt:lpstr>Rank the following terms from simplest to most complex: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Which of the following do NOT have a cell wall?</dc:title>
  <dc:creator>David Swart</dc:creator>
  <cp:lastModifiedBy>David Swart</cp:lastModifiedBy>
  <cp:revision>7</cp:revision>
  <dcterms:created xsi:type="dcterms:W3CDTF">2016-05-16T02:16:18Z</dcterms:created>
  <dcterms:modified xsi:type="dcterms:W3CDTF">2016-05-16T17:10:29Z</dcterms:modified>
</cp:coreProperties>
</file>