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embeddedFontLst>
    <p:embeddedFont>
      <p:font typeface="Oswald" panose="020B0604020202020204" charset="0"/>
      <p:regular r:id="rId10"/>
      <p:bold r:id="rId11"/>
    </p:embeddedFont>
    <p:embeddedFont>
      <p:font typeface="Montserrat" panose="020B0604020202020204" charset="0"/>
      <p:regular r:id="rId12"/>
      <p:bold r:id="rId13"/>
    </p:embeddedFont>
    <p:embeddedFont>
      <p:font typeface="Playfair Display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6436083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34385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6869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27769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12201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73215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24936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1726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11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buFont typeface="Playfair Display"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buSzPct val="100000"/>
              <a:buFont typeface="Playfair Display"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buSzPct val="100000"/>
              <a:buFont typeface="Playfair Display"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buSzPct val="100000"/>
              <a:buFont typeface="Playfair Display"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buSzPct val="100000"/>
              <a:buFont typeface="Playfair Display"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buSzPct val="100000"/>
              <a:buFont typeface="Playfair Display"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buSzPct val="100000"/>
              <a:buFont typeface="Playfair Display"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buSzPct val="100000"/>
              <a:buFont typeface="Playfair Display"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buSzPct val="100000"/>
              <a:buFont typeface="Playfair Display"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accent5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buFont typeface="Playfair Display"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buSzPct val="100000"/>
              <a:buFont typeface="Playfair Display"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buSzPct val="100000"/>
              <a:buFont typeface="Playfair Display"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buSzPct val="100000"/>
              <a:buFont typeface="Playfair Display"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buSzPct val="100000"/>
              <a:buFont typeface="Playfair Display"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buSzPct val="100000"/>
              <a:buFont typeface="Playfair Display"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buSzPct val="100000"/>
              <a:buFont typeface="Playfair Display"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buSzPct val="100000"/>
              <a:buFont typeface="Playfair Display"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buSzPct val="100000"/>
              <a:buFont typeface="Playfair Display"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2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accent3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buFont typeface="Playfair Display"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buFont typeface="Playfair Display"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buFont typeface="Playfair Display"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buFont typeface="Playfair Display"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buFont typeface="Playfair Display"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buFont typeface="Playfair Display"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buFont typeface="Playfair Display"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buFont typeface="Playfair Display"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buFont typeface="Playfair Display"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40" name="Shape 40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ubTitle" idx="1"/>
          </p:nvPr>
        </p:nvSpPr>
        <p:spPr>
          <a:xfrm>
            <a:off x="265500" y="2921400"/>
            <a:ext cx="4045200" cy="1345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buFont typeface="Montserrat"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buSzPct val="100000"/>
              <a:buFont typeface="Montserrat"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buSzPct val="100000"/>
              <a:buFont typeface="Montserrat"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buSzPct val="100000"/>
              <a:buFont typeface="Montserrat"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buSzPct val="100000"/>
              <a:buFont typeface="Montserrat"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buSzPct val="100000"/>
              <a:buFont typeface="Montserrat"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buSzPct val="100000"/>
              <a:buFont typeface="Montserrat"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buSzPct val="100000"/>
              <a:buFont typeface="Montserrat"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buSzPct val="100000"/>
              <a:buFont typeface="Montserrat"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Playfair Display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layfair Display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layfair Display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layfair Display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layfair Display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layfair Display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layfair Display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layfair Display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layfair Display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‹#›</a:t>
            </a:fld>
            <a:endParaRPr lang="en" sz="10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youtube.com/v/rX-YiYHahoo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youtube.com/v/MsHCqrrU-Gk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5000"/>
              <a:t>Organism reproductive system of an octopus and a seahorse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800"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"/>
              <a:t>Maldives Octopus</a:t>
            </a:r>
          </a:p>
        </p:txBody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311700" y="1244775"/>
            <a:ext cx="8520600" cy="33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500"/>
              <a:t>The maldives octopus is </a:t>
            </a:r>
            <a:r>
              <a:rPr lang="en" sz="1500">
                <a:solidFill>
                  <a:srgbClr val="222222"/>
                </a:solidFill>
                <a:highlight>
                  <a:srgbClr val="FFFFFF"/>
                </a:highlight>
              </a:rPr>
              <a:t>a cephalopod(These species are distinct because of their ability to learn and to solve problems, as well as their tentacles and other adaptations to their ocean environment.</a:t>
            </a:r>
            <a:r>
              <a:rPr lang="en" sz="1500"/>
              <a:t>)</a:t>
            </a:r>
            <a:r>
              <a:rPr lang="en" sz="1500">
                <a:solidFill>
                  <a:srgbClr val="222222"/>
                </a:solidFill>
                <a:highlight>
                  <a:srgbClr val="FFFFFF"/>
                </a:highlight>
              </a:rPr>
              <a:t> mollusk with eight sucker-bearing arms, a soft saclike body, strong beaklike jaws, and no internal shell, they are mostly made up of muscles. 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500">
                <a:solidFill>
                  <a:srgbClr val="222222"/>
                </a:solidFill>
                <a:highlight>
                  <a:srgbClr val="FFFFFF"/>
                </a:highlight>
              </a:rPr>
              <a:t>-Octopuses are nocturnal animals</a:t>
            </a:r>
            <a:br>
              <a:rPr lang="en" sz="1500">
                <a:solidFill>
                  <a:srgbClr val="222222"/>
                </a:solidFill>
                <a:highlight>
                  <a:srgbClr val="FFFFFF"/>
                </a:highlight>
              </a:rPr>
            </a:br>
            <a:r>
              <a:rPr lang="en" sz="1500">
                <a:solidFill>
                  <a:srgbClr val="222222"/>
                </a:solidFill>
                <a:highlight>
                  <a:srgbClr val="FFFFFF"/>
                </a:highlight>
              </a:rPr>
              <a:t>-There are about 300 different recognized species of octopuses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500">
                <a:solidFill>
                  <a:srgbClr val="222222"/>
                </a:solidFill>
                <a:highlight>
                  <a:srgbClr val="FFFFFF"/>
                </a:highlight>
              </a:rPr>
              <a:t>-Usually the female dies shortly after giving birth because its weak</a:t>
            </a:r>
            <a:br>
              <a:rPr lang="en" sz="1500">
                <a:solidFill>
                  <a:srgbClr val="222222"/>
                </a:solidFill>
                <a:highlight>
                  <a:srgbClr val="FFFFFF"/>
                </a:highlight>
              </a:rPr>
            </a:br>
            <a:r>
              <a:rPr lang="en" sz="1500">
                <a:solidFill>
                  <a:srgbClr val="222222"/>
                </a:solidFill>
                <a:highlight>
                  <a:srgbClr val="FFFFFF"/>
                </a:highlight>
              </a:rPr>
              <a:t>-The female will try to eat the male after mating because it won't eat again until the young are born months later</a:t>
            </a:r>
            <a:br>
              <a:rPr lang="en" sz="1500">
                <a:solidFill>
                  <a:srgbClr val="222222"/>
                </a:solidFill>
                <a:highlight>
                  <a:srgbClr val="FFFFFF"/>
                </a:highlight>
              </a:rPr>
            </a:br>
            <a:r>
              <a:rPr lang="en" sz="1500">
                <a:solidFill>
                  <a:srgbClr val="222222"/>
                </a:solidFill>
                <a:highlight>
                  <a:srgbClr val="FFFFFF"/>
                </a:highlight>
              </a:rPr>
              <a:t/>
            </a:r>
            <a:br>
              <a:rPr lang="en" sz="1500">
                <a:solidFill>
                  <a:srgbClr val="222222"/>
                </a:solidFill>
                <a:highlight>
                  <a:srgbClr val="FFFFFF"/>
                </a:highlight>
              </a:rPr>
            </a:br>
            <a:endParaRPr lang="en" sz="15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lvl="0">
              <a:spcBef>
                <a:spcPts val="0"/>
              </a:spcBef>
              <a:buNone/>
            </a:pPr>
            <a:endParaRPr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  <p:pic>
        <p:nvPicPr>
          <p:cNvPr id="66" name="Shape 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43325" y="2230800"/>
            <a:ext cx="2611724" cy="146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Seahorse</a:t>
            </a:r>
          </a:p>
        </p:txBody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 small marine fish with segmented bony armor, an upright posture, a curled prehensile tail, a tubular snout, and a head and neck suggestive of a horse.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-The male is the one that gets pregnant and gives birth.</a:t>
            </a:r>
            <a:br>
              <a:rPr lang="en"/>
            </a:br>
            <a:r>
              <a:rPr lang="en"/>
              <a:t>-The female seahorse deposits up to 1,500 eggs in the male's pouch.</a:t>
            </a:r>
            <a:br>
              <a:rPr lang="en"/>
            </a:br>
            <a:r>
              <a:rPr lang="en"/>
              <a:t>-The male carries the eggs for 9 to 45 days until the seahorses emerge fully developed, but very small. </a:t>
            </a:r>
          </a:p>
          <a:p>
            <a:pPr lvl="0" rtl="0">
              <a:spcBef>
                <a:spcPts val="0"/>
              </a:spcBef>
              <a:buClr>
                <a:schemeClr val="dk2"/>
              </a:buClr>
              <a:buSzPct val="64705"/>
              <a:buFont typeface="Arial"/>
              <a:buNone/>
            </a:pPr>
            <a:r>
              <a:rPr lang="en" sz="1700"/>
              <a:t>-</a:t>
            </a:r>
            <a:r>
              <a:rPr lang="en"/>
              <a:t>There are 47 different species of seahorses.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/>
            </a:r>
            <a:br>
              <a:rPr lang="en"/>
            </a:br>
            <a:endParaRPr lang="en"/>
          </a:p>
        </p:txBody>
      </p:sp>
      <p:pic>
        <p:nvPicPr>
          <p:cNvPr id="73" name="Shape 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7774" y="3032950"/>
            <a:ext cx="3190449" cy="170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Octopus reproductive strategy</a:t>
            </a:r>
          </a:p>
        </p:txBody>
      </p:sp>
      <p:pic>
        <p:nvPicPr>
          <p:cNvPr id="79" name="Shape 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2550" y="3152762"/>
            <a:ext cx="3790950" cy="199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Shape 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057275"/>
            <a:ext cx="3532550" cy="4086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Shape 8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63750" y="0"/>
            <a:ext cx="3380250" cy="3072299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Shape 82">
            <a:hlinkClick r:id="rId6"/>
          </p:cNvPr>
          <p:cNvSpPr/>
          <p:nvPr/>
        </p:nvSpPr>
        <p:spPr>
          <a:xfrm>
            <a:off x="3109457" y="1057275"/>
            <a:ext cx="2654293" cy="1990725"/>
          </a:xfrm>
          <a:prstGeom prst="rect">
            <a:avLst/>
          </a:prstGeom>
          <a:blipFill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116100" y="883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Seahorses reproductive strategy</a:t>
            </a:r>
          </a:p>
        </p:txBody>
      </p:sp>
      <p:pic>
        <p:nvPicPr>
          <p:cNvPr id="88" name="Shape 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324" y="730050"/>
            <a:ext cx="6042351" cy="358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Shape 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17675" y="1647823"/>
            <a:ext cx="2526325" cy="3495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Shape 9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17675" y="0"/>
            <a:ext cx="2526324" cy="164782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Shape 91">
            <a:hlinkClick r:id="rId6"/>
          </p:cNvPr>
          <p:cNvSpPr/>
          <p:nvPr/>
        </p:nvSpPr>
        <p:spPr>
          <a:xfrm>
            <a:off x="0" y="3599900"/>
            <a:ext cx="2187600" cy="1543599"/>
          </a:xfrm>
          <a:prstGeom prst="rect">
            <a:avLst/>
          </a:prstGeom>
          <a:blipFill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Similarities</a:t>
            </a:r>
          </a:p>
        </p:txBody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/>
              <a:t>-They are both sexual animals</a:t>
            </a:r>
            <a:br>
              <a:rPr lang="en"/>
            </a:br>
            <a:r>
              <a:rPr lang="en"/>
              <a:t>-Both involve gametes </a:t>
            </a:r>
            <a:br>
              <a:rPr lang="en"/>
            </a:br>
            <a:r>
              <a:rPr lang="en"/>
              <a:t>-They both change colors to blend in with their surroundings</a:t>
            </a:r>
            <a:br>
              <a:rPr lang="en"/>
            </a:br>
            <a:r>
              <a:rPr lang="en"/>
              <a:t>- Both have gills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/>
              <a:t>- One of the mates usually die after mating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/>
              <a:t>-Can live out of water for a very short amount of time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/>
              <a:t>-They are both nocturnal animals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Differences</a:t>
            </a:r>
          </a:p>
        </p:txBody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500"/>
              <a:t>-The male is the one that gets pregnant and gives birth</a:t>
            </a:r>
            <a:br>
              <a:rPr lang="en" sz="1500"/>
            </a:br>
            <a:r>
              <a:rPr lang="en" sz="1500"/>
              <a:t>-The female seahorse deposits up to 1,500 eggs in the male's pouch</a:t>
            </a:r>
            <a:br>
              <a:rPr lang="en" sz="1500"/>
            </a:br>
            <a:r>
              <a:rPr lang="en" sz="1500"/>
              <a:t>-The female octopus gives birth to about 150,000 eggs</a:t>
            </a:r>
            <a:br>
              <a:rPr lang="en" sz="1500"/>
            </a:br>
            <a:r>
              <a:rPr lang="en" sz="1500"/>
              <a:t>-The male carries the eggs for 9 to 45 days until the seahorses emerge fully developed, but very small. </a:t>
            </a:r>
            <a:br>
              <a:rPr lang="en" sz="1500"/>
            </a:br>
            <a:r>
              <a:rPr lang="en" sz="1500"/>
              <a:t>-Usually the female octopus dies shortly after giving birth because its weak</a:t>
            </a:r>
            <a:br>
              <a:rPr lang="en" sz="1500"/>
            </a:br>
            <a:r>
              <a:rPr lang="en" sz="1500"/>
              <a:t>-The female octopus will try to eat the male after mating because it won't eat again until the young are born months later</a:t>
            </a:r>
            <a:br>
              <a:rPr lang="en" sz="1500"/>
            </a:br>
            <a:r>
              <a:rPr lang="en" sz="1500"/>
              <a:t/>
            </a:r>
            <a:br>
              <a:rPr lang="en" sz="1500"/>
            </a:br>
            <a:r>
              <a:rPr lang="en" sz="1500"/>
              <a:t/>
            </a:r>
            <a:br>
              <a:rPr lang="en" sz="1500"/>
            </a:br>
            <a:r>
              <a:rPr lang="en" sz="1500"/>
              <a:t/>
            </a:r>
            <a:br>
              <a:rPr lang="en" sz="1500"/>
            </a:br>
            <a:endParaRPr lang="en" sz="1500"/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F9D58"/>
      </a:accent4>
      <a:accent5>
        <a:srgbClr val="01AFD1"/>
      </a:accent5>
      <a:accent6>
        <a:srgbClr val="9C27B0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</Words>
  <Application>Microsoft Office PowerPoint</Application>
  <PresentationFormat>On-screen Show (16:9)</PresentationFormat>
  <Paragraphs>19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Oswald</vt:lpstr>
      <vt:lpstr>Montserrat</vt:lpstr>
      <vt:lpstr>Playfair Display</vt:lpstr>
      <vt:lpstr>Arial</vt:lpstr>
      <vt:lpstr>pop</vt:lpstr>
      <vt:lpstr>Organism reproductive system of an octopus and a seahorse</vt:lpstr>
      <vt:lpstr> Maldives Octopus</vt:lpstr>
      <vt:lpstr>Seahorse</vt:lpstr>
      <vt:lpstr>Octopus reproductive strategy</vt:lpstr>
      <vt:lpstr>Seahorses reproductive strategy</vt:lpstr>
      <vt:lpstr>Similarities</vt:lpstr>
      <vt:lpstr>Differences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Organism reproductive system of an octopus and a seahorse</dc:title>
  <cp:lastModifiedBy>David Swart</cp:lastModifiedBy>
  <cp:revision>1</cp:revision>
  <dcterms:modified xsi:type="dcterms:W3CDTF">2016-04-06T16:52:16Z</dcterms:modified>
</cp:coreProperties>
</file>