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Playfair Display"/>
      <p:regular r:id="rId11"/>
      <p:bold r:id="rId12"/>
      <p:italic r:id="rId13"/>
      <p:boldItalic r:id="rId14"/>
    </p:embeddedFont>
    <p:embeddedFont>
      <p:font typeface="Droid Sans" panose="020B0604020202020204" charset="0"/>
      <p:regular r:id="rId15"/>
      <p:bold r:id="rId16"/>
    </p:embeddedFont>
    <p:embeddedFont>
      <p:font typeface="Montserrat" panose="020B0604020202020204" charset="0"/>
      <p:regular r:id="rId17"/>
      <p:bold r:id="rId18"/>
    </p:embeddedFont>
    <p:embeddedFont>
      <p:font typeface="Oswald" panose="020B0604020202020204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929577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02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9342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7252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9390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2319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1562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4116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869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layfair Display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‹#›</a:t>
            </a:fld>
            <a:endParaRPr lang="en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nationalgeographic.com/news/2002/06/0614_seahorse_recov.html" TargetMode="External"/><Relationship Id="rId7" Type="http://schemas.openxmlformats.org/officeDocument/2006/relationships/hyperlink" Target="https://prezi.com/tj5csuk5wfxe/chapter-10-projec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naturefoundationsxm.org/education/sea_horse/seahorses.htm" TargetMode="External"/><Relationship Id="rId5" Type="http://schemas.openxmlformats.org/officeDocument/2006/relationships/hyperlink" Target="http://bioweb.uwlax.edu/bio203/2011/olbrantz_chri/reproduction.htm" TargetMode="External"/><Relationship Id="rId4" Type="http://schemas.openxmlformats.org/officeDocument/2006/relationships/hyperlink" Target="http://www.springer.com/cda/content/document/cda_downloaddocument/3001.sw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Reproduction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311700" y="491075"/>
            <a:ext cx="8520600" cy="78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800"/>
              <a:t>Asexual Reproduction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11700" y="1533250"/>
            <a:ext cx="8520600" cy="241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/>
              <a:t>Process of reproduction with no gender involved where a single </a:t>
            </a:r>
            <a:r>
              <a:rPr lang="en" sz="3600">
                <a:solidFill>
                  <a:srgbClr val="FFFFFF"/>
                </a:solidFill>
              </a:rPr>
              <a:t>gggggg </a:t>
            </a:r>
            <a:r>
              <a:rPr lang="en" sz="3600"/>
              <a:t>organism duplicates itself.</a:t>
            </a:r>
          </a:p>
        </p:txBody>
      </p: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7773" y="2362725"/>
            <a:ext cx="2212375" cy="24135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8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4800"/>
              <a:t>Sexual Reproduction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1700" y="1416750"/>
            <a:ext cx="8520600" cy="231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" sz="3600"/>
              <a:t>Process of reproduction where two sexes combine their genetic information to produce offspring.</a:t>
            </a:r>
          </a:p>
        </p:txBody>
      </p:sp>
      <p:pic>
        <p:nvPicPr>
          <p:cNvPr id="73" name="Shape 73"/>
          <p:cNvPicPr preferRelativeResize="0"/>
          <p:nvPr/>
        </p:nvPicPr>
        <p:blipFill rotWithShape="1">
          <a:blip r:embed="rId3">
            <a:alphaModFix/>
          </a:blip>
          <a:srcRect t="8935" r="2629" b="4476"/>
          <a:stretch/>
        </p:blipFill>
        <p:spPr>
          <a:xfrm>
            <a:off x="92050" y="2876675"/>
            <a:ext cx="4268999" cy="178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 idx="4294967295"/>
          </p:nvPr>
        </p:nvSpPr>
        <p:spPr>
          <a:xfrm>
            <a:off x="4579675" y="241700"/>
            <a:ext cx="4220400" cy="3659100"/>
          </a:xfrm>
          <a:prstGeom prst="rect">
            <a:avLst/>
          </a:prstGeom>
          <a:solidFill>
            <a:schemeClr val="lt1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1800" b="1" u="sng">
                <a:latin typeface="Playfair Display"/>
                <a:ea typeface="Playfair Display"/>
                <a:cs typeface="Playfair Display"/>
                <a:sym typeface="Playfair Display"/>
              </a:rPr>
              <a:t>Seahorses</a:t>
            </a:r>
          </a:p>
          <a:p>
            <a:pPr marL="457200" lvl="0" indent="-330200" algn="l" rtl="0">
              <a:spcBef>
                <a:spcPts val="0"/>
              </a:spcBef>
              <a:buSzPct val="100000"/>
              <a:buFont typeface="Playfair Display"/>
              <a:buChar char="●"/>
            </a:pPr>
            <a:r>
              <a:rPr lang="en" sz="1600" b="0">
                <a:latin typeface="Playfair Display"/>
                <a:ea typeface="Playfair Display"/>
                <a:cs typeface="Playfair Display"/>
                <a:sym typeface="Playfair Display"/>
              </a:rPr>
              <a:t>Reproduces sexually between a male and female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600" b="0" u="sng">
                <a:latin typeface="Playfair Display"/>
                <a:ea typeface="Playfair Display"/>
                <a:cs typeface="Playfair Display"/>
                <a:sym typeface="Playfair Display"/>
              </a:rPr>
              <a:t>Sexual</a:t>
            </a:r>
          </a:p>
          <a:p>
            <a:pPr marL="457200" lvl="0" indent="-330200" algn="l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 b="0">
                <a:latin typeface="Playfair Display"/>
                <a:ea typeface="Playfair Display"/>
                <a:cs typeface="Playfair Display"/>
                <a:sym typeface="Playfair Display"/>
              </a:rPr>
              <a:t>Female inserts eggs in male’s pouch</a:t>
            </a:r>
          </a:p>
          <a:p>
            <a:pPr marL="457200" lvl="0" indent="-330200" algn="l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 b="0">
                <a:latin typeface="Playfair Display"/>
                <a:ea typeface="Playfair Display"/>
                <a:cs typeface="Playfair Display"/>
                <a:sym typeface="Playfair Display"/>
              </a:rPr>
              <a:t>Male raises eggs </a:t>
            </a:r>
          </a:p>
          <a:p>
            <a:pPr marL="457200" lvl="0" indent="-330200" algn="l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 b="0">
                <a:latin typeface="Playfair Display"/>
                <a:ea typeface="Playfair Display"/>
                <a:cs typeface="Playfair Display"/>
                <a:sym typeface="Playfair Display"/>
              </a:rPr>
              <a:t>Male gives birth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345200" y="241650"/>
            <a:ext cx="4084800" cy="365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 u="sng">
                <a:latin typeface="Playfair Display"/>
                <a:ea typeface="Playfair Display"/>
                <a:cs typeface="Playfair Display"/>
                <a:sym typeface="Playfair Display"/>
              </a:rPr>
              <a:t>Bread Mold</a:t>
            </a:r>
          </a:p>
          <a:p>
            <a:pPr marL="457200" lvl="0" indent="-330200" rtl="0">
              <a:spcBef>
                <a:spcPts val="0"/>
              </a:spcBef>
              <a:buSzPct val="100000"/>
              <a:buFont typeface="Playfair Display"/>
              <a:buChar char="●"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Reproduces both asexually and sexually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600" u="sng">
                <a:latin typeface="Playfair Display"/>
                <a:ea typeface="Playfair Display"/>
                <a:cs typeface="Playfair Display"/>
                <a:sym typeface="Playfair Display"/>
              </a:rPr>
              <a:t>Asexual</a:t>
            </a:r>
          </a:p>
          <a:p>
            <a:pPr marL="457200" lvl="0" indent="-330200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Spore germinates</a:t>
            </a:r>
          </a:p>
          <a:p>
            <a:pPr marL="457200" lvl="0" indent="-330200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Reproductive parts form and eventually break apart, producing new spores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600" u="sng">
                <a:latin typeface="Playfair Display"/>
                <a:ea typeface="Playfair Display"/>
                <a:cs typeface="Playfair Display"/>
                <a:sym typeface="Playfair Display"/>
              </a:rPr>
              <a:t>Sexual</a:t>
            </a:r>
          </a:p>
          <a:p>
            <a:pPr marL="457200" lvl="0" indent="-330200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Nuclei from different “genders” fuse </a:t>
            </a:r>
          </a:p>
          <a:p>
            <a:pPr marL="457200" lvl="0" indent="-330200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Zygotes form</a:t>
            </a:r>
          </a:p>
          <a:p>
            <a:pPr marL="457200" lvl="0" indent="-330200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Zygotes develop into zygospores</a:t>
            </a:r>
          </a:p>
          <a:p>
            <a:pPr marL="457200" lvl="0" indent="-330200" rtl="0">
              <a:spcBef>
                <a:spcPts val="0"/>
              </a:spcBef>
              <a:buSzPct val="100000"/>
              <a:buFont typeface="Playfair Display"/>
              <a:buAutoNum type="arabicPeriod"/>
            </a:pPr>
            <a:r>
              <a:rPr lang="en" sz="1600">
                <a:latin typeface="Playfair Display"/>
                <a:ea typeface="Playfair Display"/>
                <a:cs typeface="Playfair Display"/>
                <a:sym typeface="Playfair Display"/>
              </a:rPr>
              <a:t>Zygospores mature and produce sporangia, which release more spores</a:t>
            </a:r>
          </a:p>
          <a:p>
            <a:pPr lvl="0" rtl="0">
              <a:spcBef>
                <a:spcPts val="0"/>
              </a:spcBef>
              <a:buNone/>
            </a:pPr>
            <a:endParaRPr sz="16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806550" y="4165425"/>
            <a:ext cx="5776500" cy="747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400" b="1">
                <a:latin typeface="Playfair Display"/>
                <a:ea typeface="Playfair Display"/>
                <a:cs typeface="Playfair Display"/>
                <a:sym typeface="Playfair Display"/>
              </a:rPr>
              <a:t>The Two Organisms</a:t>
            </a:r>
          </a:p>
        </p:txBody>
      </p:sp>
      <p:cxnSp>
        <p:nvCxnSpPr>
          <p:cNvPr id="81" name="Shape 81"/>
          <p:cNvCxnSpPr/>
          <p:nvPr/>
        </p:nvCxnSpPr>
        <p:spPr>
          <a:xfrm>
            <a:off x="314550" y="4021550"/>
            <a:ext cx="8514900" cy="23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Bread Mold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Zygospore originates from the Greek word, zygos, which means joining (Olbrantz)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The scientific name of bread mold is </a:t>
            </a:r>
            <a:r>
              <a:rPr lang="en" i="1"/>
              <a:t>Rhizopus stolonifer</a:t>
            </a:r>
          </a:p>
          <a:p>
            <a: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"/>
              <a:t>Instead of having “sexes” or “genders,” they have mating types, which are categorized as “+” and “-”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225" y="3116787"/>
            <a:ext cx="167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2000" y="3102512"/>
            <a:ext cx="421682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Seahorses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54186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When males compete for a mate, they will tend to fight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Female and male seahorses will engage in daily dances (National Geographic)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During one dance, the female will insert her eggs into the male’s pouch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b="4897"/>
          <a:stretch/>
        </p:blipFill>
        <p:spPr>
          <a:xfrm>
            <a:off x="311700" y="3096825"/>
            <a:ext cx="4091549" cy="199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 rotWithShape="1">
          <a:blip r:embed="rId4">
            <a:alphaModFix/>
          </a:blip>
          <a:srcRect l="4526" t="3047" r="2146" b="3477"/>
          <a:stretch/>
        </p:blipFill>
        <p:spPr>
          <a:xfrm>
            <a:off x="6110075" y="445024"/>
            <a:ext cx="2528649" cy="20683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4717800" y="3198875"/>
            <a:ext cx="4114500" cy="179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layfair Display"/>
              <a:buChar char="●"/>
            </a:pPr>
            <a:r>
              <a:rPr lang="en"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female visits every day 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layfair Display"/>
            </a:pPr>
            <a:r>
              <a:rPr lang="en"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Males give birth at the end of a 21 day span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311700" y="11130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Bread Mold vs. Seahorse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90837"/>
            <a:ext cx="9144000" cy="435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/>
          <p:nvPr/>
        </p:nvSpPr>
        <p:spPr>
          <a:xfrm>
            <a:off x="3496050" y="2537250"/>
            <a:ext cx="2151900" cy="2589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Font typeface="Droid Sans"/>
              <a:buChar char="●"/>
            </a:pPr>
            <a:r>
              <a:rPr lang="en">
                <a:latin typeface="Droid Sans"/>
                <a:ea typeface="Droid Sans"/>
                <a:cs typeface="Droid Sans"/>
                <a:sym typeface="Droid Sans"/>
              </a:rPr>
              <a:t>Can reproduce sexually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 txBox="1"/>
          <p:nvPr/>
        </p:nvSpPr>
        <p:spPr>
          <a:xfrm>
            <a:off x="701900" y="1507375"/>
            <a:ext cx="2635200" cy="46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chemeClr val="dk2"/>
              </a:buClr>
              <a:buFont typeface="Droid Sans"/>
              <a:buChar char="●"/>
            </a:pPr>
            <a:r>
              <a:rPr lang="en">
                <a:solidFill>
                  <a:schemeClr val="dk2"/>
                </a:solidFill>
                <a:latin typeface="Droid Sans"/>
                <a:ea typeface="Droid Sans"/>
                <a:cs typeface="Droid Sans"/>
                <a:sym typeface="Droid Sans"/>
              </a:rPr>
              <a:t>Reproduces both asexually and sexually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494800" y="1910125"/>
            <a:ext cx="2508300" cy="64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 txBox="1"/>
          <p:nvPr/>
        </p:nvSpPr>
        <p:spPr>
          <a:xfrm>
            <a:off x="5534750" y="1507375"/>
            <a:ext cx="3049200" cy="46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Font typeface="Droid Sans"/>
              <a:buChar char="●"/>
            </a:pPr>
            <a:r>
              <a:rPr lang="en">
                <a:solidFill>
                  <a:schemeClr val="dk2"/>
                </a:solidFill>
                <a:latin typeface="Droid Sans"/>
                <a:ea typeface="Droid Sans"/>
                <a:cs typeface="Droid Sans"/>
                <a:sym typeface="Droid Sans"/>
              </a:rPr>
              <a:t>Only reproduces sexually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6064025" y="1910125"/>
            <a:ext cx="2819100" cy="46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Font typeface="Droid Sans"/>
              <a:buChar char="●"/>
            </a:pPr>
            <a:r>
              <a:rPr lang="en">
                <a:solidFill>
                  <a:schemeClr val="dk2"/>
                </a:solidFill>
                <a:latin typeface="Droid Sans"/>
                <a:ea typeface="Droid Sans"/>
                <a:cs typeface="Droid Sans"/>
                <a:sym typeface="Droid Sans"/>
              </a:rPr>
              <a:t>Female inserts eggs into male’s pouch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6271150" y="2427925"/>
            <a:ext cx="28191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Font typeface="Droid Sans"/>
              <a:buChar char="●"/>
            </a:pPr>
            <a:r>
              <a:rPr lang="en">
                <a:latin typeface="Droid Sans"/>
                <a:ea typeface="Droid Sans"/>
                <a:cs typeface="Droid Sans"/>
                <a:sym typeface="Droid Sans"/>
              </a:rPr>
              <a:t>Can carry up to 2,000 seahorse babies at a time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6271150" y="2980250"/>
            <a:ext cx="26121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Font typeface="Droid Sans"/>
              <a:buChar char="●"/>
            </a:pPr>
            <a:r>
              <a:rPr lang="en">
                <a:latin typeface="Droid Sans"/>
                <a:ea typeface="Droid Sans"/>
                <a:cs typeface="Droid Sans"/>
                <a:sym typeface="Droid Sans"/>
              </a:rPr>
              <a:t>Pregnancy can last 10-25 days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6133075" y="3636125"/>
            <a:ext cx="2451000" cy="46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Font typeface="Droid Sans"/>
              <a:buChar char="●"/>
            </a:pPr>
            <a:r>
              <a:rPr lang="en">
                <a:latin typeface="Droid Sans"/>
                <a:ea typeface="Droid Sans"/>
                <a:cs typeface="Droid Sans"/>
                <a:sym typeface="Droid Sans"/>
              </a:rPr>
              <a:t>Males give birth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172800" y="2059775"/>
            <a:ext cx="3049200" cy="49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Font typeface="Droid Sans"/>
              <a:buChar char="●"/>
            </a:pPr>
            <a:r>
              <a:rPr lang="en">
                <a:latin typeface="Droid Sans"/>
                <a:ea typeface="Droid Sans"/>
                <a:cs typeface="Droid Sans"/>
                <a:sym typeface="Droid Sans"/>
              </a:rPr>
              <a:t>Doesn’t have genders, instead has “mating types”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53750" y="2738700"/>
            <a:ext cx="2819100" cy="46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Font typeface="Droid Sans"/>
              <a:buChar char="●"/>
            </a:pPr>
            <a:r>
              <a:rPr lang="en">
                <a:latin typeface="Droid Sans"/>
                <a:ea typeface="Droid Sans"/>
                <a:cs typeface="Droid Sans"/>
                <a:sym typeface="Droid Sans"/>
              </a:rPr>
              <a:t>Bread mold forms in around one to six days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5647950" y="4027325"/>
            <a:ext cx="2717400" cy="46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Font typeface="Droid Sans"/>
              <a:buChar char="●"/>
            </a:pPr>
            <a:r>
              <a:rPr lang="en">
                <a:latin typeface="Droid Sans"/>
                <a:ea typeface="Droid Sans"/>
                <a:cs typeface="Droid Sans"/>
                <a:sym typeface="Droid Sans"/>
              </a:rPr>
              <a:t>Reach sexual maturity at 6 months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483275" y="3509550"/>
            <a:ext cx="2389500" cy="64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Char char="●"/>
            </a:pPr>
            <a:r>
              <a:rPr lang="en"/>
              <a:t>Age of sexual maturity is undefined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Sources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http://news.nationalgeographic.com/news/2002/06/0614_seahorse_recov.html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http://www.springer.com/cda/content/document/cda_downloaddocument/3001.swf</a:t>
            </a:r>
            <a:r>
              <a:rPr lang="en"/>
              <a:t>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accent5"/>
                </a:solidFill>
                <a:hlinkClick r:id="rId5"/>
              </a:rPr>
              <a:t>http://bioweb.uwlax.edu/bio203/2011/olbrantz_chri/reproduction.htm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6"/>
              </a:rPr>
              <a:t>http://www.naturefoundationsxm.org/education/sea_horse/seahorses.htm</a:t>
            </a:r>
            <a:r>
              <a:rPr lang="en"/>
              <a:t> </a:t>
            </a:r>
          </a:p>
          <a:p>
            <a:pPr marL="457200" lvl="0" indent="-22860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https://prezi.com/tj5csuk5wfxe/chapter-10-project/</a:t>
            </a:r>
            <a:r>
              <a:rPr lang="en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On-screen Show (16:9)</PresentationFormat>
  <Paragraphs>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Playfair Display</vt:lpstr>
      <vt:lpstr>Droid Sans</vt:lpstr>
      <vt:lpstr>Montserrat</vt:lpstr>
      <vt:lpstr>Arial</vt:lpstr>
      <vt:lpstr>Oswald</vt:lpstr>
      <vt:lpstr>pop</vt:lpstr>
      <vt:lpstr>Reproduction</vt:lpstr>
      <vt:lpstr>Asexual Reproduction</vt:lpstr>
      <vt:lpstr>Sexual Reproduction</vt:lpstr>
      <vt:lpstr>Seahorses Reproduces sexually between a male and female Sexual Female inserts eggs in male’s pouch Male raises eggs  Male gives birth</vt:lpstr>
      <vt:lpstr>Bread Mold</vt:lpstr>
      <vt:lpstr>Seahorses</vt:lpstr>
      <vt:lpstr>Bread Mold vs. Seahorse</vt:lpstr>
      <vt:lpstr>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Reproduction</dc:title>
  <cp:lastModifiedBy>David Swart</cp:lastModifiedBy>
  <cp:revision>1</cp:revision>
  <dcterms:modified xsi:type="dcterms:W3CDTF">2016-04-06T17:15:47Z</dcterms:modified>
</cp:coreProperties>
</file>