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DBDE2-99AA-7642-B4B0-B8463BCAE970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BDCF-583E-F347-817B-E6F62A5B7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11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3072B83-5950-5448-BADC-C350BD878561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40AA485-6868-7844-AD42-2CFBB7755641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185A0A6-EC55-E74A-81BC-E4850AF0DD11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8213F21-AF16-B74D-B383-8BBA7CA0155F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FC5A78D-2002-5E4A-A50D-022451B2D7BB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F9376C-B404-134B-9CC6-87AEB47B1A8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9B4427A-3FA1-6D4C-B08F-412F6849AD3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E3D88AE-5BC1-F143-BBC2-E0FE6FDC7BD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61A690-0E49-1945-B2EE-9319079B9C9C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9D6763-65DE-7D4F-A2FC-42663C4C2EE8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1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0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168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7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35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57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1839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12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9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6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0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02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76: Billions and Billions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Avogadro</a:t>
            </a:r>
            <a:r>
              <a:rPr lang="ja-JP" altLang="en-US" b="1">
                <a:latin typeface="Palatino" charset="0"/>
                <a:ea typeface="ＭＳ Ｐゴシック" charset="0"/>
              </a:rPr>
              <a:t>’</a:t>
            </a:r>
            <a:r>
              <a:rPr lang="en-US" altLang="ja-JP" b="1">
                <a:latin typeface="Palatino" charset="0"/>
                <a:ea typeface="ＭＳ Ｐゴシック" charset="0"/>
              </a:rPr>
              <a:t>s Number</a:t>
            </a:r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7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Which do you think is more toxic, 1 mol of arsenic, As, or 10 g of arsenic? Explain your reasoning.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9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is the relationship between mass and moles?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44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translate numbers into scientific notation, and vice versa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explain the magnitude of a mole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define molar mass for an element and find its value on the periodic table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364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Classwork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individually or in pairs.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1 mole </a:t>
            </a:r>
            <a:r>
              <a:rPr lang="en-US" sz="2400">
                <a:latin typeface="Lucida Grande" charset="0"/>
                <a:ea typeface="ＭＳ Ｐゴシック" charset="0"/>
              </a:rPr>
              <a:t>≈</a:t>
            </a:r>
            <a:r>
              <a:rPr lang="en-US" sz="2400">
                <a:latin typeface="Palatino" charset="0"/>
                <a:ea typeface="ＭＳ Ｐゴシック" charset="0"/>
              </a:rPr>
              <a:t> 602,000,000,000,000,000,000,000,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or 602 sextillion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55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>
                <a:latin typeface="Palatino" charset="0"/>
                <a:ea typeface="ＭＳ Ｐゴシック" charset="0"/>
              </a:rPr>
              <a:t>Scientific notation is a convenient way to write numbers that have lots of zeros, either because they are very large or because they are very small.</a:t>
            </a: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3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number in standard notation can be converted to scientific notation by writing it as a decimal with one digit to the left of the decimal point times a power of ten.</a:t>
            </a: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62467" name="Text Box 4"/>
          <p:cNvSpPr txBox="1">
            <a:spLocks noChangeArrowheads="1"/>
          </p:cNvSpPr>
          <p:nvPr/>
        </p:nvSpPr>
        <p:spPr bwMode="auto">
          <a:xfrm>
            <a:off x="1371600" y="47244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1.56 X 10</a:t>
            </a:r>
            <a:r>
              <a:rPr lang="en-US" baseline="30000">
                <a:solidFill>
                  <a:srgbClr val="000000"/>
                </a:solidFill>
                <a:latin typeface="Palatino" charset="0"/>
              </a:rPr>
              <a:t>4 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= 15,600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2468" name="Text Box 5"/>
          <p:cNvSpPr txBox="1">
            <a:spLocks noChangeArrowheads="1"/>
          </p:cNvSpPr>
          <p:nvPr/>
        </p:nvSpPr>
        <p:spPr bwMode="auto">
          <a:xfrm>
            <a:off x="4876800" y="4724400"/>
            <a:ext cx="342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1.56 X 10</a:t>
            </a:r>
            <a:r>
              <a:rPr lang="en-US" baseline="30000">
                <a:solidFill>
                  <a:srgbClr val="000000"/>
                </a:solidFill>
                <a:latin typeface="Palatino" charset="0"/>
              </a:rPr>
              <a:t>–4 </a:t>
            </a:r>
            <a:r>
              <a:rPr lang="en-US" baseline="0">
                <a:solidFill>
                  <a:srgbClr val="000000"/>
                </a:solidFill>
                <a:latin typeface="Palatino" charset="0"/>
              </a:rPr>
              <a:t>= 0.000156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2469" name="AutoShape 7"/>
          <p:cNvSpPr>
            <a:spLocks noChangeArrowheads="1"/>
          </p:cNvSpPr>
          <p:nvPr/>
        </p:nvSpPr>
        <p:spPr bwMode="auto">
          <a:xfrm>
            <a:off x="1371600" y="3810000"/>
            <a:ext cx="2514600" cy="914400"/>
          </a:xfrm>
          <a:prstGeom prst="downArrowCallout">
            <a:avLst>
              <a:gd name="adj1" fmla="val 13750"/>
              <a:gd name="adj2" fmla="val 46534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70" name="AutoShape 8"/>
          <p:cNvSpPr>
            <a:spLocks noChangeArrowheads="1"/>
          </p:cNvSpPr>
          <p:nvPr/>
        </p:nvSpPr>
        <p:spPr bwMode="auto">
          <a:xfrm>
            <a:off x="4953000" y="3810000"/>
            <a:ext cx="2514600" cy="914400"/>
          </a:xfrm>
          <a:prstGeom prst="downArrowCallout">
            <a:avLst>
              <a:gd name="adj1" fmla="val 13750"/>
              <a:gd name="adj2" fmla="val 46534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71" name="Text Box 9"/>
          <p:cNvSpPr txBox="1">
            <a:spLocks noChangeArrowheads="1"/>
          </p:cNvSpPr>
          <p:nvPr/>
        </p:nvSpPr>
        <p:spPr bwMode="auto">
          <a:xfrm>
            <a:off x="1524000" y="3886200"/>
            <a:ext cx="2438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baseline="0">
                <a:solidFill>
                  <a:srgbClr val="000000"/>
                </a:solidFill>
              </a:rPr>
              <a:t>Move the decimal point four places to the right.</a:t>
            </a:r>
            <a:endParaRPr lang="en-US" sz="1200" baseline="0">
              <a:solidFill>
                <a:srgbClr val="000000"/>
              </a:solidFill>
            </a:endParaRPr>
          </a:p>
        </p:txBody>
      </p:sp>
      <p:sp>
        <p:nvSpPr>
          <p:cNvPr id="62472" name="Text Box 10"/>
          <p:cNvSpPr txBox="1">
            <a:spLocks noChangeArrowheads="1"/>
          </p:cNvSpPr>
          <p:nvPr/>
        </p:nvSpPr>
        <p:spPr bwMode="auto">
          <a:xfrm>
            <a:off x="5105400" y="3886200"/>
            <a:ext cx="24384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baseline="0">
                <a:solidFill>
                  <a:srgbClr val="000000"/>
                </a:solidFill>
              </a:rPr>
              <a:t>Move the decimal point four places to the left.</a:t>
            </a:r>
            <a:endParaRPr lang="en-US" sz="1200" baseline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0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4038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Very small amounts of a substance contain enormously large numbers of atoms.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2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mole is simply a counting unit.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2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mass of 1 mol of a substance is called the molar mass.</a:t>
            </a:r>
          </a:p>
        </p:txBody>
      </p:sp>
      <p:sp>
        <p:nvSpPr>
          <p:cNvPr id="64515" name="Text Box 6"/>
          <p:cNvSpPr txBox="1">
            <a:spLocks noChangeArrowheads="1"/>
          </p:cNvSpPr>
          <p:nvPr/>
        </p:nvSpPr>
        <p:spPr bwMode="auto">
          <a:xfrm>
            <a:off x="1524000" y="3429000"/>
            <a:ext cx="6553200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1 mole	= Avogadro</a:t>
            </a:r>
            <a:r>
              <a:rPr lang="ja-JP" altLang="en-US" sz="2000" baseline="0">
                <a:solidFill>
                  <a:srgbClr val="000000"/>
                </a:solidFill>
                <a:latin typeface="Palatino" charset="0"/>
              </a:rPr>
              <a:t>’</a:t>
            </a:r>
            <a:r>
              <a:rPr lang="en-US" altLang="ja-JP" sz="2000" baseline="0">
                <a:solidFill>
                  <a:srgbClr val="000000"/>
                </a:solidFill>
                <a:latin typeface="Palatino" charset="0"/>
              </a:rPr>
              <a:t>s number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	= 602 sextillion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	= 602,000,000,000,000,000,000,000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aseline="0">
                <a:solidFill>
                  <a:srgbClr val="000000"/>
                </a:solidFill>
                <a:latin typeface="Palatino" charset="0"/>
              </a:rPr>
              <a:t>	= 6.02 X 10</a:t>
            </a:r>
            <a:r>
              <a:rPr lang="en-US" sz="2000" baseline="30000">
                <a:solidFill>
                  <a:srgbClr val="000000"/>
                </a:solidFill>
                <a:latin typeface="Palatino" charset="0"/>
              </a:rPr>
              <a:t>23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3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What is the relationship between mass and moles?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One mole of a substance is equal to 602 sextillion—or 602,000,000,000,000,000,000,000 —objects. This is also called Avogadro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number.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Scientific notation is a convenient way to express numbers that have many zeros.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atomic mass given on the periodic table is equivalent to the mass of 1 mole of atoms of the element in grams, called molar mass.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Molar mass allows you to convert between moles of atoms and grams of atoms.</a:t>
            </a:r>
          </a:p>
        </p:txBody>
      </p:sp>
    </p:spTree>
    <p:extLst>
      <p:ext uri="{BB962C8B-B14F-4D97-AF65-F5344CB8AC3E}">
        <p14:creationId xmlns:p14="http://schemas.microsoft.com/office/powerpoint/2010/main" val="348149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you have 1 mol of aluminum and 1 mol of iron, which has more mass? How many atoms are in each sample?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54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Macintosh PowerPoint</Application>
  <PresentationFormat>On-screen Show (4:3)</PresentationFormat>
  <Paragraphs>60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Lesson 76: Billions and Billions</vt:lpstr>
      <vt:lpstr>ChemCatalyst</vt:lpstr>
      <vt:lpstr>Key Question</vt:lpstr>
      <vt:lpstr>You will be able to:</vt:lpstr>
      <vt:lpstr>Prepare for the Classwork</vt:lpstr>
      <vt:lpstr>Discussion Notes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76: Billions and Billions</dc:title>
  <dc:creator>Matthew Belford</dc:creator>
  <cp:lastModifiedBy>Jeffrey Dowling</cp:lastModifiedBy>
  <cp:revision>4</cp:revision>
  <dcterms:created xsi:type="dcterms:W3CDTF">2014-12-05T22:37:28Z</dcterms:created>
  <dcterms:modified xsi:type="dcterms:W3CDTF">2015-06-11T17:56:02Z</dcterms:modified>
</cp:coreProperties>
</file>