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sldIdLst>
    <p:sldId id="26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4" d="100"/>
          <a:sy n="104" d="100"/>
        </p:scale>
        <p:origin x="-20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6FB568-978F-A14C-B07C-6E24DF968347}" type="datetimeFigureOut">
              <a:rPr lang="en-US" smtClean="0"/>
              <a:t>6/11/15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3FCAC8-E7B2-EA4B-848E-AA8EB2705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256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DF6BD61-4E0F-5E46-AC05-198A07926063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C0A3417-1458-E34C-BA74-434A08B5059B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02A9D25-0297-4D4B-ADBE-B7F83F76B3DD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586BD4D-4CA2-2E44-A93F-261976E4F161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607C09A-2099-5E42-8441-8E07DA37B4B6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BA92EAC-B328-F141-817F-0A1673A9BDC3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67B1069-015A-0846-9208-1AD82186D3D2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2E65FF5-7EDA-2C4C-9DF1-8C34BBA1D944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5272CED-D460-1642-BB68-36F303272A05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148E659-27EC-724D-9CA4-091A4399CF2F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4C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010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310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6557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984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564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308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6323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88863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09354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209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023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4C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344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Living By 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Chemistry</a:t>
            </a:r>
            <a:b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</a:br>
            <a:r>
              <a:rPr lang="en-US" sz="2000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SECOND EDITION</a:t>
            </a:r>
            <a:endParaRPr lang="en-US" sz="2000" dirty="0">
              <a:latin typeface="Arial" charset="0"/>
              <a:ea typeface="ＭＳ Ｐゴシック" charset="0"/>
            </a:endParaRPr>
          </a:p>
        </p:txBody>
      </p:sp>
      <p:sp>
        <p:nvSpPr>
          <p:cNvPr id="614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844798"/>
            <a:ext cx="7162800" cy="2895600"/>
          </a:xfrm>
        </p:spPr>
        <p:txBody>
          <a:bodyPr/>
          <a:lstStyle/>
          <a:p>
            <a:pPr marL="0" indent="0" eaLnBrk="1" hangingPunct="1"/>
            <a:r>
              <a:rPr lang="en-US" b="1" dirty="0">
                <a:solidFill>
                  <a:srgbClr val="499235"/>
                </a:solidFill>
                <a:ea typeface="ＭＳ Ｐゴシック" charset="0"/>
              </a:rPr>
              <a:t>Unit 4: TOXINS</a:t>
            </a:r>
          </a:p>
          <a:p>
            <a:pPr marL="0" indent="0" eaLnBrk="1" hangingPunct="1"/>
            <a:r>
              <a:rPr lang="en-US" sz="2100" dirty="0">
                <a:solidFill>
                  <a:srgbClr val="499235"/>
                </a:solidFill>
                <a:ea typeface="ＭＳ Ｐゴシック" charset="0"/>
              </a:rPr>
              <a:t>Stoichiometry, Solution Chemistry, and Acids and Bases</a:t>
            </a:r>
            <a:endParaRPr lang="en-US" sz="2100" dirty="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21842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Lesson 74: Lethal Dose</a:t>
            </a:r>
          </a:p>
        </p:txBody>
      </p:sp>
      <p:sp>
        <p:nvSpPr>
          <p:cNvPr id="92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Toxicity</a:t>
            </a:r>
          </a:p>
        </p:txBody>
      </p:sp>
    </p:spTree>
    <p:extLst>
      <p:ext uri="{BB962C8B-B14F-4D97-AF65-F5344CB8AC3E}">
        <p14:creationId xmlns:p14="http://schemas.microsoft.com/office/powerpoint/2010/main" val="13898176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ChemCatalyst</a:t>
            </a:r>
          </a:p>
        </p:txBody>
      </p:sp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38862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Which substance do you think is most toxic to you—alcohol (ethanol, C</a:t>
            </a:r>
            <a:r>
              <a:rPr lang="en-US" sz="2400" baseline="-25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H</a:t>
            </a:r>
            <a:r>
              <a:rPr lang="en-US" sz="2400" baseline="-25000">
                <a:latin typeface="Palatino" charset="0"/>
                <a:ea typeface="ＭＳ Ｐゴシック" charset="0"/>
              </a:rPr>
              <a:t>6</a:t>
            </a:r>
            <a:r>
              <a:rPr lang="en-US" sz="2400">
                <a:latin typeface="Palatino" charset="0"/>
                <a:ea typeface="ＭＳ Ｐゴシック" charset="0"/>
              </a:rPr>
              <a:t>O), aspirin (salicylic acid, C</a:t>
            </a:r>
            <a:r>
              <a:rPr lang="en-US" sz="2400" baseline="-25000">
                <a:latin typeface="Palatino" charset="0"/>
                <a:ea typeface="ＭＳ Ｐゴシック" charset="0"/>
              </a:rPr>
              <a:t>7</a:t>
            </a:r>
            <a:r>
              <a:rPr lang="en-US" sz="2400">
                <a:latin typeface="Palatino" charset="0"/>
                <a:ea typeface="ＭＳ Ｐゴシック" charset="0"/>
              </a:rPr>
              <a:t>H</a:t>
            </a:r>
            <a:r>
              <a:rPr lang="en-US" sz="2400" baseline="-25000">
                <a:latin typeface="Palatino" charset="0"/>
                <a:ea typeface="ＭＳ Ｐゴシック" charset="0"/>
              </a:rPr>
              <a:t>6</a:t>
            </a:r>
            <a:r>
              <a:rPr lang="en-US" sz="2400">
                <a:latin typeface="Palatino" charset="0"/>
                <a:ea typeface="ＭＳ Ｐゴシック" charset="0"/>
              </a:rPr>
              <a:t>O</a:t>
            </a:r>
            <a:r>
              <a:rPr lang="en-US" sz="2400" baseline="-25000">
                <a:latin typeface="Palatino" charset="0"/>
                <a:ea typeface="ＭＳ Ｐゴシック" charset="0"/>
              </a:rPr>
              <a:t>3</a:t>
            </a:r>
            <a:r>
              <a:rPr lang="en-US" sz="2400">
                <a:latin typeface="Palatino" charset="0"/>
                <a:ea typeface="ＭＳ Ｐゴシック" charset="0"/>
              </a:rPr>
              <a:t>), or arsenic (III) oxide (As</a:t>
            </a:r>
            <a:r>
              <a:rPr lang="en-US" sz="2400" baseline="-25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O</a:t>
            </a:r>
            <a:r>
              <a:rPr lang="en-US" sz="2400" baseline="-25000">
                <a:latin typeface="Palatino" charset="0"/>
                <a:ea typeface="ＭＳ Ｐゴシック" charset="0"/>
              </a:rPr>
              <a:t>3</a:t>
            </a:r>
            <a:r>
              <a:rPr lang="en-US" sz="2400">
                <a:latin typeface="Palatino" charset="0"/>
                <a:ea typeface="ＭＳ Ｐゴシック" charset="0"/>
              </a:rPr>
              <a:t>)? Explain your thinking.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9003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Key Question</a:t>
            </a:r>
          </a:p>
        </p:txBody>
      </p:sp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much is too much of a substance?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3660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You will be able to:</a:t>
            </a: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calculate the toxic dose for a variety of substances, given the LD</a:t>
            </a:r>
            <a:r>
              <a:rPr lang="en-US" sz="2400" baseline="-25000">
                <a:latin typeface="Palatino" charset="0"/>
                <a:ea typeface="ＭＳ Ｐゴシック" charset="0"/>
              </a:rPr>
              <a:t>50</a:t>
            </a:r>
            <a:endParaRPr lang="en-US" sz="2400">
              <a:latin typeface="Palatino" charset="0"/>
              <a:ea typeface="ＭＳ Ｐゴシック" charset="0"/>
            </a:endParaRP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explain the role of dosage in toxicity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4280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Prepare for the Classwork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You will work individually or in pairs.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 b="1">
                <a:latin typeface="Arial" charset="0"/>
                <a:ea typeface="ＭＳ Ｐゴシック" charset="0"/>
              </a:rPr>
              <a:t>Lethal dose (LD</a:t>
            </a:r>
            <a:r>
              <a:rPr lang="en-US" sz="2400" b="1" baseline="-25000">
                <a:latin typeface="Arial" charset="0"/>
                <a:ea typeface="ＭＳ Ｐゴシック" charset="0"/>
              </a:rPr>
              <a:t>50</a:t>
            </a:r>
            <a:r>
              <a:rPr lang="en-US" sz="2400" b="1">
                <a:latin typeface="Arial" charset="0"/>
                <a:ea typeface="ＭＳ Ｐゴシック" charset="0"/>
              </a:rPr>
              <a:t>)</a:t>
            </a:r>
            <a:r>
              <a:rPr lang="en-US" sz="2400">
                <a:latin typeface="Arial" charset="0"/>
                <a:ea typeface="ＭＳ Ｐゴシック" charset="0"/>
              </a:rPr>
              <a:t>: the amount of an ingested substance that kills 50% of a test sample of animals. It is expressed in mg/kg, or milligrams of substance per kilogram of body weight.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>
              <a:latin typeface="Palatino" charset="0"/>
              <a:ea typeface="ＭＳ Ｐゴシック" charset="0"/>
            </a:endParaRPr>
          </a:p>
        </p:txBody>
      </p:sp>
      <p:sp>
        <p:nvSpPr>
          <p:cNvPr id="17411" name="AutoShape 6"/>
          <p:cNvSpPr>
            <a:spLocks noChangeArrowheads="1"/>
          </p:cNvSpPr>
          <p:nvPr/>
        </p:nvSpPr>
        <p:spPr bwMode="auto">
          <a:xfrm>
            <a:off x="1219200" y="2819400"/>
            <a:ext cx="7010400" cy="16764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2376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104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Toxicity depends on two quantities: amount of toxic substance and mass of the organism.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All substances are toxic in large enough doses, even sugar and water.</a:t>
            </a: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2909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smaller the lethal dose, or LD</a:t>
            </a:r>
            <a:r>
              <a:rPr lang="en-US" sz="2400" baseline="-25000">
                <a:latin typeface="Palatino" charset="0"/>
                <a:ea typeface="ＭＳ Ｐゴシック" charset="0"/>
              </a:rPr>
              <a:t>50</a:t>
            </a:r>
            <a:r>
              <a:rPr lang="en-US" sz="2400">
                <a:latin typeface="Palatino" charset="0"/>
                <a:ea typeface="ＭＳ Ｐゴシック" charset="0"/>
              </a:rPr>
              <a:t>, the more potentially dangerous a substance is.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Many toxic substances can be therapeutic at lower doses.</a:t>
            </a:r>
          </a:p>
        </p:txBody>
      </p:sp>
    </p:spTree>
    <p:extLst>
      <p:ext uri="{BB962C8B-B14F-4D97-AF65-F5344CB8AC3E}">
        <p14:creationId xmlns:p14="http://schemas.microsoft.com/office/powerpoint/2010/main" val="10468404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</a:t>
            </a:r>
          </a:p>
        </p:txBody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315200" cy="39624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much is too much of a substance?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Toxicity is relative to dosage: The toxicity (or therapeutic effect) of a substance depends on the dose in which it is received.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The lethal dose (or therapeutic dose) of a substance is often expressed as a ratio between a certain mass of the substance and 1 kilogram of the body mass of an organism exposed to the substance.</a:t>
            </a:r>
          </a:p>
        </p:txBody>
      </p:sp>
    </p:spTree>
    <p:extLst>
      <p:ext uri="{BB962C8B-B14F-4D97-AF65-F5344CB8AC3E}">
        <p14:creationId xmlns:p14="http://schemas.microsoft.com/office/powerpoint/2010/main" val="1792754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1066800"/>
            <a:ext cx="7543800" cy="914400"/>
          </a:xfrm>
          <a:noFill/>
        </p:spPr>
        <p:txBody>
          <a:bodyPr/>
          <a:lstStyle/>
          <a:p>
            <a:pPr eaLnBrk="1" hangingPunct="1"/>
            <a:r>
              <a:rPr lang="en-US" smtClean="0">
                <a:latin typeface="Arial" charset="0"/>
                <a:ea typeface="ＭＳ Ｐゴシック" charset="0"/>
              </a:rPr>
              <a:t>Check-In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2133600"/>
            <a:ext cx="7467600" cy="38100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Methadone is a medication used as a painkiller and as a treatment for those recovering from heroin addiction. The LD</a:t>
            </a:r>
            <a:r>
              <a:rPr lang="en-US" sz="2400" baseline="-25000">
                <a:latin typeface="Palatino" charset="0"/>
                <a:ea typeface="ＭＳ Ｐゴシック" charset="0"/>
              </a:rPr>
              <a:t>50 </a:t>
            </a:r>
            <a:r>
              <a:rPr lang="en-US" sz="2400">
                <a:latin typeface="Palatino" charset="0"/>
                <a:ea typeface="ＭＳ Ｐゴシック" charset="0"/>
              </a:rPr>
              <a:t>for methadone is 95 mg/kg.</a:t>
            </a:r>
          </a:p>
          <a:p>
            <a:pPr marL="457200" lvl="1" indent="-342900" eaLnBrk="1" hangingPunct="1">
              <a:buFontTx/>
              <a:buNone/>
            </a:pPr>
            <a:r>
              <a:rPr lang="en-US" sz="2400">
                <a:latin typeface="Palatino" charset="0"/>
                <a:ea typeface="ＭＳ Ｐゴシック" charset="0"/>
              </a:rPr>
              <a:t>a. Would you consider methadone to be more or less toxic than acetaminophen (LD</a:t>
            </a:r>
            <a:r>
              <a:rPr lang="en-US" sz="2400" baseline="-25000">
                <a:latin typeface="Palatino" charset="0"/>
                <a:ea typeface="ＭＳ Ｐゴシック" charset="0"/>
              </a:rPr>
              <a:t>50 </a:t>
            </a:r>
            <a:r>
              <a:rPr lang="en-US" sz="2400">
                <a:latin typeface="Palatino" charset="0"/>
                <a:ea typeface="ＭＳ Ｐゴシック" charset="0"/>
              </a:rPr>
              <a:t>= 2404 mg/kg)? than aspirin (LD</a:t>
            </a:r>
            <a:r>
              <a:rPr lang="en-US" sz="2400" baseline="-25000">
                <a:latin typeface="Palatino" charset="0"/>
                <a:ea typeface="ＭＳ Ｐゴシック" charset="0"/>
              </a:rPr>
              <a:t>50</a:t>
            </a:r>
            <a:r>
              <a:rPr lang="en-US" sz="2400">
                <a:latin typeface="Palatino" charset="0"/>
                <a:ea typeface="ＭＳ Ｐゴシック" charset="0"/>
              </a:rPr>
              <a:t> = 200mg/kg)?</a:t>
            </a:r>
          </a:p>
          <a:p>
            <a:pPr marL="457200" lvl="1" indent="-342900" eaLnBrk="1" hangingPunct="1">
              <a:buFontTx/>
              <a:buNone/>
            </a:pPr>
            <a:r>
              <a:rPr lang="en-US" sz="2400">
                <a:latin typeface="Palatino" charset="0"/>
                <a:ea typeface="ＭＳ Ｐゴシック" charset="0"/>
              </a:rPr>
              <a:t>b. Explain how you would calculate the amount of this substance that would be lethal to a 120 lb human.</a:t>
            </a:r>
          </a:p>
        </p:txBody>
      </p:sp>
    </p:spTree>
    <p:extLst>
      <p:ext uri="{BB962C8B-B14F-4D97-AF65-F5344CB8AC3E}">
        <p14:creationId xmlns:p14="http://schemas.microsoft.com/office/powerpoint/2010/main" val="970841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391</Words>
  <Application>Microsoft Macintosh PowerPoint</Application>
  <PresentationFormat>On-screen Show (4:3)</PresentationFormat>
  <Paragraphs>45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Blank Presentation</vt:lpstr>
      <vt:lpstr>Living By Chemistry SECOND EDITION</vt:lpstr>
      <vt:lpstr>Lesson 74: Lethal Dose</vt:lpstr>
      <vt:lpstr>ChemCatalyst</vt:lpstr>
      <vt:lpstr>Key Question</vt:lpstr>
      <vt:lpstr>You will be able to:</vt:lpstr>
      <vt:lpstr>Prepare for the Classwork</vt:lpstr>
      <vt:lpstr>Discussion Notes</vt:lpstr>
      <vt:lpstr>Discussion Notes (cont.)</vt:lpstr>
      <vt:lpstr>Wrap Up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Living By Chemistry</dc:title>
  <dc:creator>Matthew Belford</dc:creator>
  <cp:lastModifiedBy>Jeffrey Dowling</cp:lastModifiedBy>
  <cp:revision>5</cp:revision>
  <dcterms:created xsi:type="dcterms:W3CDTF">2014-12-05T22:36:45Z</dcterms:created>
  <dcterms:modified xsi:type="dcterms:W3CDTF">2015-06-11T17:54:46Z</dcterms:modified>
</cp:coreProperties>
</file>