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C525-AFF6-D945-83C8-829A71566C10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52126-395C-4C49-8B01-974B3372E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0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89E58CE-D655-624A-AF7C-CEB30604B10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AD580-E43D-6544-B0D4-5076A2E06BD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D67542C-4CF4-1847-A5A9-21B8117A298C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72A6915-30B4-3B40-96C7-1C8F70EC88A9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27BEDAB-1D11-D144-BB6A-0F9B519CA4B8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70D93E1-1401-8447-B6A0-C6396F32FDAE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91E4CE0-3669-854A-9DE1-A6D3771664B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F33D2D-E27E-7C4A-BA65-AE194A7ED632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E841E46-81E2-E945-9A10-EE32D23CC6C0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90A297-9802-794B-8E98-9A1535B9990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8F82EC-A1B9-A749-9CFE-6BD7EE9AEAD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1EA2FD-24F2-B344-A6F6-CD0D8342E3F6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FE9692F-E8F1-444D-A26F-D7D261192187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8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5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0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1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4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00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75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7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38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2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5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711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72: Atom Inventory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Balancing Chemical Equations</a:t>
            </a:r>
          </a:p>
        </p:txBody>
      </p:sp>
    </p:spTree>
    <p:extLst>
      <p:ext uri="{BB962C8B-B14F-4D97-AF65-F5344CB8AC3E}">
        <p14:creationId xmlns:p14="http://schemas.microsoft.com/office/powerpoint/2010/main" val="426569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Does this equation obey the law of conservation of mass? Why or why not?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CuCl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+ Na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S(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CuS(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+ NaCl(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344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you balance atoms in a chemical equation?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395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balance a simple chemical equation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role of coefficients in chemical equations</a:t>
            </a:r>
          </a:p>
          <a:p>
            <a:pPr marL="457200" lvl="1" indent="-3429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2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3152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110851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balanced chemical equation is one that shows the true mathematical relationship between the reactants and the products in a chemical reaction.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0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 + 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 </a:t>
            </a:r>
            <a:r>
              <a:rPr lang="en-US" sz="2400">
                <a:latin typeface="Palatino" charset="0"/>
                <a:ea typeface="ＭＳ Ｐゴシック" charset="0"/>
              </a:rPr>
              <a:t>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+ 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165921" name="Group 33"/>
          <p:cNvGraphicFramePr>
            <a:graphicFrameLocks noGrp="1"/>
          </p:cNvGraphicFramePr>
          <p:nvPr/>
        </p:nvGraphicFramePr>
        <p:xfrm>
          <a:off x="1828800" y="2971800"/>
          <a:ext cx="3962400" cy="2565402"/>
        </p:xfrm>
        <a:graphic>
          <a:graphicData uri="http://schemas.openxmlformats.org/drawingml/2006/table">
            <a:tbl>
              <a:tblPr/>
              <a:tblGrid>
                <a:gridCol w="1981200"/>
                <a:gridCol w="1981200"/>
              </a:tblGrid>
              <a:tr h="5127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Inventory of Atoms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Reactants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Products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 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 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3 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46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 + 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 </a:t>
            </a:r>
            <a:r>
              <a:rPr lang="en-US" sz="2400">
                <a:latin typeface="Palatino" charset="0"/>
                <a:ea typeface="ＭＳ Ｐゴシック" charset="0"/>
              </a:rPr>
              <a:t>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+ </a:t>
            </a:r>
            <a:r>
              <a:rPr lang="en-US" sz="2400" b="1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1828800" y="2971800"/>
          <a:ext cx="3962400" cy="2565402"/>
        </p:xfrm>
        <a:graphic>
          <a:graphicData uri="http://schemas.openxmlformats.org/drawingml/2006/table">
            <a:tbl>
              <a:tblPr/>
              <a:tblGrid>
                <a:gridCol w="1981200"/>
                <a:gridCol w="1981200"/>
              </a:tblGrid>
              <a:tr h="5127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Inventory of Atoms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Reactants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Products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 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934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 + </a:t>
            </a:r>
            <a:r>
              <a:rPr lang="en-US" sz="2400" b="1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 </a:t>
            </a:r>
            <a:r>
              <a:rPr lang="en-US" sz="2400">
                <a:latin typeface="Palatino" charset="0"/>
                <a:ea typeface="ＭＳ Ｐゴシック" charset="0"/>
              </a:rPr>
              <a:t>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+ </a:t>
            </a:r>
            <a:r>
              <a:rPr lang="en-US" sz="2400" b="1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169988" name="Group 4"/>
          <p:cNvGraphicFramePr>
            <a:graphicFrameLocks noGrp="1"/>
          </p:cNvGraphicFramePr>
          <p:nvPr/>
        </p:nvGraphicFramePr>
        <p:xfrm>
          <a:off x="1828800" y="2971800"/>
          <a:ext cx="3962400" cy="2565402"/>
        </p:xfrm>
        <a:graphic>
          <a:graphicData uri="http://schemas.openxmlformats.org/drawingml/2006/table">
            <a:tbl>
              <a:tblPr/>
              <a:tblGrid>
                <a:gridCol w="1981200"/>
                <a:gridCol w="1981200"/>
              </a:tblGrid>
              <a:tr h="5127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Inventory of Atoms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Reactants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Products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1 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4 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05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10594" name="Picture 23" descr="LBCTG_TOX_ 991_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65532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112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There are two types of numbers in a chemical equation: coefficients and subscripts.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Coefficients</a:t>
            </a:r>
            <a:r>
              <a:rPr lang="en-US" sz="2400">
                <a:latin typeface="Arial" charset="0"/>
                <a:ea typeface="ＭＳ Ｐゴシック" charset="0"/>
              </a:rPr>
              <a:t>: The coefficients in a chemical equation are the numbers in front of the chemical formulas of the reactants and products. They show the correct ratio in which the reactants combine to form the products.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coefficients in a chemical equation indicate how many </a:t>
            </a:r>
            <a:r>
              <a:rPr lang="ja-JP" altLang="en-US" sz="2400">
                <a:latin typeface="Palatino" charset="0"/>
                <a:ea typeface="ＭＳ Ｐゴシック" charset="0"/>
              </a:rPr>
              <a:t>“</a:t>
            </a:r>
            <a:r>
              <a:rPr lang="en-US" altLang="ja-JP" sz="2400">
                <a:latin typeface="Palatino" charset="0"/>
                <a:ea typeface="ＭＳ Ｐゴシック" charset="0"/>
              </a:rPr>
              <a:t>units</a:t>
            </a:r>
            <a:r>
              <a:rPr lang="ja-JP" altLang="en-US" sz="2400">
                <a:latin typeface="Palatino" charset="0"/>
                <a:ea typeface="ＭＳ Ｐゴシック" charset="0"/>
              </a:rPr>
              <a:t>”</a:t>
            </a:r>
            <a:r>
              <a:rPr lang="en-US" altLang="ja-JP" sz="2400">
                <a:latin typeface="Palatino" charset="0"/>
                <a:ea typeface="ＭＳ Ｐゴシック" charset="0"/>
              </a:rPr>
              <a:t> of an element or a compound you have.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112643" name="AutoShape 4"/>
          <p:cNvSpPr>
            <a:spLocks noChangeArrowheads="1"/>
          </p:cNvSpPr>
          <p:nvPr/>
        </p:nvSpPr>
        <p:spPr bwMode="auto">
          <a:xfrm>
            <a:off x="1143000" y="2971800"/>
            <a:ext cx="7315200" cy="1905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66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you balance atoms in a chemical equation?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In order for matter to be conserved, the number of atoms on both sides of a chemical equation must be equal.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When a chemical equation is balanced, it indicates how many molecules or moles of each substance take part in a reaction and how many molecules or moles of the product(s) are produced.</a:t>
            </a:r>
          </a:p>
        </p:txBody>
      </p:sp>
    </p:spTree>
    <p:extLst>
      <p:ext uri="{BB962C8B-B14F-4D97-AF65-F5344CB8AC3E}">
        <p14:creationId xmlns:p14="http://schemas.microsoft.com/office/powerpoint/2010/main" val="3530303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67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7526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Balance this equation:</a:t>
            </a: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	Ca(</a:t>
            </a:r>
            <a:r>
              <a:rPr lang="en-US" i="1">
                <a:latin typeface="Palatino" charset="0"/>
                <a:ea typeface="ＭＳ Ｐゴシック" charset="0"/>
              </a:rPr>
              <a:t>s</a:t>
            </a:r>
            <a:r>
              <a:rPr lang="en-US">
                <a:latin typeface="Palatino" charset="0"/>
                <a:ea typeface="ＭＳ Ｐゴシック" charset="0"/>
              </a:rPr>
              <a:t>) +  O</a:t>
            </a:r>
            <a:r>
              <a:rPr lang="en-US" baseline="-25000">
                <a:latin typeface="Palatino" charset="0"/>
                <a:ea typeface="ＭＳ Ｐゴシック" charset="0"/>
              </a:rPr>
              <a:t>2</a:t>
            </a:r>
            <a:r>
              <a:rPr lang="en-US">
                <a:latin typeface="Palatino" charset="0"/>
                <a:ea typeface="ＭＳ Ｐゴシック" charset="0"/>
              </a:rPr>
              <a:t>(</a:t>
            </a:r>
            <a:r>
              <a:rPr lang="en-US" i="1">
                <a:latin typeface="Palatino" charset="0"/>
                <a:ea typeface="ＭＳ Ｐゴシック" charset="0"/>
              </a:rPr>
              <a:t>g</a:t>
            </a:r>
            <a:r>
              <a:rPr lang="en-US">
                <a:latin typeface="Palatino" charset="0"/>
                <a:ea typeface="ＭＳ Ｐゴシック" charset="0"/>
              </a:rPr>
              <a:t>) </a:t>
            </a:r>
            <a:r>
              <a:rPr lang="en-US">
                <a:latin typeface="Palatino" charset="0"/>
                <a:ea typeface="ＭＳ Ｐゴシック" charset="0"/>
                <a:sym typeface="Wingdings" charset="0"/>
              </a:rPr>
              <a:t> </a:t>
            </a:r>
            <a:r>
              <a:rPr lang="en-US">
                <a:latin typeface="Palatino" charset="0"/>
                <a:ea typeface="ＭＳ Ｐゴシック" charset="0"/>
              </a:rPr>
              <a:t>CaO(</a:t>
            </a:r>
            <a:r>
              <a:rPr lang="en-US" i="1">
                <a:latin typeface="Palatino" charset="0"/>
                <a:ea typeface="ＭＳ Ｐゴシック" charset="0"/>
              </a:rPr>
              <a:t>s</a:t>
            </a:r>
            <a:r>
              <a:rPr lang="en-US">
                <a:latin typeface="Palatino" charset="0"/>
                <a:ea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601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Macintosh PowerPoint</Application>
  <PresentationFormat>On-screen Show (4:3)</PresentationFormat>
  <Paragraphs>80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72: Atom Inventory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72: Atom Inventory</dc:title>
  <dc:creator>Matthew Belford</dc:creator>
  <cp:lastModifiedBy>Jeffrey Dowling</cp:lastModifiedBy>
  <cp:revision>5</cp:revision>
  <dcterms:created xsi:type="dcterms:W3CDTF">2014-12-05T22:35:53Z</dcterms:created>
  <dcterms:modified xsi:type="dcterms:W3CDTF">2015-06-11T17:52:57Z</dcterms:modified>
</cp:coreProperties>
</file>