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947E2-DAD1-E74F-B659-69A2C25E0C2A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6B4C4-EC31-744F-9849-32AFA238D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38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F6BD61-4E0F-5E46-AC05-198A07926063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9A12B25-1FD8-EC43-8EC0-AC05844CCC53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5969B6C-6E49-C14E-AF4B-FF6536E5BE0F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6685135-CE5A-5A47-8596-6B5100ED0CC7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CF4EB0B-D921-E04F-96FA-410557D7740F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3B9F6D1-4031-5B4B-95D3-DCA515FF8B11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76447FD-BB8B-FD4C-8080-1655B0DE7171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0807DF0-7838-834F-B42D-8770494D241F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C51D0D7-9C72-EE46-B7BE-ED7904D3FAD3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40BDC9B-87E1-8A4B-8CCF-01C0650B320D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C15C51E-0B56-E64C-9DBA-F6116E1C90D2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4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88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7457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140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08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1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066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9864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2760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516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352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1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71628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499235"/>
                </a:solidFill>
                <a:ea typeface="ＭＳ Ｐゴシック" charset="0"/>
              </a:rPr>
              <a:t>Unit 4: TOXINS</a:t>
            </a:r>
          </a:p>
          <a:p>
            <a:pPr marL="0" indent="0" eaLnBrk="1" hangingPunct="1"/>
            <a:r>
              <a:rPr lang="en-US" sz="2100" dirty="0">
                <a:solidFill>
                  <a:srgbClr val="499235"/>
                </a:solidFill>
                <a:ea typeface="ＭＳ Ｐゴシック" charset="0"/>
              </a:rPr>
              <a:t>Stoichiometry, Solution Chemistry, and Acids and Bases</a:t>
            </a:r>
            <a:endParaRPr lang="en-US" sz="21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033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066800"/>
            <a:ext cx="7924800" cy="914400"/>
          </a:xfrm>
        </p:spPr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ＭＳ Ｐゴシック" charset="0"/>
              </a:rPr>
              <a:t>Lesson 71: Some Things Never Change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133600"/>
            <a:ext cx="7543800" cy="3886200"/>
          </a:xfrm>
        </p:spPr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Conservation of Mass</a:t>
            </a:r>
          </a:p>
        </p:txBody>
      </p:sp>
    </p:spTree>
    <p:extLst>
      <p:ext uri="{BB962C8B-B14F-4D97-AF65-F5344CB8AC3E}">
        <p14:creationId xmlns:p14="http://schemas.microsoft.com/office/powerpoint/2010/main" val="2497994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886200"/>
          </a:xfrm>
        </p:spPr>
        <p:txBody>
          <a:bodyPr/>
          <a:lstStyle/>
          <a:p>
            <a:pPr eaLnBrk="1" hangingPunct="1"/>
            <a:r>
              <a:rPr lang="en-US" sz="2400">
                <a:latin typeface="Palatino" charset="0"/>
                <a:ea typeface="ＭＳ Ｐゴシック" charset="0"/>
              </a:rPr>
              <a:t>Consider this reaction:</a:t>
            </a:r>
          </a:p>
          <a:p>
            <a:pPr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eaLnBrk="1" hangingPunct="1"/>
            <a:r>
              <a:rPr lang="en-US" sz="2400">
                <a:latin typeface="Palatino" charset="0"/>
                <a:ea typeface="ＭＳ Ｐゴシック" charset="0"/>
              </a:rPr>
              <a:t>a. Describe what you will observe when sodium carbonate, Na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CO</a:t>
            </a:r>
            <a:r>
              <a:rPr lang="en-US" sz="2400" baseline="-25000">
                <a:latin typeface="Palatino" charset="0"/>
                <a:ea typeface="ＭＳ Ｐゴシック" charset="0"/>
              </a:rPr>
              <a:t>3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), and calcium chloride, CaCl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), are mixed.</a:t>
            </a:r>
          </a:p>
          <a:p>
            <a:pPr eaLnBrk="1" hangingPunct="1"/>
            <a:r>
              <a:rPr lang="en-US" sz="2400">
                <a:latin typeface="Palatino" charset="0"/>
                <a:ea typeface="ＭＳ Ｐゴシック" charset="0"/>
              </a:rPr>
              <a:t>b. Will the mass increase, decrease, or stay the same after mixing? Explain.</a:t>
            </a:r>
          </a:p>
          <a:p>
            <a:pPr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  <p:sp>
        <p:nvSpPr>
          <p:cNvPr id="73731" name="Text Box 4"/>
          <p:cNvSpPr txBox="1">
            <a:spLocks noChangeArrowheads="1"/>
          </p:cNvSpPr>
          <p:nvPr/>
        </p:nvSpPr>
        <p:spPr bwMode="auto">
          <a:xfrm>
            <a:off x="1066800" y="2743200"/>
            <a:ext cx="701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Na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2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CO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3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(</a:t>
            </a: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aq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) + CaCl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2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(</a:t>
            </a: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aq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) </a:t>
            </a:r>
            <a:r>
              <a:rPr lang="en-US" baseline="0">
                <a:solidFill>
                  <a:srgbClr val="000000"/>
                </a:solidFill>
                <a:latin typeface="Palatino" charset="0"/>
                <a:sym typeface="Wingdings" charset="0"/>
              </a:rPr>
              <a:t> 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2NaCl(</a:t>
            </a: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aq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) + CaCO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3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(</a:t>
            </a: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s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0858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does mass change during a chemical or physical change?</a:t>
            </a:r>
          </a:p>
        </p:txBody>
      </p:sp>
    </p:spTree>
    <p:extLst>
      <p:ext uri="{BB962C8B-B14F-4D97-AF65-F5344CB8AC3E}">
        <p14:creationId xmlns:p14="http://schemas.microsoft.com/office/powerpoint/2010/main" val="1300982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239000" cy="38862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provide evidence that supports the law of conservation of mass</a:t>
            </a:r>
          </a:p>
        </p:txBody>
      </p:sp>
    </p:spTree>
    <p:extLst>
      <p:ext uri="{BB962C8B-B14F-4D97-AF65-F5344CB8AC3E}">
        <p14:creationId xmlns:p14="http://schemas.microsoft.com/office/powerpoint/2010/main" val="1546005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Lab</a:t>
            </a:r>
          </a:p>
        </p:txBody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239000" cy="3886200"/>
          </a:xfrm>
        </p:spPr>
        <p:txBody>
          <a:bodyPr/>
          <a:lstStyle/>
          <a:p>
            <a:pPr marL="114300" lvl="1" indent="0" eaLnBrk="1" hangingPunct="1"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443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In the first and second procedures, the mass of the reactants is equal to the mass of the products.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1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In the third procedure, the measured mass decreases slightly because a gas escapes.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1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Matter can be neither created nor destroyed in physical and chemical changes.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1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On the planet there is essentially an unchanging number of atoms.</a:t>
            </a:r>
          </a:p>
        </p:txBody>
      </p:sp>
    </p:spTree>
    <p:extLst>
      <p:ext uri="{BB962C8B-B14F-4D97-AF65-F5344CB8AC3E}">
        <p14:creationId xmlns:p14="http://schemas.microsoft.com/office/powerpoint/2010/main" val="3995607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839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Mass and weight have different meanings.</a:t>
            </a:r>
          </a:p>
          <a:p>
            <a:pPr marL="0" indent="0" eaLnBrk="1" hangingPunct="1"/>
            <a:endParaRPr lang="en-US" sz="10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Because a sample of gas does not appear to weigh much, it is tempting to conclude that gases do not have mass.</a:t>
            </a:r>
          </a:p>
        </p:txBody>
      </p:sp>
    </p:spTree>
    <p:extLst>
      <p:ext uri="{BB962C8B-B14F-4D97-AF65-F5344CB8AC3E}">
        <p14:creationId xmlns:p14="http://schemas.microsoft.com/office/powerpoint/2010/main" val="2768089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860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does mass change during a chemical or physical change?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Individual atoms are conserved in chemical reactions and physical changes: The number of atoms of each element remains the same from start to finish.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Mass is conserved in chemical reactions: The total mass of the products equals the total mass of the reactants.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075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 (cont.)</a:t>
            </a:r>
          </a:p>
        </p:txBody>
      </p:sp>
      <p:sp>
        <p:nvSpPr>
          <p:cNvPr id="880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The law of conservation of mass states that matter can be neither created nor destroyed in physical and chemical changes. Matter is conserved.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Gases have mass.</a:t>
            </a:r>
            <a:endParaRPr lang="en-US">
              <a:latin typeface="Palatino" charset="0"/>
              <a:ea typeface="ＭＳ Ｐゴシック" charset="0"/>
            </a:endParaRPr>
          </a:p>
          <a:p>
            <a:pPr marL="457200" lvl="1" indent="-34290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675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901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581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Consider this reaction:</a:t>
            </a:r>
          </a:p>
          <a:p>
            <a:pPr marL="457200" indent="-45720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  <a:buFontTx/>
              <a:buAutoNum type="alphaLcPeriod"/>
            </a:pPr>
            <a:r>
              <a:rPr lang="en-US" sz="2400">
                <a:latin typeface="Palatino" charset="0"/>
                <a:ea typeface="ＭＳ Ｐゴシック" charset="0"/>
              </a:rPr>
              <a:t>Describe what you will observe when copper (II) carbonate, CuCO</a:t>
            </a:r>
            <a:r>
              <a:rPr lang="en-US" sz="2400" baseline="-25000">
                <a:latin typeface="Palatino" charset="0"/>
                <a:ea typeface="ＭＳ Ｐゴシック" charset="0"/>
              </a:rPr>
              <a:t>3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s</a:t>
            </a:r>
            <a:r>
              <a:rPr lang="en-US" sz="2400">
                <a:latin typeface="Palatino" charset="0"/>
                <a:ea typeface="ＭＳ Ｐゴシック" charset="0"/>
              </a:rPr>
              <a:t>), and sulfuric acid, H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SO</a:t>
            </a:r>
            <a:r>
              <a:rPr lang="en-US" sz="2400" baseline="-25000">
                <a:latin typeface="Palatino" charset="0"/>
                <a:ea typeface="ＭＳ Ｐゴシック" charset="0"/>
              </a:rPr>
              <a:t>4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), are mixed.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lphaLcPeriod"/>
            </a:pPr>
            <a:r>
              <a:rPr lang="en-US" sz="2400">
                <a:latin typeface="Palatino" charset="0"/>
                <a:ea typeface="ＭＳ Ｐゴシック" charset="0"/>
              </a:rPr>
              <a:t>Will the mass increase, decrease, or stay the same after mixing? Explain.</a:t>
            </a:r>
          </a:p>
          <a:p>
            <a:pPr marL="457200" indent="-45720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</p:txBody>
      </p:sp>
      <p:sp>
        <p:nvSpPr>
          <p:cNvPr id="90115" name="Text Box 27"/>
          <p:cNvSpPr txBox="1">
            <a:spLocks noChangeArrowheads="1"/>
          </p:cNvSpPr>
          <p:nvPr/>
        </p:nvSpPr>
        <p:spPr bwMode="auto">
          <a:xfrm>
            <a:off x="762000" y="2667000"/>
            <a:ext cx="7696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CuCO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3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(</a:t>
            </a: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s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) +  H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2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SO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4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(</a:t>
            </a: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aq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) </a:t>
            </a:r>
            <a:r>
              <a:rPr lang="en-US" baseline="0">
                <a:solidFill>
                  <a:srgbClr val="000000"/>
                </a:solidFill>
                <a:latin typeface="Palatino" charset="0"/>
                <a:sym typeface="Wingdings" charset="0"/>
              </a:rPr>
              <a:t>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 CO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2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(</a:t>
            </a: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g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) + CuSO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4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(</a:t>
            </a: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aq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) + H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2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O(</a:t>
            </a: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l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99169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</Words>
  <Application>Microsoft Macintosh PowerPoint</Application>
  <PresentationFormat>On-screen Show (4:3)</PresentationFormat>
  <Paragraphs>55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 Presentation</vt:lpstr>
      <vt:lpstr>Living By Chemistry SECOND EDITION</vt:lpstr>
      <vt:lpstr>Lesson 71: Some Things Never Change</vt:lpstr>
      <vt:lpstr>ChemCatalyst</vt:lpstr>
      <vt:lpstr>Key Question</vt:lpstr>
      <vt:lpstr>You will be able to:</vt:lpstr>
      <vt:lpstr>Prepare for the Lab</vt:lpstr>
      <vt:lpstr>Discussion Notes</vt:lpstr>
      <vt:lpstr>Discussion Notes (cont.)</vt:lpstr>
      <vt:lpstr>Wrap Up</vt:lpstr>
      <vt:lpstr>Wrap Up (cont.)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71: Some Things Never Change</dc:title>
  <dc:creator>Matthew Belford</dc:creator>
  <cp:lastModifiedBy>Jeffrey Dowling</cp:lastModifiedBy>
  <cp:revision>5</cp:revision>
  <dcterms:created xsi:type="dcterms:W3CDTF">2014-12-05T22:35:35Z</dcterms:created>
  <dcterms:modified xsi:type="dcterms:W3CDTF">2015-06-11T17:50:33Z</dcterms:modified>
</cp:coreProperties>
</file>