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Verdana" panose="020B0604030504040204" pitchFamily="34" charset="0"/>
      <p:regular r:id="rId10"/>
      <p:bold r:id="rId11"/>
      <p:italic r:id="rId12"/>
      <p:boldItalic r:id="rId13"/>
    </p:embeddedFont>
    <p:embeddedFont>
      <p:font typeface="Amatic SC" panose="020B0604020202020204" charset="0"/>
      <p:regular r:id="rId14"/>
      <p:bold r:id="rId15"/>
    </p:embeddedFont>
    <p:embeddedFont>
      <p:font typeface="Georgia" panose="02040502050405020303" pitchFamily="18"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4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89682507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01053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872596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54919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39141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21781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807206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04023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hyperlink" Target="http://homeguides.sfgate.com/many-times-cactus-reproduce-lifetime-94658.html" TargetMode="External"/><Relationship Id="rId3" Type="http://schemas.openxmlformats.org/officeDocument/2006/relationships/hyperlink" Target="http://www.kidsplanet.org/factsheets/giraffe.html" TargetMode="External"/><Relationship Id="rId7" Type="http://schemas.openxmlformats.org/officeDocument/2006/relationships/hyperlink" Target="http://eduscapes.com/nature/cactus/index1.htm"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en.wikipedia.org/wiki/Cactus" TargetMode="External"/><Relationship Id="rId5" Type="http://schemas.openxmlformats.org/officeDocument/2006/relationships/hyperlink" Target="http://www.giraffeworlds.com/giraffe-reproduction/" TargetMode="External"/><Relationship Id="rId4" Type="http://schemas.openxmlformats.org/officeDocument/2006/relationships/hyperlink" Target="http://www.livescience.com/27336-giraffe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Shape 54"/>
          <p:cNvPicPr preferRelativeResize="0"/>
          <p:nvPr/>
        </p:nvPicPr>
        <p:blipFill>
          <a:blip r:embed="rId3">
            <a:alphaModFix/>
          </a:blip>
          <a:stretch>
            <a:fillRect/>
          </a:stretch>
        </p:blipFill>
        <p:spPr>
          <a:xfrm>
            <a:off x="0" y="157575"/>
            <a:ext cx="2980250" cy="4985925"/>
          </a:xfrm>
          <a:prstGeom prst="rect">
            <a:avLst/>
          </a:prstGeom>
          <a:noFill/>
          <a:ln>
            <a:noFill/>
          </a:ln>
        </p:spPr>
      </p:pic>
      <p:pic>
        <p:nvPicPr>
          <p:cNvPr id="55" name="Shape 55"/>
          <p:cNvPicPr preferRelativeResize="0"/>
          <p:nvPr/>
        </p:nvPicPr>
        <p:blipFill>
          <a:blip r:embed="rId4">
            <a:alphaModFix/>
          </a:blip>
          <a:stretch>
            <a:fillRect/>
          </a:stretch>
        </p:blipFill>
        <p:spPr>
          <a:xfrm>
            <a:off x="2467825" y="0"/>
            <a:ext cx="8229601" cy="5143500"/>
          </a:xfrm>
          <a:prstGeom prst="rect">
            <a:avLst/>
          </a:prstGeom>
          <a:noFill/>
          <a:ln>
            <a:noFill/>
          </a:ln>
        </p:spPr>
      </p:pic>
      <p:sp>
        <p:nvSpPr>
          <p:cNvPr id="56" name="Shape 56"/>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a:spcBef>
                <a:spcPts val="0"/>
              </a:spcBef>
              <a:buNone/>
            </a:pPr>
            <a:r>
              <a:rPr lang="en" sz="9600" b="1">
                <a:solidFill>
                  <a:schemeClr val="accent1"/>
                </a:solidFill>
                <a:latin typeface="Amatic SC"/>
                <a:ea typeface="Amatic SC"/>
                <a:cs typeface="Amatic SC"/>
                <a:sym typeface="Amatic SC"/>
              </a:rPr>
              <a:t>Cacti and Giraffes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1200"/>
                                        <p:tgtEl>
                                          <p:spTgt spid="54"/>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1200"/>
                                        <p:tgtEl>
                                          <p:spTgt spid="5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11700" y="445025"/>
            <a:ext cx="8520600" cy="981900"/>
          </a:xfrm>
          <a:prstGeom prst="rect">
            <a:avLst/>
          </a:prstGeom>
          <a:solidFill>
            <a:schemeClr val="accent1"/>
          </a:solidFill>
        </p:spPr>
        <p:txBody>
          <a:bodyPr lIns="91425" tIns="91425" rIns="91425" bIns="91425" anchor="t" anchorCtr="0">
            <a:noAutofit/>
          </a:bodyPr>
          <a:lstStyle/>
          <a:p>
            <a:pPr lvl="0" rtl="0">
              <a:spcBef>
                <a:spcPts val="0"/>
              </a:spcBef>
              <a:buNone/>
            </a:pPr>
            <a:r>
              <a:rPr lang="en" sz="4800" b="1">
                <a:solidFill>
                  <a:srgbClr val="FFFFFF"/>
                </a:solidFill>
                <a:latin typeface="Amatic SC"/>
                <a:ea typeface="Amatic SC"/>
                <a:cs typeface="Amatic SC"/>
                <a:sym typeface="Amatic SC"/>
              </a:rPr>
              <a:t>Cacti </a:t>
            </a:r>
            <a:r>
              <a:rPr lang="en" sz="1800">
                <a:solidFill>
                  <a:srgbClr val="FFFFFF"/>
                </a:solidFill>
                <a:latin typeface="Times New Roman"/>
                <a:ea typeface="Times New Roman"/>
                <a:cs typeface="Times New Roman"/>
                <a:sym typeface="Times New Roman"/>
              </a:rPr>
              <a:t>(</a:t>
            </a:r>
            <a:r>
              <a:rPr lang="en" sz="1800" i="1">
                <a:solidFill>
                  <a:srgbClr val="FFFFFF"/>
                </a:solidFill>
                <a:latin typeface="Times New Roman"/>
                <a:ea typeface="Times New Roman"/>
                <a:cs typeface="Times New Roman"/>
                <a:sym typeface="Times New Roman"/>
              </a:rPr>
              <a:t>Cactaceae</a:t>
            </a:r>
            <a:r>
              <a:rPr lang="en" sz="1800">
                <a:solidFill>
                  <a:srgbClr val="FFFFFF"/>
                </a:solidFill>
                <a:latin typeface="Times New Roman"/>
                <a:ea typeface="Times New Roman"/>
                <a:cs typeface="Times New Roman"/>
                <a:sym typeface="Times New Roman"/>
              </a:rPr>
              <a:t>)</a:t>
            </a:r>
          </a:p>
          <a:p>
            <a:pPr lvl="0" rtl="0">
              <a:lnSpc>
                <a:spcPct val="120000"/>
              </a:lnSpc>
              <a:spcBef>
                <a:spcPts val="0"/>
              </a:spcBef>
              <a:spcAft>
                <a:spcPts val="0"/>
              </a:spcAft>
              <a:buClr>
                <a:schemeClr val="dk1"/>
              </a:buClr>
              <a:buSzPct val="47826"/>
              <a:buFont typeface="Arial"/>
              <a:buNone/>
            </a:pPr>
            <a:endParaRPr sz="2250">
              <a:highlight>
                <a:srgbClr val="FFFFFF"/>
              </a:highlight>
            </a:endParaRPr>
          </a:p>
          <a:p>
            <a:pPr lvl="0">
              <a:spcBef>
                <a:spcPts val="0"/>
              </a:spcBef>
              <a:buNone/>
            </a:pPr>
            <a:endParaRPr sz="4800" b="1">
              <a:solidFill>
                <a:srgbClr val="FFFFFF"/>
              </a:solidFill>
              <a:latin typeface="Amatic SC"/>
              <a:ea typeface="Amatic SC"/>
              <a:cs typeface="Amatic SC"/>
              <a:sym typeface="Amatic SC"/>
            </a:endParaRPr>
          </a:p>
        </p:txBody>
      </p:sp>
      <p:sp>
        <p:nvSpPr>
          <p:cNvPr id="63" name="Shape 63"/>
          <p:cNvSpPr txBox="1">
            <a:spLocks noGrp="1"/>
          </p:cNvSpPr>
          <p:nvPr>
            <p:ph type="body" idx="1"/>
          </p:nvPr>
        </p:nvSpPr>
        <p:spPr>
          <a:xfrm>
            <a:off x="311700" y="1495875"/>
            <a:ext cx="5499300" cy="3311400"/>
          </a:xfrm>
          <a:prstGeom prst="rect">
            <a:avLst/>
          </a:prstGeom>
        </p:spPr>
        <p:txBody>
          <a:bodyPr lIns="91425" tIns="91425" rIns="91425" bIns="91425" anchor="t" anchorCtr="0">
            <a:noAutofit/>
          </a:bodyPr>
          <a:lstStyle/>
          <a:p>
            <a:pPr lvl="0" rtl="0">
              <a:spcBef>
                <a:spcPts val="0"/>
              </a:spcBef>
              <a:buNone/>
            </a:pPr>
            <a:r>
              <a:rPr lang="en" sz="1400" b="1">
                <a:latin typeface="Georgia"/>
                <a:ea typeface="Georgia"/>
                <a:cs typeface="Georgia"/>
                <a:sym typeface="Georgia"/>
              </a:rPr>
              <a:t>Location:</a:t>
            </a:r>
            <a:r>
              <a:rPr lang="en" sz="1400">
                <a:latin typeface="Georgia"/>
                <a:ea typeface="Georgia"/>
                <a:cs typeface="Georgia"/>
                <a:sym typeface="Georgia"/>
              </a:rPr>
              <a:t> Mainly in dry environments (deserts) </a:t>
            </a:r>
          </a:p>
          <a:p>
            <a:pPr lvl="0" rtl="0">
              <a:spcBef>
                <a:spcPts val="0"/>
              </a:spcBef>
              <a:buNone/>
            </a:pPr>
            <a:r>
              <a:rPr lang="en" sz="1400" b="1">
                <a:latin typeface="Georgia"/>
                <a:ea typeface="Georgia"/>
                <a:cs typeface="Georgia"/>
                <a:sym typeface="Georgia"/>
              </a:rPr>
              <a:t>Reproductive category: </a:t>
            </a:r>
            <a:r>
              <a:rPr lang="en" sz="1400">
                <a:latin typeface="Georgia"/>
                <a:ea typeface="Georgia"/>
                <a:cs typeface="Georgia"/>
                <a:sym typeface="Georgia"/>
              </a:rPr>
              <a:t>Some both sexually and asexually</a:t>
            </a:r>
          </a:p>
          <a:p>
            <a:pPr marL="0" lvl="0" indent="0" rtl="0">
              <a:spcBef>
                <a:spcPts val="0"/>
              </a:spcBef>
              <a:buNone/>
            </a:pPr>
            <a:r>
              <a:rPr lang="en" sz="1400" b="1">
                <a:latin typeface="Georgia"/>
                <a:ea typeface="Georgia"/>
                <a:cs typeface="Georgia"/>
                <a:sym typeface="Georgia"/>
              </a:rPr>
              <a:t>Reproductive Strategies: </a:t>
            </a:r>
            <a:r>
              <a:rPr lang="en" sz="1400">
                <a:latin typeface="Georgia"/>
                <a:ea typeface="Georgia"/>
                <a:cs typeface="Georgia"/>
                <a:sym typeface="Georgia"/>
              </a:rPr>
              <a:t>Cacti are flowering plants and with the process of fertilization, they produce millions of seed which only 1 or 2 live long enough to create a new cactus (sexual)	; Sometimes, one of the stem of a cactus will break off and fall to the ground. With the right conditions, it can develop roots and create a new cactus (asexual)</a:t>
            </a:r>
          </a:p>
          <a:p>
            <a:pPr marL="0" lvl="0" indent="0" rtl="0">
              <a:spcBef>
                <a:spcPts val="0"/>
              </a:spcBef>
              <a:buNone/>
            </a:pPr>
            <a:r>
              <a:rPr lang="en" sz="1400" b="1">
                <a:latin typeface="Georgia"/>
                <a:ea typeface="Georgia"/>
                <a:cs typeface="Georgia"/>
                <a:sym typeface="Georgia"/>
              </a:rPr>
              <a:t>Extras: </a:t>
            </a:r>
            <a:r>
              <a:rPr lang="en" sz="1400">
                <a:latin typeface="Georgia"/>
                <a:ea typeface="Georgia"/>
                <a:cs typeface="Georgia"/>
                <a:sym typeface="Georgia"/>
              </a:rPr>
              <a:t>Most cacti (in their natural environment) can live up to 50 to 200 years. The time span for a cactus to grow really depends on the type of cactus but in general, cacti grows very slowly.</a:t>
            </a:r>
          </a:p>
        </p:txBody>
      </p:sp>
      <p:pic>
        <p:nvPicPr>
          <p:cNvPr id="64" name="Shape 64"/>
          <p:cNvPicPr preferRelativeResize="0"/>
          <p:nvPr/>
        </p:nvPicPr>
        <p:blipFill>
          <a:blip r:embed="rId3">
            <a:alphaModFix/>
          </a:blip>
          <a:stretch>
            <a:fillRect/>
          </a:stretch>
        </p:blipFill>
        <p:spPr>
          <a:xfrm>
            <a:off x="6136559" y="1645450"/>
            <a:ext cx="2353765" cy="1513150"/>
          </a:xfrm>
          <a:prstGeom prst="rect">
            <a:avLst/>
          </a:prstGeom>
          <a:noFill/>
          <a:ln>
            <a:noFill/>
          </a:ln>
        </p:spPr>
      </p:pic>
      <p:pic>
        <p:nvPicPr>
          <p:cNvPr id="65" name="Shape 65"/>
          <p:cNvPicPr preferRelativeResize="0"/>
          <p:nvPr/>
        </p:nvPicPr>
        <p:blipFill>
          <a:blip r:embed="rId4">
            <a:alphaModFix/>
          </a:blip>
          <a:stretch>
            <a:fillRect/>
          </a:stretch>
        </p:blipFill>
        <p:spPr>
          <a:xfrm>
            <a:off x="6136549" y="3377124"/>
            <a:ext cx="2353775" cy="1430238"/>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311700" y="433500"/>
            <a:ext cx="8520600" cy="981900"/>
          </a:xfrm>
          <a:prstGeom prst="rect">
            <a:avLst/>
          </a:prstGeom>
          <a:solidFill>
            <a:schemeClr val="accent1"/>
          </a:solidFill>
        </p:spPr>
        <p:txBody>
          <a:bodyPr lIns="91425" tIns="91425" rIns="91425" bIns="91425" anchor="t" anchorCtr="0">
            <a:noAutofit/>
          </a:bodyPr>
          <a:lstStyle/>
          <a:p>
            <a:pPr lvl="0" rtl="0">
              <a:spcBef>
                <a:spcPts val="0"/>
              </a:spcBef>
              <a:buNone/>
            </a:pPr>
            <a:r>
              <a:rPr lang="en" sz="4800" b="1">
                <a:solidFill>
                  <a:schemeClr val="lt1"/>
                </a:solidFill>
                <a:latin typeface="Amatic SC"/>
                <a:ea typeface="Amatic SC"/>
                <a:cs typeface="Amatic SC"/>
                <a:sym typeface="Amatic SC"/>
              </a:rPr>
              <a:t> Giraffes </a:t>
            </a:r>
            <a:r>
              <a:rPr lang="en" sz="1800">
                <a:solidFill>
                  <a:schemeClr val="lt1"/>
                </a:solidFill>
                <a:latin typeface="Georgia"/>
                <a:ea typeface="Georgia"/>
                <a:cs typeface="Georgia"/>
                <a:sym typeface="Georgia"/>
              </a:rPr>
              <a:t>(</a:t>
            </a:r>
            <a:r>
              <a:rPr lang="en" sz="1800" i="1">
                <a:solidFill>
                  <a:schemeClr val="lt1"/>
                </a:solidFill>
                <a:latin typeface="Times New Roman"/>
                <a:ea typeface="Times New Roman"/>
                <a:cs typeface="Times New Roman"/>
                <a:sym typeface="Times New Roman"/>
              </a:rPr>
              <a:t>Giraffa camelopardalis)</a:t>
            </a:r>
          </a:p>
        </p:txBody>
      </p:sp>
      <p:sp>
        <p:nvSpPr>
          <p:cNvPr id="71" name="Shape 71"/>
          <p:cNvSpPr txBox="1">
            <a:spLocks noGrp="1"/>
          </p:cNvSpPr>
          <p:nvPr>
            <p:ph type="body" idx="1"/>
          </p:nvPr>
        </p:nvSpPr>
        <p:spPr>
          <a:xfrm>
            <a:off x="311700" y="1610950"/>
            <a:ext cx="8520600" cy="3072900"/>
          </a:xfrm>
          <a:prstGeom prst="rect">
            <a:avLst/>
          </a:prstGeom>
        </p:spPr>
        <p:txBody>
          <a:bodyPr lIns="91425" tIns="91425" rIns="91425" bIns="91425" anchor="t" anchorCtr="0">
            <a:noAutofit/>
          </a:bodyPr>
          <a:lstStyle/>
          <a:p>
            <a:pPr lvl="0" rtl="0">
              <a:spcBef>
                <a:spcPts val="0"/>
              </a:spcBef>
              <a:buNone/>
            </a:pPr>
            <a:r>
              <a:rPr lang="en" sz="1400" b="1">
                <a:highlight>
                  <a:srgbClr val="FFFFFF"/>
                </a:highlight>
                <a:latin typeface="Georgia"/>
                <a:ea typeface="Georgia"/>
                <a:cs typeface="Georgia"/>
                <a:sym typeface="Georgia"/>
              </a:rPr>
              <a:t>What do they eat?</a:t>
            </a:r>
            <a:r>
              <a:rPr lang="en" sz="1400">
                <a:highlight>
                  <a:srgbClr val="FFFFFF"/>
                </a:highlight>
                <a:latin typeface="Georgia"/>
                <a:ea typeface="Georgia"/>
                <a:cs typeface="Georgia"/>
                <a:sym typeface="Georgia"/>
              </a:rPr>
              <a:t> Their long necks help them eat leaves from tall trees, typically acacia trees. They can eat hundreds of pounds of leaves per week and can go for several days without water because the leaves provide moisture.</a:t>
            </a:r>
          </a:p>
          <a:p>
            <a:pPr lvl="0" rtl="0">
              <a:spcBef>
                <a:spcPts val="0"/>
              </a:spcBef>
              <a:buNone/>
            </a:pPr>
            <a:r>
              <a:rPr lang="en" sz="1400" b="1">
                <a:highlight>
                  <a:srgbClr val="FFFFFF"/>
                </a:highlight>
                <a:latin typeface="Georgia"/>
                <a:ea typeface="Georgia"/>
                <a:cs typeface="Georgia"/>
                <a:sym typeface="Georgia"/>
              </a:rPr>
              <a:t>How long do they live?</a:t>
            </a:r>
            <a:r>
              <a:rPr lang="en" sz="1400">
                <a:highlight>
                  <a:srgbClr val="FFFFFF"/>
                </a:highlight>
                <a:latin typeface="Georgia"/>
                <a:ea typeface="Georgia"/>
                <a:cs typeface="Georgia"/>
                <a:sym typeface="Georgia"/>
              </a:rPr>
              <a:t> Healthy giraffes live about 25 years in the wild.</a:t>
            </a:r>
          </a:p>
          <a:p>
            <a:pPr lvl="0" rtl="0">
              <a:spcBef>
                <a:spcPts val="0"/>
              </a:spcBef>
              <a:buNone/>
            </a:pPr>
            <a:r>
              <a:rPr lang="en" sz="1400" b="1">
                <a:highlight>
                  <a:srgbClr val="FFFFFF"/>
                </a:highlight>
                <a:latin typeface="Georgia"/>
                <a:ea typeface="Georgia"/>
                <a:cs typeface="Georgia"/>
                <a:sym typeface="Georgia"/>
              </a:rPr>
              <a:t>What is their status on the species list? </a:t>
            </a:r>
            <a:r>
              <a:rPr lang="en" sz="1400">
                <a:highlight>
                  <a:srgbClr val="FFFFFF"/>
                </a:highlight>
                <a:latin typeface="Georgia"/>
                <a:ea typeface="Georgia"/>
                <a:cs typeface="Georgia"/>
                <a:sym typeface="Georgia"/>
              </a:rPr>
              <a:t>Giraffes are hunted for their meat, coat and tails. Habitat destruction and fragmentation are also threats to giraffe populations. Although the giraffe is “Least Concerned” which means they are not on the endangered list yet</a:t>
            </a:r>
          </a:p>
          <a:p>
            <a:pPr lvl="0" rtl="0">
              <a:spcBef>
                <a:spcPts val="0"/>
              </a:spcBef>
              <a:buNone/>
            </a:pPr>
            <a:endParaRPr sz="1600" b="1">
              <a:solidFill>
                <a:schemeClr val="dk1"/>
              </a:solidFill>
              <a:highlight>
                <a:srgbClr val="FFFFFF"/>
              </a:highlight>
              <a:latin typeface="Georgia"/>
              <a:ea typeface="Georgia"/>
              <a:cs typeface="Georgia"/>
              <a:sym typeface="Georgia"/>
            </a:endParaRPr>
          </a:p>
          <a:p>
            <a:pPr lvl="0" rtl="0">
              <a:spcBef>
                <a:spcPts val="0"/>
              </a:spcBef>
              <a:buNone/>
            </a:pPr>
            <a:endParaRPr sz="1100">
              <a:solidFill>
                <a:schemeClr val="dk1"/>
              </a:solidFill>
              <a:highlight>
                <a:srgbClr val="FFFFFF"/>
              </a:highlight>
              <a:latin typeface="Verdana"/>
              <a:ea typeface="Verdana"/>
              <a:cs typeface="Verdana"/>
              <a:sym typeface="Verdana"/>
            </a:endParaRPr>
          </a:p>
          <a:p>
            <a:pPr lvl="0" rtl="0">
              <a:spcBef>
                <a:spcPts val="0"/>
              </a:spcBef>
              <a:buNone/>
            </a:pPr>
            <a:endParaRPr sz="1100">
              <a:solidFill>
                <a:schemeClr val="dk1"/>
              </a:solidFill>
              <a:highlight>
                <a:srgbClr val="FFFFFF"/>
              </a:highlight>
              <a:latin typeface="Verdana"/>
              <a:ea typeface="Verdana"/>
              <a:cs typeface="Verdana"/>
              <a:sym typeface="Verdana"/>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311700" y="445025"/>
            <a:ext cx="8520600" cy="981900"/>
          </a:xfrm>
          <a:prstGeom prst="rect">
            <a:avLst/>
          </a:prstGeom>
          <a:solidFill>
            <a:schemeClr val="accent1"/>
          </a:solidFill>
        </p:spPr>
        <p:txBody>
          <a:bodyPr lIns="91425" tIns="91425" rIns="91425" bIns="91425" anchor="t" anchorCtr="0">
            <a:noAutofit/>
          </a:bodyPr>
          <a:lstStyle/>
          <a:p>
            <a:pPr lvl="0" rtl="0">
              <a:spcBef>
                <a:spcPts val="0"/>
              </a:spcBef>
              <a:buNone/>
            </a:pPr>
            <a:r>
              <a:rPr lang="en" sz="4800" b="1">
                <a:solidFill>
                  <a:srgbClr val="FFFFFF"/>
                </a:solidFill>
                <a:latin typeface="Amatic SC"/>
                <a:ea typeface="Amatic SC"/>
                <a:cs typeface="Amatic SC"/>
                <a:sym typeface="Amatic SC"/>
              </a:rPr>
              <a:t>Giraffes </a:t>
            </a:r>
            <a:r>
              <a:rPr lang="en" sz="1800">
                <a:solidFill>
                  <a:srgbClr val="FFFFFF"/>
                </a:solidFill>
                <a:latin typeface="Times New Roman"/>
                <a:ea typeface="Times New Roman"/>
                <a:cs typeface="Times New Roman"/>
                <a:sym typeface="Times New Roman"/>
              </a:rPr>
              <a:t>(</a:t>
            </a:r>
            <a:r>
              <a:rPr lang="en" sz="1800" i="1">
                <a:solidFill>
                  <a:srgbClr val="FFFFFF"/>
                </a:solidFill>
                <a:latin typeface="Times New Roman"/>
                <a:ea typeface="Times New Roman"/>
                <a:cs typeface="Times New Roman"/>
                <a:sym typeface="Times New Roman"/>
              </a:rPr>
              <a:t>continued</a:t>
            </a:r>
            <a:r>
              <a:rPr lang="en" sz="1800">
                <a:solidFill>
                  <a:srgbClr val="FFFFFF"/>
                </a:solidFill>
                <a:latin typeface="Times New Roman"/>
                <a:ea typeface="Times New Roman"/>
                <a:cs typeface="Times New Roman"/>
                <a:sym typeface="Times New Roman"/>
              </a:rPr>
              <a:t>)</a:t>
            </a:r>
            <a:r>
              <a:rPr lang="en" sz="4800" b="1">
                <a:solidFill>
                  <a:srgbClr val="FFFFFF"/>
                </a:solidFill>
                <a:latin typeface="Amatic SC"/>
                <a:ea typeface="Amatic SC"/>
                <a:cs typeface="Amatic SC"/>
                <a:sym typeface="Amatic SC"/>
              </a:rPr>
              <a:t> </a:t>
            </a:r>
          </a:p>
        </p:txBody>
      </p:sp>
      <p:sp>
        <p:nvSpPr>
          <p:cNvPr id="77" name="Shape 77"/>
          <p:cNvSpPr txBox="1">
            <a:spLocks noGrp="1"/>
          </p:cNvSpPr>
          <p:nvPr>
            <p:ph type="body" idx="1"/>
          </p:nvPr>
        </p:nvSpPr>
        <p:spPr>
          <a:xfrm>
            <a:off x="311700" y="1495875"/>
            <a:ext cx="8520600" cy="3072900"/>
          </a:xfrm>
          <a:prstGeom prst="rect">
            <a:avLst/>
          </a:prstGeom>
        </p:spPr>
        <p:txBody>
          <a:bodyPr lIns="91425" tIns="91425" rIns="91425" bIns="91425" anchor="t" anchorCtr="0">
            <a:noAutofit/>
          </a:bodyPr>
          <a:lstStyle/>
          <a:p>
            <a:pPr lvl="0" rtl="0">
              <a:spcBef>
                <a:spcPts val="0"/>
              </a:spcBef>
              <a:buClr>
                <a:schemeClr val="dk1"/>
              </a:buClr>
              <a:buSzPct val="78571"/>
              <a:buFont typeface="Arial"/>
              <a:buNone/>
            </a:pPr>
            <a:r>
              <a:rPr lang="en" sz="1400" b="1">
                <a:latin typeface="Georgia"/>
                <a:ea typeface="Georgia"/>
                <a:cs typeface="Georgia"/>
                <a:sym typeface="Georgia"/>
              </a:rPr>
              <a:t>Location:</a:t>
            </a:r>
            <a:r>
              <a:rPr lang="en" sz="1400">
                <a:latin typeface="Georgia"/>
                <a:ea typeface="Georgia"/>
                <a:cs typeface="Georgia"/>
                <a:sym typeface="Georgia"/>
              </a:rPr>
              <a:t> Giraffes live in the savannas of Africa among the tall trees, arid land, dense forests and open plains.</a:t>
            </a:r>
          </a:p>
          <a:p>
            <a:pPr lvl="0" rtl="0">
              <a:spcBef>
                <a:spcPts val="0"/>
              </a:spcBef>
              <a:buClr>
                <a:schemeClr val="dk1"/>
              </a:buClr>
              <a:buSzPct val="78571"/>
              <a:buFont typeface="Arial"/>
              <a:buNone/>
            </a:pPr>
            <a:r>
              <a:rPr lang="en" sz="1400" b="1">
                <a:latin typeface="Georgia"/>
                <a:ea typeface="Georgia"/>
                <a:cs typeface="Georgia"/>
                <a:sym typeface="Georgia"/>
              </a:rPr>
              <a:t>Reproductive category: </a:t>
            </a:r>
            <a:r>
              <a:rPr lang="en" sz="1400">
                <a:latin typeface="Georgia"/>
                <a:ea typeface="Georgia"/>
                <a:cs typeface="Georgia"/>
                <a:sym typeface="Georgia"/>
              </a:rPr>
              <a:t>Sexual</a:t>
            </a:r>
          </a:p>
          <a:p>
            <a:pPr lvl="0" rtl="0">
              <a:spcBef>
                <a:spcPts val="0"/>
              </a:spcBef>
              <a:buClr>
                <a:schemeClr val="dk1"/>
              </a:buClr>
              <a:buSzPct val="78571"/>
              <a:buFont typeface="Arial"/>
              <a:buNone/>
            </a:pPr>
            <a:r>
              <a:rPr lang="en" sz="1400" b="1">
                <a:latin typeface="Georgia"/>
                <a:ea typeface="Georgia"/>
                <a:cs typeface="Georgia"/>
                <a:sym typeface="Georgia"/>
              </a:rPr>
              <a:t>Reproductive Strategies: </a:t>
            </a:r>
            <a:r>
              <a:rPr lang="en" sz="1400">
                <a:latin typeface="Georgia"/>
                <a:ea typeface="Georgia"/>
                <a:cs typeface="Georgia"/>
                <a:sym typeface="Georgia"/>
              </a:rPr>
              <a:t>A male giraffe mates with a female giraffe and in 15 months the female will give birth to a calf </a:t>
            </a:r>
            <a:r>
              <a:rPr lang="en" sz="1400">
                <a:highlight>
                  <a:srgbClr val="FFFFFF"/>
                </a:highlight>
                <a:latin typeface="Georgia"/>
                <a:ea typeface="Georgia"/>
                <a:cs typeface="Georgia"/>
                <a:sym typeface="Georgia"/>
              </a:rPr>
              <a:t>While mothers feed, the young are kept in small nursery groups.</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311700" y="445025"/>
            <a:ext cx="8520600" cy="981900"/>
          </a:xfrm>
          <a:prstGeom prst="rect">
            <a:avLst/>
          </a:prstGeom>
          <a:solidFill>
            <a:schemeClr val="accent1"/>
          </a:solidFill>
        </p:spPr>
        <p:txBody>
          <a:bodyPr lIns="91425" tIns="91425" rIns="91425" bIns="91425" anchor="t" anchorCtr="0">
            <a:noAutofit/>
          </a:bodyPr>
          <a:lstStyle/>
          <a:p>
            <a:pPr lvl="0" rtl="0">
              <a:spcBef>
                <a:spcPts val="0"/>
              </a:spcBef>
              <a:buNone/>
            </a:pPr>
            <a:r>
              <a:rPr lang="en" sz="4800" b="1">
                <a:solidFill>
                  <a:srgbClr val="FFFFFF"/>
                </a:solidFill>
                <a:latin typeface="Amatic SC"/>
                <a:ea typeface="Amatic SC"/>
                <a:cs typeface="Amatic SC"/>
                <a:sym typeface="Amatic SC"/>
              </a:rPr>
              <a:t>Compare and contrast </a:t>
            </a:r>
          </a:p>
        </p:txBody>
      </p:sp>
      <p:sp>
        <p:nvSpPr>
          <p:cNvPr id="83" name="Shape 83"/>
          <p:cNvSpPr txBox="1">
            <a:spLocks noGrp="1"/>
          </p:cNvSpPr>
          <p:nvPr>
            <p:ph type="body" idx="1"/>
          </p:nvPr>
        </p:nvSpPr>
        <p:spPr>
          <a:xfrm>
            <a:off x="311700" y="1495875"/>
            <a:ext cx="8520600" cy="3072900"/>
          </a:xfrm>
          <a:prstGeom prst="rect">
            <a:avLst/>
          </a:prstGeom>
        </p:spPr>
        <p:txBody>
          <a:bodyPr lIns="91425" tIns="91425" rIns="91425" bIns="91425" anchor="t" anchorCtr="0">
            <a:noAutofit/>
          </a:bodyPr>
          <a:lstStyle/>
          <a:p>
            <a:pPr lvl="0" rtl="0">
              <a:spcBef>
                <a:spcPts val="0"/>
              </a:spcBef>
              <a:buNone/>
            </a:pPr>
            <a:r>
              <a:rPr lang="en" sz="1500" b="1">
                <a:latin typeface="Georgia"/>
                <a:ea typeface="Georgia"/>
                <a:cs typeface="Georgia"/>
                <a:sym typeface="Georgia"/>
              </a:rPr>
              <a:t>Compare:</a:t>
            </a:r>
          </a:p>
          <a:p>
            <a:pPr marL="457200" lvl="0" indent="-323850" rtl="0">
              <a:spcBef>
                <a:spcPts val="0"/>
              </a:spcBef>
              <a:buSzPct val="100000"/>
              <a:buFont typeface="Georgia"/>
              <a:buChar char="-"/>
            </a:pPr>
            <a:r>
              <a:rPr lang="en" sz="1500">
                <a:latin typeface="Georgia"/>
                <a:ea typeface="Georgia"/>
                <a:cs typeface="Georgia"/>
                <a:sym typeface="Georgia"/>
              </a:rPr>
              <a:t>Giraffes and cacti can reproduce sexually (under different circumstances) </a:t>
            </a:r>
          </a:p>
          <a:p>
            <a:pPr marL="457200" lvl="0" indent="-323850" rtl="0">
              <a:spcBef>
                <a:spcPts val="0"/>
              </a:spcBef>
              <a:buSzPct val="100000"/>
              <a:buChar char="-"/>
            </a:pPr>
            <a:r>
              <a:rPr lang="en" sz="1500">
                <a:latin typeface="Georgia"/>
                <a:ea typeface="Georgia"/>
                <a:cs typeface="Georgia"/>
                <a:sym typeface="Georgia"/>
              </a:rPr>
              <a:t>Both are located in usually warmer climate </a:t>
            </a:r>
          </a:p>
          <a:p>
            <a:pPr lvl="0" rtl="0">
              <a:spcBef>
                <a:spcPts val="0"/>
              </a:spcBef>
              <a:buNone/>
            </a:pPr>
            <a:r>
              <a:rPr lang="en" sz="1500" b="1">
                <a:latin typeface="Georgia"/>
                <a:ea typeface="Georgia"/>
                <a:cs typeface="Georgia"/>
                <a:sym typeface="Georgia"/>
              </a:rPr>
              <a:t>Contrast:</a:t>
            </a:r>
          </a:p>
          <a:p>
            <a:pPr marL="457200" lvl="0" indent="-323850" rtl="0">
              <a:spcBef>
                <a:spcPts val="0"/>
              </a:spcBef>
              <a:buSzPct val="100000"/>
              <a:buFont typeface="Georgia"/>
              <a:buChar char="-"/>
            </a:pPr>
            <a:r>
              <a:rPr lang="en" sz="1500">
                <a:latin typeface="Georgia"/>
                <a:ea typeface="Georgia"/>
                <a:cs typeface="Georgia"/>
                <a:sym typeface="Georgia"/>
              </a:rPr>
              <a:t>Giraffes fall under animals and cacti are plants</a:t>
            </a:r>
          </a:p>
          <a:p>
            <a:pPr marL="457200" lvl="0" indent="-323850" rtl="0">
              <a:spcBef>
                <a:spcPts val="0"/>
              </a:spcBef>
              <a:buSzPct val="100000"/>
              <a:buFont typeface="Georgia"/>
              <a:buChar char="-"/>
            </a:pPr>
            <a:r>
              <a:rPr lang="en" sz="1500">
                <a:latin typeface="Georgia"/>
                <a:ea typeface="Georgia"/>
                <a:cs typeface="Georgia"/>
                <a:sym typeface="Georgia"/>
              </a:rPr>
              <a:t>Cacti can reproduce asexually</a:t>
            </a:r>
          </a:p>
          <a:p>
            <a:pPr marL="457200" lvl="0" indent="-323850" rtl="0">
              <a:spcBef>
                <a:spcPts val="0"/>
              </a:spcBef>
              <a:buSzPct val="100000"/>
              <a:buFont typeface="Georgia"/>
              <a:buChar char="-"/>
            </a:pPr>
            <a:r>
              <a:rPr lang="en" sz="1500">
                <a:highlight>
                  <a:srgbClr val="FFFFFF"/>
                </a:highlight>
                <a:latin typeface="Georgia"/>
                <a:ea typeface="Georgia"/>
                <a:cs typeface="Georgia"/>
                <a:sym typeface="Georgia"/>
              </a:rPr>
              <a:t>Cacti can reproduce thousands of times throughout their lives, while giraffes cannot reproduce until they are 4-7 which limits them</a:t>
            </a:r>
          </a:p>
          <a:p>
            <a:pPr lvl="0" rtl="0">
              <a:spcBef>
                <a:spcPts val="0"/>
              </a:spcBef>
              <a:buNone/>
            </a:pPr>
            <a:endParaRPr>
              <a:latin typeface="Times New Roman"/>
              <a:ea typeface="Times New Roman"/>
              <a:cs typeface="Times New Roman"/>
              <a:sym typeface="Times New Roman"/>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311700" y="667000"/>
            <a:ext cx="8520600" cy="3188100"/>
          </a:xfrm>
          <a:prstGeom prst="rect">
            <a:avLst/>
          </a:prstGeom>
        </p:spPr>
        <p:txBody>
          <a:bodyPr lIns="91425" tIns="91425" rIns="91425" bIns="91425" anchor="t" anchorCtr="0">
            <a:noAutofit/>
          </a:bodyPr>
          <a:lstStyle/>
          <a:p>
            <a:pPr marL="457200" lvl="0" indent="-323850" rtl="0">
              <a:spcBef>
                <a:spcPts val="0"/>
              </a:spcBef>
              <a:buClr>
                <a:schemeClr val="accent1"/>
              </a:buClr>
              <a:buSzPct val="100000"/>
              <a:buFont typeface="Georgia"/>
              <a:buChar char="●"/>
            </a:pPr>
            <a:r>
              <a:rPr lang="en" sz="1500">
                <a:solidFill>
                  <a:schemeClr val="accent1"/>
                </a:solidFill>
                <a:highlight>
                  <a:srgbClr val="FFFFFF"/>
                </a:highlight>
                <a:latin typeface="Georgia"/>
                <a:ea typeface="Georgia"/>
                <a:cs typeface="Georgia"/>
                <a:sym typeface="Georgia"/>
              </a:rPr>
              <a:t>G: Only about 25% of young giraffes make it to adulthood</a:t>
            </a:r>
          </a:p>
          <a:p>
            <a:pPr marL="457200" lvl="0" indent="-323850" rtl="0">
              <a:spcBef>
                <a:spcPts val="0"/>
              </a:spcBef>
              <a:buClr>
                <a:srgbClr val="000000"/>
              </a:buClr>
              <a:buSzPct val="100000"/>
              <a:buFont typeface="Georgia"/>
              <a:buChar char="●"/>
            </a:pPr>
            <a:r>
              <a:rPr lang="en" sz="1500">
                <a:solidFill>
                  <a:srgbClr val="454545"/>
                </a:solidFill>
                <a:highlight>
                  <a:srgbClr val="FFFFFF"/>
                </a:highlight>
                <a:latin typeface="Georgia"/>
                <a:ea typeface="Georgia"/>
                <a:cs typeface="Georgia"/>
                <a:sym typeface="Georgia"/>
              </a:rPr>
              <a:t>C: only 1-2 out of 1,000 seeds survive ( one cactus will produce only 1-2 successful offspring)</a:t>
            </a:r>
          </a:p>
          <a:p>
            <a:pPr lvl="0" rtl="0">
              <a:spcBef>
                <a:spcPts val="0"/>
              </a:spcBef>
              <a:buNone/>
            </a:pPr>
            <a:endParaRPr sz="1500">
              <a:solidFill>
                <a:srgbClr val="3D85C6"/>
              </a:solidFill>
              <a:highlight>
                <a:srgbClr val="FFFFFF"/>
              </a:highlight>
              <a:latin typeface="Georgia"/>
              <a:ea typeface="Georgia"/>
              <a:cs typeface="Georgia"/>
              <a:sym typeface="Georgia"/>
            </a:endParaRPr>
          </a:p>
          <a:p>
            <a:pPr marL="457200" lvl="0" indent="-323850" rtl="0">
              <a:spcBef>
                <a:spcPts val="0"/>
              </a:spcBef>
              <a:buClr>
                <a:schemeClr val="accent1"/>
              </a:buClr>
              <a:buSzPct val="100000"/>
              <a:buFont typeface="Georgia"/>
              <a:buChar char="●"/>
            </a:pPr>
            <a:r>
              <a:rPr lang="en" sz="1500">
                <a:solidFill>
                  <a:schemeClr val="accent1"/>
                </a:solidFill>
                <a:highlight>
                  <a:srgbClr val="FFFFFF"/>
                </a:highlight>
                <a:latin typeface="Georgia"/>
                <a:ea typeface="Georgia"/>
                <a:cs typeface="Georgia"/>
                <a:sym typeface="Georgia"/>
              </a:rPr>
              <a:t>G: giraffes have no set mating season it will usually take place during the rainy season. This is because they are less stressed out and because they have plenty of food to consume</a:t>
            </a:r>
          </a:p>
          <a:p>
            <a:pPr marL="457200" lvl="0" indent="-323850" rtl="0">
              <a:spcBef>
                <a:spcPts val="0"/>
              </a:spcBef>
              <a:buClr>
                <a:srgbClr val="000000"/>
              </a:buClr>
              <a:buSzPct val="100000"/>
              <a:buFont typeface="Georgia"/>
              <a:buChar char="●"/>
            </a:pPr>
            <a:r>
              <a:rPr lang="en" sz="1500">
                <a:solidFill>
                  <a:srgbClr val="454545"/>
                </a:solidFill>
                <a:highlight>
                  <a:srgbClr val="FFFFFF"/>
                </a:highlight>
                <a:latin typeface="Georgia"/>
                <a:ea typeface="Georgia"/>
                <a:cs typeface="Georgia"/>
                <a:sym typeface="Georgia"/>
              </a:rPr>
              <a:t>C: Can live up to 50-200 years in natural habit, and can reproduce when it is pollinated (have an opportunity throughout their life) they do not have a designated mating seasons compared to giraffes</a:t>
            </a:r>
          </a:p>
          <a:p>
            <a:pPr lvl="0" rtl="0">
              <a:spcBef>
                <a:spcPts val="0"/>
              </a:spcBef>
              <a:buNone/>
            </a:pPr>
            <a:endParaRPr sz="1500">
              <a:solidFill>
                <a:srgbClr val="3D85C6"/>
              </a:solidFill>
              <a:highlight>
                <a:srgbClr val="FFFFFF"/>
              </a:highlight>
              <a:latin typeface="Georgia"/>
              <a:ea typeface="Georgia"/>
              <a:cs typeface="Georgia"/>
              <a:sym typeface="Georgia"/>
            </a:endParaRPr>
          </a:p>
          <a:p>
            <a:pPr marL="457200" lvl="0" indent="-323850" rtl="0">
              <a:spcBef>
                <a:spcPts val="0"/>
              </a:spcBef>
              <a:buClr>
                <a:schemeClr val="accent1"/>
              </a:buClr>
              <a:buSzPct val="100000"/>
              <a:buFont typeface="Georgia"/>
              <a:buChar char="●"/>
            </a:pPr>
            <a:r>
              <a:rPr lang="en" sz="1500">
                <a:solidFill>
                  <a:schemeClr val="accent1"/>
                </a:solidFill>
                <a:highlight>
                  <a:srgbClr val="FFFFFF"/>
                </a:highlight>
                <a:latin typeface="Georgia"/>
                <a:ea typeface="Georgia"/>
                <a:cs typeface="Georgia"/>
                <a:sym typeface="Georgia"/>
              </a:rPr>
              <a:t>G: males will taste the urine of the females to help him to discover which ones are ready to mate. (They will be the ones with more estrogen in their urine)</a:t>
            </a:r>
          </a:p>
          <a:p>
            <a:pPr marL="457200" lvl="0" indent="-323850" rtl="0">
              <a:spcBef>
                <a:spcPts val="0"/>
              </a:spcBef>
              <a:buClr>
                <a:srgbClr val="000000"/>
              </a:buClr>
              <a:buSzPct val="100000"/>
              <a:buFont typeface="Georgia"/>
              <a:buChar char="●"/>
            </a:pPr>
            <a:r>
              <a:rPr lang="en" sz="1500">
                <a:solidFill>
                  <a:srgbClr val="454545"/>
                </a:solidFill>
                <a:highlight>
                  <a:srgbClr val="FFFFFF"/>
                </a:highlight>
                <a:latin typeface="Georgia"/>
                <a:ea typeface="Georgia"/>
                <a:cs typeface="Georgia"/>
                <a:sym typeface="Georgia"/>
              </a:rPr>
              <a:t>C: Bats, birds, bees and the wind pollinate the cacti (there is no strategy to know who and when to reproduce)</a:t>
            </a:r>
          </a:p>
          <a:p>
            <a:pPr lvl="0">
              <a:spcBef>
                <a:spcPts val="0"/>
              </a:spcBef>
              <a:buNone/>
            </a:pPr>
            <a:endParaRPr sz="1200">
              <a:solidFill>
                <a:srgbClr val="454545"/>
              </a:solidFill>
              <a:highlight>
                <a:srgbClr val="FFFFFF"/>
              </a:highlight>
            </a:endParaRPr>
          </a:p>
        </p:txBody>
      </p:sp>
      <p:sp>
        <p:nvSpPr>
          <p:cNvPr id="89" name="Shape 89"/>
          <p:cNvSpPr txBox="1"/>
          <p:nvPr/>
        </p:nvSpPr>
        <p:spPr>
          <a:xfrm>
            <a:off x="369225" y="276150"/>
            <a:ext cx="2071200" cy="241500"/>
          </a:xfrm>
          <a:prstGeom prst="rect">
            <a:avLst/>
          </a:prstGeom>
          <a:noFill/>
          <a:ln>
            <a:noFill/>
          </a:ln>
        </p:spPr>
        <p:txBody>
          <a:bodyPr lIns="91425" tIns="91425" rIns="91425" bIns="91425" anchor="t" anchorCtr="0">
            <a:noAutofit/>
          </a:bodyPr>
          <a:lstStyle/>
          <a:p>
            <a:pPr lvl="0">
              <a:spcBef>
                <a:spcPts val="0"/>
              </a:spcBef>
              <a:buNone/>
            </a:pPr>
            <a:r>
              <a:rPr lang="en" sz="1900">
                <a:latin typeface="Georgia"/>
                <a:ea typeface="Georgia"/>
                <a:cs typeface="Georgia"/>
                <a:sym typeface="Georgia"/>
              </a:rPr>
              <a:t>(Continue)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311700" y="445025"/>
            <a:ext cx="8520600" cy="981900"/>
          </a:xfrm>
          <a:prstGeom prst="rect">
            <a:avLst/>
          </a:prstGeom>
          <a:solidFill>
            <a:schemeClr val="accent1"/>
          </a:solidFill>
        </p:spPr>
        <p:txBody>
          <a:bodyPr lIns="91425" tIns="91425" rIns="91425" bIns="91425" anchor="t" anchorCtr="0">
            <a:noAutofit/>
          </a:bodyPr>
          <a:lstStyle/>
          <a:p>
            <a:pPr lvl="0" rtl="0">
              <a:spcBef>
                <a:spcPts val="0"/>
              </a:spcBef>
              <a:buNone/>
            </a:pPr>
            <a:r>
              <a:rPr lang="en" sz="4800" b="1">
                <a:solidFill>
                  <a:srgbClr val="FFFFFF"/>
                </a:solidFill>
                <a:latin typeface="Amatic SC"/>
                <a:ea typeface="Amatic SC"/>
                <a:cs typeface="Amatic SC"/>
                <a:sym typeface="Amatic SC"/>
              </a:rPr>
              <a:t>Sources</a:t>
            </a:r>
          </a:p>
        </p:txBody>
      </p:sp>
      <p:sp>
        <p:nvSpPr>
          <p:cNvPr id="95" name="Shape 95"/>
          <p:cNvSpPr txBox="1">
            <a:spLocks noGrp="1"/>
          </p:cNvSpPr>
          <p:nvPr>
            <p:ph type="body" idx="1"/>
          </p:nvPr>
        </p:nvSpPr>
        <p:spPr>
          <a:xfrm>
            <a:off x="311700" y="1495875"/>
            <a:ext cx="8520600" cy="3590100"/>
          </a:xfrm>
          <a:prstGeom prst="rect">
            <a:avLst/>
          </a:prstGeom>
        </p:spPr>
        <p:txBody>
          <a:bodyPr lIns="91425" tIns="91425" rIns="91425" bIns="91425" anchor="t" anchorCtr="0">
            <a:noAutofit/>
          </a:bodyPr>
          <a:lstStyle/>
          <a:p>
            <a:pPr lvl="0" rtl="0">
              <a:spcBef>
                <a:spcPts val="0"/>
              </a:spcBef>
              <a:buNone/>
            </a:pPr>
            <a:r>
              <a:rPr lang="en" sz="1400">
                <a:latin typeface="Georgia"/>
                <a:ea typeface="Georgia"/>
                <a:cs typeface="Georgia"/>
                <a:sym typeface="Georgia"/>
              </a:rPr>
              <a:t>Giraffes:</a:t>
            </a:r>
          </a:p>
          <a:p>
            <a:pPr lvl="0" rtl="0">
              <a:spcBef>
                <a:spcPts val="0"/>
              </a:spcBef>
              <a:buNone/>
            </a:pPr>
            <a:r>
              <a:rPr lang="en" sz="1400" u="sng">
                <a:solidFill>
                  <a:schemeClr val="hlink"/>
                </a:solidFill>
                <a:latin typeface="Georgia"/>
                <a:ea typeface="Georgia"/>
                <a:cs typeface="Georgia"/>
                <a:sym typeface="Georgia"/>
                <a:hlinkClick r:id="rId3"/>
              </a:rPr>
              <a:t>http://www.kidsplanet.org/factsheets/giraffe.html</a:t>
            </a:r>
          </a:p>
          <a:p>
            <a:pPr lvl="0" rtl="0">
              <a:spcBef>
                <a:spcPts val="0"/>
              </a:spcBef>
              <a:buNone/>
            </a:pPr>
            <a:r>
              <a:rPr lang="en" sz="1400" u="sng">
                <a:solidFill>
                  <a:schemeClr val="hlink"/>
                </a:solidFill>
                <a:latin typeface="Georgia"/>
                <a:ea typeface="Georgia"/>
                <a:cs typeface="Georgia"/>
                <a:sym typeface="Georgia"/>
                <a:hlinkClick r:id="rId4"/>
              </a:rPr>
              <a:t>http://www.livescience.com/27336-giraffes.html</a:t>
            </a:r>
          </a:p>
          <a:p>
            <a:pPr lvl="0" rtl="0">
              <a:spcBef>
                <a:spcPts val="0"/>
              </a:spcBef>
              <a:buNone/>
            </a:pPr>
            <a:r>
              <a:rPr lang="en" sz="1400" u="sng">
                <a:solidFill>
                  <a:schemeClr val="hlink"/>
                </a:solidFill>
                <a:latin typeface="Georgia"/>
                <a:ea typeface="Georgia"/>
                <a:cs typeface="Georgia"/>
                <a:sym typeface="Georgia"/>
                <a:hlinkClick r:id="rId5"/>
              </a:rPr>
              <a:t>http://www.giraffeworlds.com/giraffe-reproduction/</a:t>
            </a:r>
          </a:p>
          <a:p>
            <a:pPr lvl="0" rtl="0">
              <a:spcBef>
                <a:spcPts val="0"/>
              </a:spcBef>
              <a:buNone/>
            </a:pPr>
            <a:r>
              <a:rPr lang="en" sz="1400">
                <a:latin typeface="Georgia"/>
                <a:ea typeface="Georgia"/>
                <a:cs typeface="Georgia"/>
                <a:sym typeface="Georgia"/>
              </a:rPr>
              <a:t>Cacti:</a:t>
            </a:r>
          </a:p>
          <a:p>
            <a:pPr lvl="0" rtl="0">
              <a:spcBef>
                <a:spcPts val="0"/>
              </a:spcBef>
              <a:buNone/>
            </a:pPr>
            <a:r>
              <a:rPr lang="en" sz="1400" u="sng">
                <a:solidFill>
                  <a:schemeClr val="hlink"/>
                </a:solidFill>
                <a:latin typeface="Georgia"/>
                <a:ea typeface="Georgia"/>
                <a:cs typeface="Georgia"/>
                <a:sym typeface="Georgia"/>
                <a:hlinkClick r:id="rId6"/>
              </a:rPr>
              <a:t>https://en.wikipedia.org/wiki/Cactus</a:t>
            </a:r>
          </a:p>
          <a:p>
            <a:pPr lvl="0" rtl="0">
              <a:spcBef>
                <a:spcPts val="0"/>
              </a:spcBef>
              <a:buNone/>
            </a:pPr>
            <a:r>
              <a:rPr lang="en" sz="1400" u="sng">
                <a:solidFill>
                  <a:schemeClr val="hlink"/>
                </a:solidFill>
                <a:latin typeface="Georgia"/>
                <a:ea typeface="Georgia"/>
                <a:cs typeface="Georgia"/>
                <a:sym typeface="Georgia"/>
                <a:hlinkClick r:id="rId7"/>
              </a:rPr>
              <a:t>http://eduscapes.com/nature/cactus/index1.htm</a:t>
            </a:r>
          </a:p>
          <a:p>
            <a:pPr lvl="0" rtl="0">
              <a:spcBef>
                <a:spcPts val="0"/>
              </a:spcBef>
              <a:buNone/>
            </a:pPr>
            <a:r>
              <a:rPr lang="en" sz="1400" u="sng">
                <a:solidFill>
                  <a:schemeClr val="hlink"/>
                </a:solidFill>
                <a:latin typeface="Georgia"/>
                <a:ea typeface="Georgia"/>
                <a:cs typeface="Georgia"/>
                <a:sym typeface="Georgia"/>
                <a:hlinkClick r:id="rId8"/>
              </a:rPr>
              <a:t>http://homeguides.sfgate.com/many-times-cactus-reproduce-lifetime-94658.html</a:t>
            </a:r>
          </a:p>
          <a:p>
            <a:pPr lvl="0" rtl="0">
              <a:spcBef>
                <a:spcPts val="0"/>
              </a:spcBef>
              <a:buNone/>
            </a:pPr>
            <a:endParaRPr sz="1400">
              <a:latin typeface="Georgia"/>
              <a:ea typeface="Georgia"/>
              <a:cs typeface="Georgia"/>
              <a:sym typeface="Georgia"/>
            </a:endParaRPr>
          </a:p>
          <a:p>
            <a:pPr lvl="0" rtl="0">
              <a:spcBef>
                <a:spcPts val="0"/>
              </a:spcBef>
              <a:buNone/>
            </a:pPr>
            <a:endParaRPr sz="1700">
              <a:latin typeface="Georgia"/>
              <a:ea typeface="Georgia"/>
              <a:cs typeface="Georgia"/>
              <a:sym typeface="Georgia"/>
            </a:endParaRPr>
          </a:p>
          <a:p>
            <a:pPr lvl="0" rtl="0">
              <a:spcBef>
                <a:spcPts val="0"/>
              </a:spcBef>
              <a:buNone/>
            </a:pPr>
            <a:endParaRPr sz="1700">
              <a:latin typeface="Georgia"/>
              <a:ea typeface="Georgia"/>
              <a:cs typeface="Georgia"/>
              <a:sym typeface="Georgia"/>
            </a:endParaRPr>
          </a:p>
          <a:p>
            <a:pPr lvl="0" rtl="0">
              <a:spcBef>
                <a:spcPts val="0"/>
              </a:spcBef>
              <a:buNone/>
            </a:pPr>
            <a:endParaRPr sz="1700">
              <a:latin typeface="Georgia"/>
              <a:ea typeface="Georgia"/>
              <a:cs typeface="Georgia"/>
              <a:sym typeface="Georgia"/>
            </a:endParaRPr>
          </a:p>
          <a:p>
            <a:pPr lvl="0" rtl="0">
              <a:spcBef>
                <a:spcPts val="0"/>
              </a:spcBef>
              <a:buNone/>
            </a:pPr>
            <a:r>
              <a:rPr lang="en"/>
              <a:t/>
            </a:r>
            <a:br>
              <a:rPr lang="en"/>
            </a:br>
            <a:endParaRPr lang="en"/>
          </a:p>
        </p:txBody>
      </p:sp>
    </p:spTree>
  </p:cSld>
  <p:clrMapOvr>
    <a:masterClrMapping/>
  </p:clrMapOvr>
  <p:transition spd="slow">
    <p:cut/>
  </p:transition>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492</Words>
  <Application>Microsoft Office PowerPoint</Application>
  <PresentationFormat>On-screen Show (16:9)</PresentationFormat>
  <Paragraphs>46</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Times New Roman</vt:lpstr>
      <vt:lpstr>Verdana</vt:lpstr>
      <vt:lpstr>Amatic SC</vt:lpstr>
      <vt:lpstr>Georgia</vt:lpstr>
      <vt:lpstr>Arial</vt:lpstr>
      <vt:lpstr>simple-light-2</vt:lpstr>
      <vt:lpstr>Cacti and Giraffes</vt:lpstr>
      <vt:lpstr>Cacti (Cactaceae)  </vt:lpstr>
      <vt:lpstr> Giraffes (Giraffa camelopardalis)</vt:lpstr>
      <vt:lpstr>Giraffes (continued) </vt:lpstr>
      <vt:lpstr>Compare and contrast </vt:lpstr>
      <vt:lpstr>PowerPoint Presentation</vt:lpstr>
      <vt:lpstr>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Cacti and Giraffes</dc:title>
  <cp:lastModifiedBy>David Swart</cp:lastModifiedBy>
  <cp:revision>1</cp:revision>
  <dcterms:modified xsi:type="dcterms:W3CDTF">2016-04-06T18:13:15Z</dcterms:modified>
</cp:coreProperties>
</file>