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PT Sans Narrow" panose="020B0604020202020204" charset="0"/>
      <p:regular r:id="rId10"/>
      <p:bold r:id="rId11"/>
    </p:embeddedFont>
    <p:embeddedFont>
      <p:font typeface="Open Sans" panose="020B060402020202020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87351267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9610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39288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69187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7202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34290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4433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8540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cxnSp>
        <p:nvCxnSpPr>
          <p:cNvPr id="10" name="Shape 10"/>
          <p:cNvCxnSpPr/>
          <p:nvPr/>
        </p:nvCxnSpPr>
        <p:spPr>
          <a:xfrm>
            <a:off x="7007735" y="3176887"/>
            <a:ext cx="562200" cy="0"/>
          </a:xfrm>
          <a:prstGeom prst="straightConnector1">
            <a:avLst/>
          </a:prstGeom>
          <a:noFill/>
          <a:ln w="76200" cap="flat" cmpd="sng">
            <a:solidFill>
              <a:schemeClr val="lt2"/>
            </a:solidFill>
            <a:prstDash val="solid"/>
            <a:round/>
            <a:headEnd type="none" w="med" len="med"/>
            <a:tailEnd type="none" w="med" len="med"/>
          </a:ln>
        </p:spPr>
      </p:cxnSp>
      <p:cxnSp>
        <p:nvCxnSpPr>
          <p:cNvPr id="11" name="Shape 11"/>
          <p:cNvCxnSpPr/>
          <p:nvPr/>
        </p:nvCxnSpPr>
        <p:spPr>
          <a:xfrm>
            <a:off x="1575034" y="3158251"/>
            <a:ext cx="562200" cy="0"/>
          </a:xfrm>
          <a:prstGeom prst="straightConnector1">
            <a:avLst/>
          </a:prstGeom>
          <a:noFill/>
          <a:ln w="76200" cap="flat" cmpd="sng">
            <a:solidFill>
              <a:schemeClr val="lt2"/>
            </a:solidFill>
            <a:prstDash val="solid"/>
            <a:round/>
            <a:headEnd type="none" w="med" len="med"/>
            <a:tailEnd type="none" w="med" len="med"/>
          </a:ln>
        </p:spPr>
      </p:cxnSp>
      <p:grpSp>
        <p:nvGrpSpPr>
          <p:cNvPr id="12" name="Shape 12"/>
          <p:cNvGrpSpPr/>
          <p:nvPr/>
        </p:nvGrpSpPr>
        <p:grpSpPr>
          <a:xfrm>
            <a:off x="1004144" y="1022025"/>
            <a:ext cx="7136667" cy="152400"/>
            <a:chOff x="1346428" y="1011300"/>
            <a:chExt cx="6452100" cy="152400"/>
          </a:xfrm>
        </p:grpSpPr>
        <p:cxnSp>
          <p:nvCxnSpPr>
            <p:cNvPr id="13" name="Shape 13"/>
            <p:cNvCxnSpPr/>
            <p:nvPr/>
          </p:nvCxnSpPr>
          <p:spPr>
            <a:xfrm rot="10800000">
              <a:off x="1346428" y="1011300"/>
              <a:ext cx="6452100" cy="0"/>
            </a:xfrm>
            <a:prstGeom prst="straightConnector1">
              <a:avLst/>
            </a:prstGeom>
            <a:noFill/>
            <a:ln w="76200" cap="flat" cmpd="sng">
              <a:solidFill>
                <a:schemeClr val="accent3"/>
              </a:solidFill>
              <a:prstDash val="solid"/>
              <a:round/>
              <a:headEnd type="none" w="med" len="med"/>
              <a:tailEnd type="none" w="med" len="med"/>
            </a:ln>
          </p:spPr>
        </p:cxnSp>
        <p:cxnSp>
          <p:nvCxnSpPr>
            <p:cNvPr id="14" name="Shape 14"/>
            <p:cNvCxnSpPr/>
            <p:nvPr/>
          </p:nvCxnSpPr>
          <p:spPr>
            <a:xfrm rot="10800000">
              <a:off x="1346428" y="1163700"/>
              <a:ext cx="6452100" cy="0"/>
            </a:xfrm>
            <a:prstGeom prst="straightConnector1">
              <a:avLst/>
            </a:prstGeom>
            <a:noFill/>
            <a:ln w="9525" cap="flat" cmpd="sng">
              <a:solidFill>
                <a:schemeClr val="accent3"/>
              </a:solidFill>
              <a:prstDash val="solid"/>
              <a:round/>
              <a:headEnd type="none" w="med" len="med"/>
              <a:tailEnd type="none" w="med" len="med"/>
            </a:ln>
          </p:spPr>
        </p:cxnSp>
      </p:grpSp>
      <p:grpSp>
        <p:nvGrpSpPr>
          <p:cNvPr id="15" name="Shape 15"/>
          <p:cNvGrpSpPr/>
          <p:nvPr/>
        </p:nvGrpSpPr>
        <p:grpSpPr>
          <a:xfrm>
            <a:off x="1004151" y="3969100"/>
            <a:ext cx="7136667" cy="152400"/>
            <a:chOff x="1346435" y="3969087"/>
            <a:chExt cx="6452100" cy="152400"/>
          </a:xfrm>
        </p:grpSpPr>
        <p:cxnSp>
          <p:nvCxnSpPr>
            <p:cNvPr id="16" name="Shape 16"/>
            <p:cNvCxnSpPr/>
            <p:nvPr/>
          </p:nvCxnSpPr>
          <p:spPr>
            <a:xfrm>
              <a:off x="1346435" y="4121487"/>
              <a:ext cx="6452100" cy="0"/>
            </a:xfrm>
            <a:prstGeom prst="straightConnector1">
              <a:avLst/>
            </a:prstGeom>
            <a:noFill/>
            <a:ln w="76200" cap="flat" cmpd="sng">
              <a:solidFill>
                <a:schemeClr val="accent3"/>
              </a:solidFill>
              <a:prstDash val="solid"/>
              <a:round/>
              <a:headEnd type="none" w="med" len="med"/>
              <a:tailEnd type="none" w="med" len="med"/>
            </a:ln>
          </p:spPr>
        </p:cxnSp>
        <p:cxnSp>
          <p:nvCxnSpPr>
            <p:cNvPr id="17" name="Shape 17"/>
            <p:cNvCxnSpPr/>
            <p:nvPr/>
          </p:nvCxnSpPr>
          <p:spPr>
            <a:xfrm>
              <a:off x="1346435" y="3969087"/>
              <a:ext cx="6452100" cy="0"/>
            </a:xfrm>
            <a:prstGeom prst="straightConnector1">
              <a:avLst/>
            </a:prstGeom>
            <a:noFill/>
            <a:ln w="9525" cap="flat" cmpd="sng">
              <a:solidFill>
                <a:schemeClr val="accent3"/>
              </a:solidFill>
              <a:prstDash val="solid"/>
              <a:round/>
              <a:headEnd type="none" w="med" len="med"/>
              <a:tailEnd type="none" w="med" len="med"/>
            </a:ln>
          </p:spPr>
        </p:cxnSp>
      </p:grpSp>
      <p:sp>
        <p:nvSpPr>
          <p:cNvPr id="18" name="Shape 18"/>
          <p:cNvSpPr txBox="1">
            <a:spLocks noGrp="1"/>
          </p:cNvSpPr>
          <p:nvPr>
            <p:ph type="ctrTitle"/>
          </p:nvPr>
        </p:nvSpPr>
        <p:spPr>
          <a:xfrm>
            <a:off x="1004150" y="1751764"/>
            <a:ext cx="7136700" cy="10224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19" name="Shape 19"/>
          <p:cNvSpPr txBox="1">
            <a:spLocks noGrp="1"/>
          </p:cNvSpPr>
          <p:nvPr>
            <p:ph type="subTitle" idx="1"/>
          </p:nvPr>
        </p:nvSpPr>
        <p:spPr>
          <a:xfrm>
            <a:off x="2137225" y="2850039"/>
            <a:ext cx="48705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1"/>
        <p:cNvGrpSpPr/>
        <p:nvPr/>
      </p:nvGrpSpPr>
      <p:grpSpPr>
        <a:xfrm>
          <a:off x="0" y="0"/>
          <a:ext cx="0" cy="0"/>
          <a:chOff x="0" y="0"/>
          <a:chExt cx="0" cy="0"/>
        </a:xfrm>
      </p:grpSpPr>
      <p:sp>
        <p:nvSpPr>
          <p:cNvPr id="22" name="Shape 22"/>
          <p:cNvSpPr/>
          <p:nvPr/>
        </p:nvSpPr>
        <p:spPr>
          <a:xfrm>
            <a:off x="-50" y="2571900"/>
            <a:ext cx="9144000" cy="25716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23" name="Shape 23"/>
          <p:cNvSpPr txBox="1">
            <a:spLocks noGrp="1"/>
          </p:cNvSpPr>
          <p:nvPr>
            <p:ph type="title"/>
          </p:nvPr>
        </p:nvSpPr>
        <p:spPr>
          <a:xfrm>
            <a:off x="311700" y="814800"/>
            <a:ext cx="8571300" cy="942000"/>
          </a:xfrm>
          <a:prstGeom prst="rect">
            <a:avLst/>
          </a:prstGeom>
        </p:spPr>
        <p:txBody>
          <a:bodyPr lIns="91425" tIns="91425" rIns="91425" bIns="91425" anchor="ctr"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5"/>
        <p:cNvGrpSpPr/>
        <p:nvPr/>
      </p:nvGrpSpPr>
      <p:grpSpPr>
        <a:xfrm>
          <a:off x="0" y="0"/>
          <a:ext cx="0" cy="0"/>
          <a:chOff x="0" y="0"/>
          <a:chExt cx="0" cy="0"/>
        </a:xfrm>
      </p:grpSpPr>
      <p:sp>
        <p:nvSpPr>
          <p:cNvPr id="26" name="Shape 26"/>
          <p:cNvSpPr/>
          <p:nvPr/>
        </p:nvSpPr>
        <p:spPr>
          <a:xfrm>
            <a:off x="-75" y="5045700"/>
            <a:ext cx="9144000" cy="978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27" name="Shape 27"/>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11700" y="1266325"/>
            <a:ext cx="8520600" cy="330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266175"/>
            <a:ext cx="3999900" cy="33027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3" name="Shape 33"/>
          <p:cNvSpPr txBox="1">
            <a:spLocks noGrp="1"/>
          </p:cNvSpPr>
          <p:nvPr>
            <p:ph type="body" idx="2"/>
          </p:nvPr>
        </p:nvSpPr>
        <p:spPr>
          <a:xfrm>
            <a:off x="4832400" y="1266175"/>
            <a:ext cx="3999900" cy="33027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0" name="Shape 4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1" name="Shape 4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6"/>
        </a:solidFill>
        <a:effectLst/>
      </p:bgPr>
    </p:bg>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526350"/>
            <a:ext cx="5613600" cy="4090800"/>
          </a:xfrm>
          <a:prstGeom prst="rect">
            <a:avLst/>
          </a:prstGeom>
        </p:spPr>
        <p:txBody>
          <a:bodyPr lIns="91425" tIns="91425" rIns="91425" bIns="91425" anchor="ctr" anchorCtr="0"/>
          <a:lstStyle>
            <a:lvl1pPr lvl="0">
              <a:spcBef>
                <a:spcPts val="0"/>
              </a:spcBef>
              <a:buClr>
                <a:schemeClr val="dk2"/>
              </a:buClr>
              <a:buSzPct val="100000"/>
              <a:defRPr sz="5400" b="0">
                <a:solidFill>
                  <a:schemeClr val="dk2"/>
                </a:solidFill>
              </a:defRPr>
            </a:lvl1pPr>
            <a:lvl2pPr lvl="1">
              <a:spcBef>
                <a:spcPts val="0"/>
              </a:spcBef>
              <a:buClr>
                <a:schemeClr val="dk2"/>
              </a:buClr>
              <a:buSzPct val="100000"/>
              <a:defRPr sz="5400" b="0">
                <a:solidFill>
                  <a:schemeClr val="dk2"/>
                </a:solidFill>
              </a:defRPr>
            </a:lvl2pPr>
            <a:lvl3pPr lvl="2">
              <a:spcBef>
                <a:spcPts val="0"/>
              </a:spcBef>
              <a:buClr>
                <a:schemeClr val="dk2"/>
              </a:buClr>
              <a:buSzPct val="100000"/>
              <a:defRPr sz="5400" b="0">
                <a:solidFill>
                  <a:schemeClr val="dk2"/>
                </a:solidFill>
              </a:defRPr>
            </a:lvl3pPr>
            <a:lvl4pPr lvl="3">
              <a:spcBef>
                <a:spcPts val="0"/>
              </a:spcBef>
              <a:buClr>
                <a:schemeClr val="dk2"/>
              </a:buClr>
              <a:buSzPct val="100000"/>
              <a:defRPr sz="5400" b="0">
                <a:solidFill>
                  <a:schemeClr val="dk2"/>
                </a:solidFill>
              </a:defRPr>
            </a:lvl4pPr>
            <a:lvl5pPr lvl="4">
              <a:spcBef>
                <a:spcPts val="0"/>
              </a:spcBef>
              <a:buClr>
                <a:schemeClr val="dk2"/>
              </a:buClr>
              <a:buSzPct val="100000"/>
              <a:defRPr sz="5400" b="0">
                <a:solidFill>
                  <a:schemeClr val="dk2"/>
                </a:solidFill>
              </a:defRPr>
            </a:lvl5pPr>
            <a:lvl6pPr lvl="5">
              <a:spcBef>
                <a:spcPts val="0"/>
              </a:spcBef>
              <a:buClr>
                <a:schemeClr val="dk2"/>
              </a:buClr>
              <a:buSzPct val="100000"/>
              <a:defRPr sz="5400" b="0">
                <a:solidFill>
                  <a:schemeClr val="dk2"/>
                </a:solidFill>
              </a:defRPr>
            </a:lvl6pPr>
            <a:lvl7pPr lvl="6">
              <a:spcBef>
                <a:spcPts val="0"/>
              </a:spcBef>
              <a:buClr>
                <a:schemeClr val="dk2"/>
              </a:buClr>
              <a:buSzPct val="100000"/>
              <a:defRPr sz="5400" b="0">
                <a:solidFill>
                  <a:schemeClr val="dk2"/>
                </a:solidFill>
              </a:defRPr>
            </a:lvl7pPr>
            <a:lvl8pPr lvl="7">
              <a:spcBef>
                <a:spcPts val="0"/>
              </a:spcBef>
              <a:buClr>
                <a:schemeClr val="dk2"/>
              </a:buClr>
              <a:buSzPct val="100000"/>
              <a:defRPr sz="5400" b="0">
                <a:solidFill>
                  <a:schemeClr val="dk2"/>
                </a:solidFill>
              </a:defRPr>
            </a:lvl8pPr>
            <a:lvl9pPr lvl="8">
              <a:spcBef>
                <a:spcPts val="0"/>
              </a:spcBef>
              <a:buClr>
                <a:schemeClr val="dk2"/>
              </a:buClr>
              <a:buSzPct val="100000"/>
              <a:defRPr sz="5400" b="0">
                <a:solidFill>
                  <a:schemeClr val="dk2"/>
                </a:solidFill>
              </a:defRPr>
            </a:lvl9pPr>
          </a:lstStyle>
          <a:p>
            <a:endParaRPr/>
          </a:p>
        </p:txBody>
      </p:sp>
      <p:sp>
        <p:nvSpPr>
          <p:cNvPr id="44" name="Shape 4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5"/>
        <p:cNvGrpSpPr/>
        <p:nvPr/>
      </p:nvGrpSpPr>
      <p:grpSpPr>
        <a:xfrm>
          <a:off x="0" y="0"/>
          <a:ext cx="0" cy="0"/>
          <a:chOff x="0" y="0"/>
          <a:chExt cx="0" cy="0"/>
        </a:xfrm>
      </p:grpSpPr>
      <p:sp>
        <p:nvSpPr>
          <p:cNvPr id="46" name="Shape 46"/>
          <p:cNvSpPr/>
          <p:nvPr/>
        </p:nvSpPr>
        <p:spPr>
          <a:xfrm>
            <a:off x="4572000" y="0"/>
            <a:ext cx="4572000" cy="51435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cxnSp>
        <p:nvCxnSpPr>
          <p:cNvPr id="47" name="Shape 47"/>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8" name="Shape 48"/>
          <p:cNvSpPr txBox="1">
            <a:spLocks noGrp="1"/>
          </p:cNvSpPr>
          <p:nvPr>
            <p:ph type="title"/>
          </p:nvPr>
        </p:nvSpPr>
        <p:spPr>
          <a:xfrm>
            <a:off x="265500" y="1039675"/>
            <a:ext cx="4045200" cy="16758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9" name="Shape 49"/>
          <p:cNvSpPr txBox="1">
            <a:spLocks noGrp="1"/>
          </p:cNvSpPr>
          <p:nvPr>
            <p:ph type="subTitle" idx="1"/>
          </p:nvPr>
        </p:nvSpPr>
        <p:spPr>
          <a:xfrm>
            <a:off x="265500" y="27268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50" name="Shape 50"/>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311700" y="4230725"/>
            <a:ext cx="5998800" cy="598800"/>
          </a:xfrm>
          <a:prstGeom prst="rect">
            <a:avLst/>
          </a:prstGeom>
        </p:spPr>
        <p:txBody>
          <a:bodyPr lIns="91425" tIns="91425" rIns="91425" bIns="91425" anchor="ctr" anchorCtr="0"/>
          <a:lstStyle>
            <a:lvl1pPr lvl="0">
              <a:lnSpc>
                <a:spcPct val="100000"/>
              </a:lnSpc>
              <a:spcBef>
                <a:spcPts val="0"/>
              </a:spcBef>
              <a:spcAft>
                <a:spcPts val="0"/>
              </a:spcAft>
              <a:buSzPct val="100000"/>
              <a:buFont typeface="PT Sans Narrow"/>
              <a:buNone/>
              <a:defRPr sz="2400">
                <a:latin typeface="PT Sans Narrow"/>
                <a:ea typeface="PT Sans Narrow"/>
                <a:cs typeface="PT Sans Narrow"/>
                <a:sym typeface="PT Sans Narrow"/>
              </a:defRPr>
            </a:lvl1pPr>
          </a:lstStyle>
          <a:p>
            <a:endParaRPr/>
          </a:p>
        </p:txBody>
      </p:sp>
      <p:sp>
        <p:nvSpPr>
          <p:cNvPr id="54" name="Shape 5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5"/>
        <p:cNvGrpSpPr/>
        <p:nvPr/>
      </p:nvGrpSpPr>
      <p:grpSpPr>
        <a:xfrm>
          <a:off x="0" y="0"/>
          <a:ext cx="0" cy="0"/>
          <a:chOff x="0" y="0"/>
          <a:chExt cx="0" cy="0"/>
        </a:xfrm>
      </p:grpSpPr>
      <p:sp>
        <p:nvSpPr>
          <p:cNvPr id="56" name="Shape 56"/>
          <p:cNvSpPr/>
          <p:nvPr/>
        </p:nvSpPr>
        <p:spPr>
          <a:xfrm>
            <a:off x="-75"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57" name="Shape 57"/>
          <p:cNvSpPr txBox="1">
            <a:spLocks noGrp="1"/>
          </p:cNvSpPr>
          <p:nvPr>
            <p:ph type="title"/>
          </p:nvPr>
        </p:nvSpPr>
        <p:spPr>
          <a:xfrm>
            <a:off x="311700" y="1304850"/>
            <a:ext cx="8520600" cy="1538400"/>
          </a:xfrm>
          <a:prstGeom prst="rect">
            <a:avLst/>
          </a:prstGeom>
        </p:spPr>
        <p:txBody>
          <a:bodyPr lIns="91425" tIns="91425" rIns="91425" bIns="91425" anchor="ctr" anchorCtr="0"/>
          <a:lstStyle>
            <a:lvl1pPr lvl="0" algn="ctr">
              <a:spcBef>
                <a:spcPts val="0"/>
              </a:spcBef>
              <a:buClr>
                <a:schemeClr val="accent3"/>
              </a:buClr>
              <a:buSzPct val="100000"/>
              <a:defRPr sz="13000">
                <a:solidFill>
                  <a:schemeClr val="accent3"/>
                </a:solidFill>
              </a:defRPr>
            </a:lvl1pPr>
            <a:lvl2pPr lvl="1" algn="ctr">
              <a:spcBef>
                <a:spcPts val="0"/>
              </a:spcBef>
              <a:buClr>
                <a:schemeClr val="accent3"/>
              </a:buClr>
              <a:buSzPct val="100000"/>
              <a:defRPr sz="13000">
                <a:solidFill>
                  <a:schemeClr val="accent3"/>
                </a:solidFill>
              </a:defRPr>
            </a:lvl2pPr>
            <a:lvl3pPr lvl="2" algn="ctr">
              <a:spcBef>
                <a:spcPts val="0"/>
              </a:spcBef>
              <a:buClr>
                <a:schemeClr val="accent3"/>
              </a:buClr>
              <a:buSzPct val="100000"/>
              <a:defRPr sz="13000">
                <a:solidFill>
                  <a:schemeClr val="accent3"/>
                </a:solidFill>
              </a:defRPr>
            </a:lvl3pPr>
            <a:lvl4pPr lvl="3" algn="ctr">
              <a:spcBef>
                <a:spcPts val="0"/>
              </a:spcBef>
              <a:buClr>
                <a:schemeClr val="accent3"/>
              </a:buClr>
              <a:buSzPct val="100000"/>
              <a:defRPr sz="13000">
                <a:solidFill>
                  <a:schemeClr val="accent3"/>
                </a:solidFill>
              </a:defRPr>
            </a:lvl4pPr>
            <a:lvl5pPr lvl="4" algn="ctr">
              <a:spcBef>
                <a:spcPts val="0"/>
              </a:spcBef>
              <a:buClr>
                <a:schemeClr val="accent3"/>
              </a:buClr>
              <a:buSzPct val="100000"/>
              <a:defRPr sz="13000">
                <a:solidFill>
                  <a:schemeClr val="accent3"/>
                </a:solidFill>
              </a:defRPr>
            </a:lvl5pPr>
            <a:lvl6pPr lvl="5" algn="ctr">
              <a:spcBef>
                <a:spcPts val="0"/>
              </a:spcBef>
              <a:buClr>
                <a:schemeClr val="accent3"/>
              </a:buClr>
              <a:buSzPct val="100000"/>
              <a:defRPr sz="13000">
                <a:solidFill>
                  <a:schemeClr val="accent3"/>
                </a:solidFill>
              </a:defRPr>
            </a:lvl6pPr>
            <a:lvl7pPr lvl="6" algn="ctr">
              <a:spcBef>
                <a:spcPts val="0"/>
              </a:spcBef>
              <a:buClr>
                <a:schemeClr val="accent3"/>
              </a:buClr>
              <a:buSzPct val="100000"/>
              <a:defRPr sz="13000">
                <a:solidFill>
                  <a:schemeClr val="accent3"/>
                </a:solidFill>
              </a:defRPr>
            </a:lvl7pPr>
            <a:lvl8pPr lvl="7" algn="ctr">
              <a:spcBef>
                <a:spcPts val="0"/>
              </a:spcBef>
              <a:buClr>
                <a:schemeClr val="accent3"/>
              </a:buClr>
              <a:buSzPct val="100000"/>
              <a:defRPr sz="13000">
                <a:solidFill>
                  <a:schemeClr val="accent3"/>
                </a:solidFill>
              </a:defRPr>
            </a:lvl8pPr>
            <a:lvl9pPr lvl="8" algn="ctr">
              <a:spcBef>
                <a:spcPts val="0"/>
              </a:spcBef>
              <a:buClr>
                <a:schemeClr val="accent3"/>
              </a:buClr>
              <a:buSzPct val="100000"/>
              <a:defRPr sz="13000">
                <a:solidFill>
                  <a:schemeClr val="accent3"/>
                </a:solidFill>
              </a:defRPr>
            </a:lvl9pPr>
          </a:lstStyle>
          <a:p>
            <a:endParaRPr/>
          </a:p>
        </p:txBody>
      </p:sp>
      <p:sp>
        <p:nvSpPr>
          <p:cNvPr id="58" name="Shape 58"/>
          <p:cNvSpPr txBox="1">
            <a:spLocks noGrp="1"/>
          </p:cNvSpPr>
          <p:nvPr>
            <p:ph type="body" idx="1"/>
          </p:nvPr>
        </p:nvSpPr>
        <p:spPr>
          <a:xfrm>
            <a:off x="311700" y="299565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9" name="Shape 5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0"/>
        <p:cNvGrpSpPr/>
        <p:nvPr/>
      </p:nvGrpSpPr>
      <p:grpSpPr>
        <a:xfrm>
          <a:off x="0" y="0"/>
          <a:ext cx="0" cy="0"/>
          <a:chOff x="0" y="0"/>
          <a:chExt cx="0" cy="0"/>
        </a:xfrm>
      </p:grpSpPr>
      <p:sp>
        <p:nvSpPr>
          <p:cNvPr id="61" name="Shape 6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707400"/>
          </a:xfrm>
          <a:prstGeom prst="rect">
            <a:avLst/>
          </a:prstGeom>
          <a:noFill/>
          <a:ln>
            <a:noFill/>
          </a:ln>
        </p:spPr>
        <p:txBody>
          <a:bodyPr lIns="91425" tIns="91425" rIns="91425" bIns="91425" anchor="t" anchorCtr="0"/>
          <a:lstStyle>
            <a:lvl1pPr lvl="0">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1pPr>
            <a:lvl2pPr lvl="1">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2pPr>
            <a:lvl3pPr lvl="2">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3pPr>
            <a:lvl4pPr lvl="3">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4pPr>
            <a:lvl5pPr lvl="4">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5pPr>
            <a:lvl6pPr lvl="5">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6pPr>
            <a:lvl7pPr lvl="6">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7pPr>
            <a:lvl8pPr lvl="7">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8pPr>
            <a:lvl9pPr lvl="8">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Shape 7"/>
          <p:cNvSpPr txBox="1">
            <a:spLocks noGrp="1"/>
          </p:cNvSpPr>
          <p:nvPr>
            <p:ph type="body" idx="1"/>
          </p:nvPr>
        </p:nvSpPr>
        <p:spPr>
          <a:xfrm>
            <a:off x="311700" y="1266325"/>
            <a:ext cx="8520600" cy="33027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Open Sans"/>
              <a:defRPr sz="1800">
                <a:solidFill>
                  <a:schemeClr val="dk2"/>
                </a:solidFill>
                <a:latin typeface="Open Sans"/>
                <a:ea typeface="Open Sans"/>
                <a:cs typeface="Open Sans"/>
                <a:sym typeface="Open Sans"/>
              </a:defRPr>
            </a:lvl1pPr>
            <a:lvl2pPr lvl="1">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2pPr>
            <a:lvl3pPr lvl="2">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3pPr>
            <a:lvl4pPr lvl="3">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4pPr>
            <a:lvl5pPr lvl="4">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5pPr>
            <a:lvl6pPr lvl="5">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6pPr>
            <a:lvl7pPr lvl="6">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7pPr>
            <a:lvl8pPr lvl="7">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8pPr>
            <a:lvl9pPr lvl="8">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Open Sans"/>
                <a:ea typeface="Open Sans"/>
                <a:cs typeface="Open Sans"/>
                <a:sym typeface="Open Sans"/>
              </a:rPr>
              <a:t>‹#›</a:t>
            </a:fld>
            <a:endParaRPr lang="en" sz="1000">
              <a:solidFill>
                <a:schemeClr val="dk2"/>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seahorseworlds.com/seahorse-reproduction/"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www.world-builders.org/lessons/less/biomes/breeding.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ctrTitle"/>
          </p:nvPr>
        </p:nvSpPr>
        <p:spPr>
          <a:xfrm>
            <a:off x="1004150" y="1751764"/>
            <a:ext cx="7136700" cy="1022400"/>
          </a:xfrm>
          <a:prstGeom prst="rect">
            <a:avLst/>
          </a:prstGeom>
        </p:spPr>
        <p:txBody>
          <a:bodyPr lIns="91425" tIns="91425" rIns="91425" bIns="91425" anchor="b" anchorCtr="0">
            <a:noAutofit/>
          </a:bodyPr>
          <a:lstStyle/>
          <a:p>
            <a:pPr lvl="0">
              <a:spcBef>
                <a:spcPts val="0"/>
              </a:spcBef>
              <a:buNone/>
            </a:pPr>
            <a:r>
              <a:rPr lang="en"/>
              <a:t>Reproductive System</a:t>
            </a:r>
          </a:p>
        </p:txBody>
      </p:sp>
      <p:sp>
        <p:nvSpPr>
          <p:cNvPr id="68" name="Shape 68"/>
          <p:cNvSpPr txBox="1"/>
          <p:nvPr/>
        </p:nvSpPr>
        <p:spPr>
          <a:xfrm>
            <a:off x="2404900" y="2889825"/>
            <a:ext cx="4441500" cy="1022400"/>
          </a:xfrm>
          <a:prstGeom prst="rect">
            <a:avLst/>
          </a:prstGeom>
          <a:noFill/>
          <a:ln>
            <a:noFill/>
          </a:ln>
        </p:spPr>
        <p:txBody>
          <a:bodyPr lIns="91425" tIns="91425" rIns="91425" bIns="91425" anchor="t" anchorCtr="0">
            <a:noAutofit/>
          </a:bodyPr>
          <a:lstStyle/>
          <a:p>
            <a:pPr lvl="0" rtl="0">
              <a:spcBef>
                <a:spcPts val="0"/>
              </a:spcBef>
              <a:buNone/>
            </a:pPr>
            <a:r>
              <a:rPr lang="en" sz="1800" b="1">
                <a:solidFill>
                  <a:srgbClr val="FF9900"/>
                </a:solidFill>
              </a:rPr>
              <a:t>Elephant</a:t>
            </a:r>
          </a:p>
          <a:p>
            <a:pPr lvl="0" rtl="0">
              <a:spcBef>
                <a:spcPts val="0"/>
              </a:spcBef>
              <a:buNone/>
            </a:pPr>
            <a:endParaRPr sz="1800" b="1">
              <a:solidFill>
                <a:srgbClr val="FF9900"/>
              </a:solidFill>
            </a:endParaRPr>
          </a:p>
          <a:p>
            <a:pPr lvl="0">
              <a:spcBef>
                <a:spcPts val="0"/>
              </a:spcBef>
              <a:buNone/>
            </a:pPr>
            <a:r>
              <a:rPr lang="en" sz="1800" b="1">
                <a:solidFill>
                  <a:srgbClr val="FF9900"/>
                </a:solidFill>
              </a:rPr>
              <a:t>Sea horse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311700" y="122850"/>
            <a:ext cx="8520600" cy="707400"/>
          </a:xfrm>
          <a:prstGeom prst="rect">
            <a:avLst/>
          </a:prstGeom>
        </p:spPr>
        <p:txBody>
          <a:bodyPr lIns="91425" tIns="91425" rIns="91425" bIns="91425" anchor="t" anchorCtr="0">
            <a:noAutofit/>
          </a:bodyPr>
          <a:lstStyle/>
          <a:p>
            <a:pPr lvl="0">
              <a:spcBef>
                <a:spcPts val="0"/>
              </a:spcBef>
              <a:buNone/>
            </a:pPr>
            <a:r>
              <a:rPr lang="en"/>
              <a:t>Elephant </a:t>
            </a:r>
          </a:p>
        </p:txBody>
      </p:sp>
      <p:sp>
        <p:nvSpPr>
          <p:cNvPr id="74" name="Shape 74"/>
          <p:cNvSpPr txBox="1">
            <a:spLocks noGrp="1"/>
          </p:cNvSpPr>
          <p:nvPr>
            <p:ph type="body" idx="1"/>
          </p:nvPr>
        </p:nvSpPr>
        <p:spPr>
          <a:xfrm>
            <a:off x="311700" y="830250"/>
            <a:ext cx="8520600" cy="4014000"/>
          </a:xfrm>
          <a:prstGeom prst="rect">
            <a:avLst/>
          </a:prstGeom>
        </p:spPr>
        <p:txBody>
          <a:bodyPr lIns="91425" tIns="91425" rIns="91425" bIns="91425" anchor="t" anchorCtr="0">
            <a:noAutofit/>
          </a:bodyPr>
          <a:lstStyle/>
          <a:p>
            <a:pPr marL="457200" lvl="0" indent="-330200" rtl="0">
              <a:spcBef>
                <a:spcPts val="0"/>
              </a:spcBef>
              <a:spcAft>
                <a:spcPts val="0"/>
              </a:spcAft>
              <a:buClr>
                <a:srgbClr val="FF9900"/>
              </a:buClr>
              <a:buSzPct val="100000"/>
              <a:buFont typeface="Arial"/>
              <a:buChar char="●"/>
            </a:pPr>
            <a:r>
              <a:rPr lang="en" sz="1600" b="1">
                <a:solidFill>
                  <a:srgbClr val="FF9900"/>
                </a:solidFill>
                <a:highlight>
                  <a:srgbClr val="FFFFFF"/>
                </a:highlight>
                <a:latin typeface="Arial"/>
                <a:ea typeface="Arial"/>
                <a:cs typeface="Arial"/>
                <a:sym typeface="Arial"/>
              </a:rPr>
              <a:t>African elephant - The African elephant is bigger than the Indian elephant. It has larger ears, too. Both the males and females have tusks. The African elephant has wrinkly gray skin, and two tips at the end of its trunk that it can use like fingers to pick stuff up.</a:t>
            </a:r>
          </a:p>
          <a:p>
            <a:pPr marL="457200" lvl="0" indent="-330200" rtl="0">
              <a:spcBef>
                <a:spcPts val="0"/>
              </a:spcBef>
              <a:spcAft>
                <a:spcPts val="0"/>
              </a:spcAft>
              <a:buClr>
                <a:srgbClr val="FF9900"/>
              </a:buClr>
              <a:buSzPct val="100000"/>
              <a:buFont typeface="Arial"/>
              <a:buChar char="●"/>
            </a:pPr>
            <a:r>
              <a:rPr lang="en" sz="1600" b="1">
                <a:solidFill>
                  <a:srgbClr val="FF9900"/>
                </a:solidFill>
                <a:highlight>
                  <a:srgbClr val="FFFFFF"/>
                </a:highlight>
                <a:latin typeface="Arial"/>
                <a:ea typeface="Arial"/>
                <a:cs typeface="Arial"/>
                <a:sym typeface="Arial"/>
              </a:rPr>
              <a:t>Indian elephant - The Asian elephant is smaller than the African elephant and has smaller ears. They have more of a humped back and only one finger like tip at the end of their trunk. Also, their skin is less wrinkly than the African elephant.</a:t>
            </a:r>
          </a:p>
          <a:p>
            <a:pPr marL="457200" lvl="0" indent="-330200" rtl="0">
              <a:spcBef>
                <a:spcPts val="0"/>
              </a:spcBef>
              <a:spcAft>
                <a:spcPts val="0"/>
              </a:spcAft>
              <a:buClr>
                <a:srgbClr val="FF9900"/>
              </a:buClr>
              <a:buSzPct val="100000"/>
              <a:buFont typeface="Arial"/>
              <a:buChar char="●"/>
            </a:pPr>
            <a:r>
              <a:rPr lang="en" sz="1600" b="1">
                <a:solidFill>
                  <a:srgbClr val="FF9900"/>
                </a:solidFill>
                <a:highlight>
                  <a:srgbClr val="FFFFFF"/>
                </a:highlight>
                <a:latin typeface="Arial"/>
                <a:ea typeface="Arial"/>
                <a:cs typeface="Arial"/>
                <a:sym typeface="Arial"/>
              </a:rPr>
              <a:t>Elephants are sexual</a:t>
            </a:r>
          </a:p>
          <a:p>
            <a:pPr marL="457200" lvl="0" indent="-330200" rtl="0">
              <a:spcBef>
                <a:spcPts val="0"/>
              </a:spcBef>
              <a:spcAft>
                <a:spcPts val="0"/>
              </a:spcAft>
              <a:buClr>
                <a:srgbClr val="FF9900"/>
              </a:buClr>
              <a:buSzPct val="100000"/>
              <a:buFont typeface="Arial"/>
              <a:buChar char="●"/>
            </a:pPr>
            <a:r>
              <a:rPr lang="en" sz="1600" b="1">
                <a:solidFill>
                  <a:srgbClr val="FF9900"/>
                </a:solidFill>
                <a:highlight>
                  <a:srgbClr val="FFFFFF"/>
                </a:highlight>
                <a:latin typeface="Arial"/>
                <a:ea typeface="Arial"/>
                <a:cs typeface="Arial"/>
                <a:sym typeface="Arial"/>
              </a:rPr>
              <a:t> Elephants are examples of K-selected animals. Female elephants have babies about three years apart, and they have only one each time. The whole group looks after them, and protects them through childhood and adolescence. By reproducing at a rate that holds their numbers close to constant, elephants are able to survive in their ecosystem. </a:t>
            </a:r>
          </a:p>
          <a:p>
            <a:pPr lvl="0">
              <a:spcBef>
                <a:spcPts val="0"/>
              </a:spcBef>
              <a:buNone/>
            </a:pPr>
            <a:endParaRPr sz="1400" b="1">
              <a:solidFill>
                <a:srgbClr val="FF9900"/>
              </a:solidFill>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11700" y="168850"/>
            <a:ext cx="8520600" cy="707400"/>
          </a:xfrm>
          <a:prstGeom prst="rect">
            <a:avLst/>
          </a:prstGeom>
        </p:spPr>
        <p:txBody>
          <a:bodyPr lIns="91425" tIns="91425" rIns="91425" bIns="91425" anchor="t" anchorCtr="0">
            <a:noAutofit/>
          </a:bodyPr>
          <a:lstStyle/>
          <a:p>
            <a:pPr lvl="0">
              <a:spcBef>
                <a:spcPts val="0"/>
              </a:spcBef>
              <a:buNone/>
            </a:pPr>
            <a:r>
              <a:rPr lang="en"/>
              <a:t>Sea Horses</a:t>
            </a:r>
          </a:p>
        </p:txBody>
      </p:sp>
      <p:sp>
        <p:nvSpPr>
          <p:cNvPr id="80" name="Shape 80"/>
          <p:cNvSpPr txBox="1">
            <a:spLocks noGrp="1"/>
          </p:cNvSpPr>
          <p:nvPr>
            <p:ph type="body" idx="1"/>
          </p:nvPr>
        </p:nvSpPr>
        <p:spPr>
          <a:xfrm>
            <a:off x="231150" y="818725"/>
            <a:ext cx="8520600" cy="3922200"/>
          </a:xfrm>
          <a:prstGeom prst="rect">
            <a:avLst/>
          </a:prstGeom>
          <a:solidFill>
            <a:srgbClr val="FFFFFF"/>
          </a:solidFill>
        </p:spPr>
        <p:txBody>
          <a:bodyPr lIns="91425" tIns="91425" rIns="91425" bIns="91425" anchor="t" anchorCtr="0">
            <a:noAutofit/>
          </a:bodyPr>
          <a:lstStyle/>
          <a:p>
            <a:pPr lvl="0" rtl="0">
              <a:spcBef>
                <a:spcPts val="0"/>
              </a:spcBef>
              <a:spcAft>
                <a:spcPts val="0"/>
              </a:spcAft>
              <a:buNone/>
            </a:pPr>
            <a:endParaRPr sz="1200">
              <a:solidFill>
                <a:srgbClr val="454545"/>
              </a:solidFill>
            </a:endParaRPr>
          </a:p>
          <a:p>
            <a:pPr marL="457200" lvl="0" indent="-330200" rtl="0">
              <a:spcBef>
                <a:spcPts val="0"/>
              </a:spcBef>
              <a:spcAft>
                <a:spcPts val="0"/>
              </a:spcAft>
              <a:buClr>
                <a:srgbClr val="FF9900"/>
              </a:buClr>
              <a:buSzPct val="100000"/>
            </a:pPr>
            <a:r>
              <a:rPr lang="en" sz="1600" b="1">
                <a:solidFill>
                  <a:srgbClr val="FF9900"/>
                </a:solidFill>
                <a:highlight>
                  <a:srgbClr val="FFFFFF"/>
                </a:highlight>
              </a:rPr>
              <a:t>The male has a pouch on one side of the body. When it is time to mate the female will deposit as many as 1,500 eggs into that pouch. The pouch isn’t very big but they eggs are amazingly small. The larger the species though the larger the eggs are going to be. The male will carry the eggs up to 45 days and then the young will emerge fully developed.</a:t>
            </a:r>
          </a:p>
          <a:p>
            <a:pPr marL="457200" lvl="0" indent="-330200" rtl="0">
              <a:lnSpc>
                <a:spcPct val="150000"/>
              </a:lnSpc>
              <a:spcBef>
                <a:spcPts val="0"/>
              </a:spcBef>
              <a:spcAft>
                <a:spcPts val="0"/>
              </a:spcAft>
              <a:buClr>
                <a:srgbClr val="FF9900"/>
              </a:buClr>
              <a:buSzPct val="100000"/>
            </a:pPr>
            <a:r>
              <a:rPr lang="en" sz="1600" b="1">
                <a:solidFill>
                  <a:srgbClr val="FF9900"/>
                </a:solidFill>
              </a:rPr>
              <a:t>They will be released into the water and the male will leave them alone. It is possible that the female will deposit more eggs into his sack the next day if they mate early in the season the first time. The males will puff up very large as they are getting closer and closer to the young being born.</a:t>
            </a:r>
          </a:p>
          <a:p>
            <a:pPr marL="457200" lvl="0" indent="-330200" rtl="0">
              <a:lnSpc>
                <a:spcPct val="150000"/>
              </a:lnSpc>
              <a:spcBef>
                <a:spcPts val="0"/>
              </a:spcBef>
              <a:spcAft>
                <a:spcPts val="0"/>
              </a:spcAft>
              <a:buClr>
                <a:srgbClr val="FF9900"/>
              </a:buClr>
              <a:buSzPct val="100000"/>
            </a:pPr>
            <a:r>
              <a:rPr lang="en" sz="1600" b="1">
                <a:solidFill>
                  <a:srgbClr val="FF9900"/>
                </a:solidFill>
              </a:rPr>
              <a:t>Seahorses are sexual. </a:t>
            </a:r>
          </a:p>
          <a:p>
            <a:pPr lvl="0" rtl="0">
              <a:spcBef>
                <a:spcPts val="0"/>
              </a:spcBef>
              <a:spcAft>
                <a:spcPts val="0"/>
              </a:spcAft>
              <a:buNone/>
            </a:pPr>
            <a:endParaRPr sz="1600">
              <a:solidFill>
                <a:srgbClr val="454545"/>
              </a:solidFill>
            </a:endParaRPr>
          </a:p>
          <a:p>
            <a:pPr lvl="0" rtl="0">
              <a:spcBef>
                <a:spcPts val="0"/>
              </a:spcBef>
              <a:spcAft>
                <a:spcPts val="0"/>
              </a:spcAft>
              <a:buNone/>
            </a:pPr>
            <a:endParaRPr sz="1600" b="1">
              <a:solidFill>
                <a:srgbClr val="FF9900"/>
              </a:solidFill>
              <a:highlight>
                <a:srgbClr val="FFFFFF"/>
              </a:highlight>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Shape 85"/>
          <p:cNvPicPr preferRelativeResize="0"/>
          <p:nvPr/>
        </p:nvPicPr>
        <p:blipFill>
          <a:blip r:embed="rId3">
            <a:alphaModFix/>
          </a:blip>
          <a:stretch>
            <a:fillRect/>
          </a:stretch>
        </p:blipFill>
        <p:spPr>
          <a:xfrm>
            <a:off x="6454524" y="1041149"/>
            <a:ext cx="2578225" cy="3857024"/>
          </a:xfrm>
          <a:prstGeom prst="rect">
            <a:avLst/>
          </a:prstGeom>
          <a:noFill/>
          <a:ln>
            <a:noFill/>
          </a:ln>
        </p:spPr>
      </p:pic>
      <p:sp>
        <p:nvSpPr>
          <p:cNvPr id="86" name="Shape 86"/>
          <p:cNvSpPr txBox="1">
            <a:spLocks noGrp="1"/>
          </p:cNvSpPr>
          <p:nvPr>
            <p:ph type="title"/>
          </p:nvPr>
        </p:nvSpPr>
        <p:spPr>
          <a:xfrm>
            <a:off x="311700" y="333750"/>
            <a:ext cx="8520600" cy="707400"/>
          </a:xfrm>
          <a:prstGeom prst="rect">
            <a:avLst/>
          </a:prstGeom>
        </p:spPr>
        <p:txBody>
          <a:bodyPr lIns="91425" tIns="91425" rIns="91425" bIns="91425" anchor="t" anchorCtr="0">
            <a:noAutofit/>
          </a:bodyPr>
          <a:lstStyle/>
          <a:p>
            <a:pPr lvl="0" rtl="0">
              <a:spcBef>
                <a:spcPts val="0"/>
              </a:spcBef>
              <a:buNone/>
            </a:pPr>
            <a:r>
              <a:rPr lang="en"/>
              <a:t>Sea Horse’s Reproductive System</a:t>
            </a:r>
          </a:p>
        </p:txBody>
      </p:sp>
      <p:sp>
        <p:nvSpPr>
          <p:cNvPr id="87" name="Shape 87"/>
          <p:cNvSpPr txBox="1"/>
          <p:nvPr/>
        </p:nvSpPr>
        <p:spPr>
          <a:xfrm>
            <a:off x="311700" y="1439226"/>
            <a:ext cx="5235600" cy="3508800"/>
          </a:xfrm>
          <a:prstGeom prst="rect">
            <a:avLst/>
          </a:prstGeom>
          <a:noFill/>
          <a:ln>
            <a:noFill/>
          </a:ln>
        </p:spPr>
        <p:txBody>
          <a:bodyPr lIns="91425" tIns="91425" rIns="91425" bIns="91425" anchor="t" anchorCtr="0">
            <a:noAutofit/>
          </a:bodyPr>
          <a:lstStyle/>
          <a:p>
            <a:pPr lvl="0" rtl="0">
              <a:spcBef>
                <a:spcPts val="0"/>
              </a:spcBef>
              <a:buNone/>
            </a:pPr>
            <a:r>
              <a:rPr lang="en" b="1">
                <a:solidFill>
                  <a:srgbClr val="45818E"/>
                </a:solidFill>
              </a:rPr>
              <a:t>- 2,000 babies</a:t>
            </a:r>
          </a:p>
          <a:p>
            <a:pPr lvl="0" rtl="0">
              <a:spcBef>
                <a:spcPts val="0"/>
              </a:spcBef>
              <a:buNone/>
            </a:pPr>
            <a:endParaRPr b="1">
              <a:solidFill>
                <a:srgbClr val="45818E"/>
              </a:solidFill>
            </a:endParaRPr>
          </a:p>
          <a:p>
            <a:pPr lvl="0" rtl="0">
              <a:spcBef>
                <a:spcPts val="0"/>
              </a:spcBef>
              <a:buNone/>
            </a:pPr>
            <a:r>
              <a:rPr lang="en" b="1">
                <a:solidFill>
                  <a:srgbClr val="45818E"/>
                </a:solidFill>
              </a:rPr>
              <a:t>- 1-5 years</a:t>
            </a:r>
          </a:p>
          <a:p>
            <a:pPr lvl="0" rtl="0">
              <a:spcBef>
                <a:spcPts val="0"/>
              </a:spcBef>
              <a:buNone/>
            </a:pPr>
            <a:endParaRPr b="1">
              <a:solidFill>
                <a:srgbClr val="45818E"/>
              </a:solidFill>
            </a:endParaRPr>
          </a:p>
          <a:p>
            <a:pPr lvl="0" rtl="0">
              <a:spcBef>
                <a:spcPts val="0"/>
              </a:spcBef>
              <a:buNone/>
            </a:pPr>
            <a:r>
              <a:rPr lang="en" b="1">
                <a:solidFill>
                  <a:srgbClr val="45818E"/>
                </a:solidFill>
              </a:rPr>
              <a:t>- 60 days from birth</a:t>
            </a:r>
          </a:p>
          <a:p>
            <a:pPr lvl="0" rtl="0">
              <a:spcBef>
                <a:spcPts val="0"/>
              </a:spcBef>
              <a:buNone/>
            </a:pPr>
            <a:endParaRPr b="1">
              <a:solidFill>
                <a:srgbClr val="45818E"/>
              </a:solidFill>
            </a:endParaRPr>
          </a:p>
          <a:p>
            <a:pPr lvl="0" rtl="0">
              <a:spcBef>
                <a:spcPts val="0"/>
              </a:spcBef>
              <a:buNone/>
            </a:pPr>
            <a:r>
              <a:rPr lang="en" b="1">
                <a:solidFill>
                  <a:srgbClr val="45818E"/>
                </a:solidFill>
              </a:rPr>
              <a:t>- They rub stomachs</a:t>
            </a:r>
          </a:p>
          <a:p>
            <a:pPr lvl="0" rtl="0">
              <a:spcBef>
                <a:spcPts val="0"/>
              </a:spcBef>
              <a:buNone/>
            </a:pPr>
            <a:endParaRPr b="1">
              <a:solidFill>
                <a:srgbClr val="45818E"/>
              </a:solidFill>
            </a:endParaRPr>
          </a:p>
          <a:p>
            <a:pPr lvl="0" rtl="0">
              <a:spcBef>
                <a:spcPts val="0"/>
              </a:spcBef>
              <a:buNone/>
            </a:pPr>
            <a:r>
              <a:rPr lang="en" b="1">
                <a:solidFill>
                  <a:srgbClr val="45818E"/>
                </a:solidFill>
              </a:rPr>
              <a:t>- They’re monogamous</a:t>
            </a:r>
          </a:p>
          <a:p>
            <a:pPr lvl="0" rtl="0">
              <a:spcBef>
                <a:spcPts val="0"/>
              </a:spcBef>
              <a:buNone/>
            </a:pPr>
            <a:endParaRPr b="1">
              <a:solidFill>
                <a:srgbClr val="45818E"/>
              </a:solidFill>
            </a:endParaRPr>
          </a:p>
          <a:p>
            <a:pPr lvl="0" rtl="0">
              <a:spcBef>
                <a:spcPts val="0"/>
              </a:spcBef>
              <a:buNone/>
            </a:pPr>
            <a:r>
              <a:rPr lang="en" b="1">
                <a:solidFill>
                  <a:srgbClr val="45818E"/>
                </a:solidFill>
              </a:rPr>
              <a:t>- Males fight</a:t>
            </a:r>
          </a:p>
          <a:p>
            <a:pPr lvl="0" rtl="0">
              <a:spcBef>
                <a:spcPts val="0"/>
              </a:spcBef>
              <a:buNone/>
            </a:pPr>
            <a:endParaRPr b="1">
              <a:solidFill>
                <a:srgbClr val="45818E"/>
              </a:solidFill>
            </a:endParaRPr>
          </a:p>
          <a:p>
            <a:pPr lvl="0" rtl="0">
              <a:spcBef>
                <a:spcPts val="0"/>
              </a:spcBef>
              <a:buNone/>
            </a:pPr>
            <a:r>
              <a:rPr lang="en" b="1">
                <a:solidFill>
                  <a:srgbClr val="45818E"/>
                </a:solidFill>
              </a:rPr>
              <a:t>- 21 days </a:t>
            </a:r>
          </a:p>
          <a:p>
            <a:pPr lvl="0" rtl="0">
              <a:spcBef>
                <a:spcPts val="0"/>
              </a:spcBef>
              <a:buNone/>
            </a:pPr>
            <a:endParaRPr b="1">
              <a:solidFill>
                <a:srgbClr val="45818E"/>
              </a:solidFill>
            </a:endParaRPr>
          </a:p>
          <a:p>
            <a:pPr lvl="0">
              <a:spcBef>
                <a:spcPts val="0"/>
              </a:spcBef>
              <a:buNone/>
            </a:pPr>
            <a:r>
              <a:rPr lang="en" b="1">
                <a:solidFill>
                  <a:srgbClr val="45818E"/>
                </a:solidFill>
              </a:rPr>
              <a:t>- Males are pregnant</a:t>
            </a:r>
          </a:p>
        </p:txBody>
      </p:sp>
      <p:pic>
        <p:nvPicPr>
          <p:cNvPr id="88" name="Shape 88"/>
          <p:cNvPicPr preferRelativeResize="0"/>
          <p:nvPr/>
        </p:nvPicPr>
        <p:blipFill>
          <a:blip r:embed="rId4">
            <a:alphaModFix/>
          </a:blip>
          <a:stretch>
            <a:fillRect/>
          </a:stretch>
        </p:blipFill>
        <p:spPr>
          <a:xfrm>
            <a:off x="3567075" y="1041150"/>
            <a:ext cx="2719424" cy="3857025"/>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259175"/>
            <a:ext cx="8520600" cy="707400"/>
          </a:xfrm>
          <a:prstGeom prst="rect">
            <a:avLst/>
          </a:prstGeom>
        </p:spPr>
        <p:txBody>
          <a:bodyPr lIns="91425" tIns="91425" rIns="91425" bIns="91425" anchor="t" anchorCtr="0">
            <a:noAutofit/>
          </a:bodyPr>
          <a:lstStyle/>
          <a:p>
            <a:pPr lvl="0">
              <a:spcBef>
                <a:spcPts val="0"/>
              </a:spcBef>
              <a:buNone/>
            </a:pPr>
            <a:r>
              <a:rPr lang="en"/>
              <a:t>Elephant’s reproductive system</a:t>
            </a:r>
          </a:p>
        </p:txBody>
      </p:sp>
      <p:pic>
        <p:nvPicPr>
          <p:cNvPr id="94" name="Shape 94"/>
          <p:cNvPicPr preferRelativeResize="0"/>
          <p:nvPr/>
        </p:nvPicPr>
        <p:blipFill>
          <a:blip r:embed="rId3">
            <a:alphaModFix/>
          </a:blip>
          <a:stretch>
            <a:fillRect/>
          </a:stretch>
        </p:blipFill>
        <p:spPr>
          <a:xfrm>
            <a:off x="6075550" y="897525"/>
            <a:ext cx="2907350" cy="3981300"/>
          </a:xfrm>
          <a:prstGeom prst="rect">
            <a:avLst/>
          </a:prstGeom>
          <a:noFill/>
          <a:ln>
            <a:noFill/>
          </a:ln>
        </p:spPr>
      </p:pic>
      <p:sp>
        <p:nvSpPr>
          <p:cNvPr id="95" name="Shape 95"/>
          <p:cNvSpPr txBox="1"/>
          <p:nvPr/>
        </p:nvSpPr>
        <p:spPr>
          <a:xfrm>
            <a:off x="311700" y="1208200"/>
            <a:ext cx="5337900" cy="3728100"/>
          </a:xfrm>
          <a:prstGeom prst="rect">
            <a:avLst/>
          </a:prstGeom>
          <a:noFill/>
          <a:ln>
            <a:noFill/>
          </a:ln>
        </p:spPr>
        <p:txBody>
          <a:bodyPr lIns="91425" tIns="91425" rIns="91425" bIns="91425" anchor="t" anchorCtr="0">
            <a:noAutofit/>
          </a:bodyPr>
          <a:lstStyle/>
          <a:p>
            <a:pPr lvl="0" rtl="0">
              <a:spcBef>
                <a:spcPts val="0"/>
              </a:spcBef>
              <a:buNone/>
            </a:pPr>
            <a:r>
              <a:rPr lang="en" b="1">
                <a:solidFill>
                  <a:srgbClr val="45818E"/>
                </a:solidFill>
              </a:rPr>
              <a:t>- 6 babies in a lifetime</a:t>
            </a:r>
          </a:p>
          <a:p>
            <a:pPr lvl="0" rtl="0">
              <a:spcBef>
                <a:spcPts val="0"/>
              </a:spcBef>
              <a:buNone/>
            </a:pPr>
            <a:endParaRPr b="1">
              <a:solidFill>
                <a:srgbClr val="45818E"/>
              </a:solidFill>
            </a:endParaRPr>
          </a:p>
          <a:p>
            <a:pPr lvl="0" rtl="0">
              <a:spcBef>
                <a:spcPts val="0"/>
              </a:spcBef>
              <a:buNone/>
            </a:pPr>
            <a:r>
              <a:rPr lang="en" b="1">
                <a:solidFill>
                  <a:srgbClr val="45818E"/>
                </a:solidFill>
              </a:rPr>
              <a:t>- 11-20 years for F,  14.5-19.5.</a:t>
            </a:r>
          </a:p>
          <a:p>
            <a:pPr lvl="0" rtl="0">
              <a:spcBef>
                <a:spcPts val="0"/>
              </a:spcBef>
              <a:buNone/>
            </a:pPr>
            <a:endParaRPr b="1">
              <a:solidFill>
                <a:srgbClr val="45818E"/>
              </a:solidFill>
            </a:endParaRPr>
          </a:p>
          <a:p>
            <a:pPr lvl="0" rtl="0">
              <a:spcBef>
                <a:spcPts val="0"/>
              </a:spcBef>
              <a:buNone/>
            </a:pPr>
            <a:r>
              <a:rPr lang="en" b="1">
                <a:solidFill>
                  <a:srgbClr val="45818E"/>
                </a:solidFill>
              </a:rPr>
              <a:t>- Reproductive strategies are similar to humans</a:t>
            </a:r>
          </a:p>
          <a:p>
            <a:pPr lvl="0" rtl="0">
              <a:spcBef>
                <a:spcPts val="0"/>
              </a:spcBef>
              <a:buNone/>
            </a:pPr>
            <a:endParaRPr b="1">
              <a:solidFill>
                <a:srgbClr val="45818E"/>
              </a:solidFill>
            </a:endParaRPr>
          </a:p>
          <a:p>
            <a:pPr lvl="0" rtl="0">
              <a:spcBef>
                <a:spcPts val="0"/>
              </a:spcBef>
              <a:buNone/>
            </a:pPr>
            <a:r>
              <a:rPr lang="en" b="1">
                <a:solidFill>
                  <a:srgbClr val="45818E"/>
                </a:solidFill>
              </a:rPr>
              <a:t>- 3-9 years to reproduce again. </a:t>
            </a:r>
          </a:p>
          <a:p>
            <a:pPr lvl="0" rtl="0">
              <a:spcBef>
                <a:spcPts val="0"/>
              </a:spcBef>
              <a:buNone/>
            </a:pPr>
            <a:endParaRPr b="1">
              <a:solidFill>
                <a:srgbClr val="45818E"/>
              </a:solidFill>
            </a:endParaRPr>
          </a:p>
          <a:p>
            <a:pPr lvl="0" rtl="0">
              <a:spcBef>
                <a:spcPts val="0"/>
              </a:spcBef>
              <a:buNone/>
            </a:pPr>
            <a:r>
              <a:rPr lang="en" b="1">
                <a:solidFill>
                  <a:srgbClr val="45818E"/>
                </a:solidFill>
              </a:rPr>
              <a:t>- Menstruate only when they’re in heat (Covert Mensturate)</a:t>
            </a:r>
          </a:p>
          <a:p>
            <a:pPr lvl="0" rtl="0">
              <a:spcBef>
                <a:spcPts val="0"/>
              </a:spcBef>
              <a:buNone/>
            </a:pPr>
            <a:endParaRPr b="1">
              <a:solidFill>
                <a:srgbClr val="45818E"/>
              </a:solidFill>
            </a:endParaRPr>
          </a:p>
          <a:p>
            <a:pPr lvl="0" rtl="0">
              <a:spcBef>
                <a:spcPts val="0"/>
              </a:spcBef>
              <a:buNone/>
            </a:pPr>
            <a:r>
              <a:rPr lang="en" b="1">
                <a:solidFill>
                  <a:srgbClr val="45818E"/>
                </a:solidFill>
              </a:rPr>
              <a:t>- Numbers of elephants increase slowly.</a:t>
            </a:r>
          </a:p>
          <a:p>
            <a:pPr lvl="0" rtl="0">
              <a:spcBef>
                <a:spcPts val="0"/>
              </a:spcBef>
              <a:buNone/>
            </a:pPr>
            <a:endParaRPr b="1">
              <a:solidFill>
                <a:srgbClr val="45818E"/>
              </a:solidFill>
            </a:endParaRPr>
          </a:p>
          <a:p>
            <a:pPr lvl="0" rtl="0">
              <a:spcBef>
                <a:spcPts val="0"/>
              </a:spcBef>
              <a:buNone/>
            </a:pPr>
            <a:r>
              <a:rPr lang="en" b="1">
                <a:solidFill>
                  <a:srgbClr val="45818E"/>
                </a:solidFill>
              </a:rPr>
              <a:t>- Mating lasts for 20 seconds</a:t>
            </a:r>
          </a:p>
          <a:p>
            <a:pPr lvl="0" rtl="0">
              <a:spcBef>
                <a:spcPts val="0"/>
              </a:spcBef>
              <a:buNone/>
            </a:pPr>
            <a:endParaRPr b="1">
              <a:solidFill>
                <a:srgbClr val="45818E"/>
              </a:solidFill>
            </a:endParaRPr>
          </a:p>
          <a:p>
            <a:pPr lvl="0">
              <a:spcBef>
                <a:spcPts val="0"/>
              </a:spcBef>
              <a:buNone/>
            </a:pPr>
            <a:r>
              <a:rPr lang="en" b="1">
                <a:solidFill>
                  <a:srgbClr val="45818E"/>
                </a:solidFill>
              </a:rPr>
              <a:t>- Pregnant for 18-22 months.</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
              <a:t>                       Comparison</a:t>
            </a:r>
          </a:p>
        </p:txBody>
      </p:sp>
      <p:sp>
        <p:nvSpPr>
          <p:cNvPr id="101" name="Shape 101"/>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marL="457200" lvl="0" indent="-228600" rtl="0">
              <a:spcBef>
                <a:spcPts val="0"/>
              </a:spcBef>
              <a:buClr>
                <a:srgbClr val="FF9900"/>
              </a:buClr>
            </a:pPr>
            <a:r>
              <a:rPr lang="en" b="1">
                <a:solidFill>
                  <a:srgbClr val="FF9900"/>
                </a:solidFill>
              </a:rPr>
              <a:t>Both organisms are sexual</a:t>
            </a:r>
          </a:p>
          <a:p>
            <a:pPr marL="457200" lvl="0" indent="-228600" rtl="0">
              <a:spcBef>
                <a:spcPts val="0"/>
              </a:spcBef>
              <a:buClr>
                <a:srgbClr val="FF9900"/>
              </a:buClr>
            </a:pPr>
            <a:r>
              <a:rPr lang="en" b="1">
                <a:solidFill>
                  <a:srgbClr val="FF9900"/>
                </a:solidFill>
              </a:rPr>
              <a:t>Males will fight for the female</a:t>
            </a:r>
          </a:p>
          <a:p>
            <a:pPr marL="457200" lvl="0" indent="-228600" rtl="0">
              <a:spcBef>
                <a:spcPts val="0"/>
              </a:spcBef>
              <a:buClr>
                <a:srgbClr val="FF9900"/>
              </a:buClr>
            </a:pPr>
            <a:r>
              <a:rPr lang="en" b="1">
                <a:solidFill>
                  <a:srgbClr val="FF9900"/>
                </a:solidFill>
              </a:rPr>
              <a:t>Mating doesn’t last long</a:t>
            </a:r>
          </a:p>
          <a:p>
            <a:pPr marL="457200" lvl="0" indent="-228600" rtl="0">
              <a:spcBef>
                <a:spcPts val="0"/>
              </a:spcBef>
              <a:buClr>
                <a:srgbClr val="FF9900"/>
              </a:buClr>
            </a:pPr>
            <a:r>
              <a:rPr lang="en" b="1">
                <a:solidFill>
                  <a:srgbClr val="FF9900"/>
                </a:solidFill>
              </a:rPr>
              <a:t>They have a specific mating season</a:t>
            </a:r>
          </a:p>
          <a:p>
            <a:pPr marL="457200" lvl="0" indent="-228600" rtl="0">
              <a:spcBef>
                <a:spcPts val="0"/>
              </a:spcBef>
              <a:buClr>
                <a:srgbClr val="FF9900"/>
              </a:buClr>
            </a:pPr>
            <a:r>
              <a:rPr lang="en" b="1">
                <a:solidFill>
                  <a:srgbClr val="FF9900"/>
                </a:solidFill>
              </a:rPr>
              <a:t>Both organisms are monogamous </a:t>
            </a:r>
          </a:p>
          <a:p>
            <a:pPr lvl="0" rtl="0">
              <a:spcBef>
                <a:spcPts val="0"/>
              </a:spcBef>
              <a:buNone/>
            </a:pPr>
            <a:endParaRPr b="1">
              <a:solidFill>
                <a:srgbClr val="FF9900"/>
              </a:solidFill>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
              <a:t>SOURCES</a:t>
            </a:r>
          </a:p>
        </p:txBody>
      </p:sp>
      <p:sp>
        <p:nvSpPr>
          <p:cNvPr id="107" name="Shape 107"/>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rtl="0">
              <a:spcBef>
                <a:spcPts val="0"/>
              </a:spcBef>
              <a:buNone/>
            </a:pPr>
            <a:r>
              <a:rPr lang="en" u="sng">
                <a:solidFill>
                  <a:schemeClr val="hlink"/>
                </a:solidFill>
                <a:hlinkClick r:id="rId3"/>
              </a:rPr>
              <a:t>http://www.seahorseworlds.com/seahorse-reproduction/</a:t>
            </a:r>
          </a:p>
          <a:p>
            <a:pPr lvl="0" rtl="0">
              <a:spcBef>
                <a:spcPts val="0"/>
              </a:spcBef>
              <a:buNone/>
            </a:pPr>
            <a:r>
              <a:rPr lang="en" u="sng">
                <a:solidFill>
                  <a:schemeClr val="hlink"/>
                </a:solidFill>
                <a:hlinkClick r:id="rId4"/>
              </a:rPr>
              <a:t>http://www.world-builders.org/lessons/less/biomes/breeding.html</a:t>
            </a:r>
          </a:p>
          <a:p>
            <a:pPr lvl="0">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447</Words>
  <Application>Microsoft Office PowerPoint</Application>
  <PresentationFormat>On-screen Show (16:9)</PresentationFormat>
  <Paragraphs>55</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PT Sans Narrow</vt:lpstr>
      <vt:lpstr>Open Sans</vt:lpstr>
      <vt:lpstr>tropic</vt:lpstr>
      <vt:lpstr>Reproductive System</vt:lpstr>
      <vt:lpstr>Elephant </vt:lpstr>
      <vt:lpstr>Sea Horses</vt:lpstr>
      <vt:lpstr>Sea Horse’s Reproductive System</vt:lpstr>
      <vt:lpstr>Elephant’s reproductive system</vt:lpstr>
      <vt:lpstr>                       Comparison</vt:lpstr>
      <vt:lpstr>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Reproductive System</dc:title>
  <cp:lastModifiedBy>David Swart</cp:lastModifiedBy>
  <cp:revision>1</cp:revision>
  <dcterms:modified xsi:type="dcterms:W3CDTF">2016-04-06T18:58:01Z</dcterms:modified>
</cp:coreProperties>
</file>